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72" r:id="rId5"/>
    <p:sldId id="271" r:id="rId6"/>
    <p:sldId id="280" r:id="rId7"/>
    <p:sldId id="281" r:id="rId8"/>
    <p:sldId id="282" r:id="rId9"/>
    <p:sldId id="260" r:id="rId10"/>
    <p:sldId id="276" r:id="rId11"/>
    <p:sldId id="277" r:id="rId12"/>
    <p:sldId id="278" r:id="rId13"/>
    <p:sldId id="258" r:id="rId14"/>
  </p:sldIdLst>
  <p:sldSz cx="12192000" cy="6858000"/>
  <p:notesSz cx="6858000" cy="9144000"/>
  <p:custShowLst>
    <p:custShow name="재구성한 쇼 1" id="0">
      <p:sldLst>
        <p:sld r:id="rId2"/>
        <p:sld r:id="rId3"/>
        <p:sld r:id="rId4"/>
        <p:sld r:id="rId1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53C4839-A5A8-451C-AFFB-D377AC5835FD}">
          <p14:sldIdLst>
            <p14:sldId id="256"/>
            <p14:sldId id="257"/>
            <p14:sldId id="259"/>
            <p14:sldId id="272"/>
            <p14:sldId id="271"/>
            <p14:sldId id="280"/>
            <p14:sldId id="281"/>
            <p14:sldId id="282"/>
            <p14:sldId id="260"/>
          </p14:sldIdLst>
        </p14:section>
        <p14:section name="제목 없는 구역" id="{9169814E-6982-46FD-9E4F-6004DD4DE992}">
          <p14:sldIdLst>
            <p14:sldId id="276"/>
            <p14:sldId id="277"/>
            <p14:sldId id="278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옥창원" initials="옥" lastIdx="2" clrIdx="0">
    <p:extLst>
      <p:ext uri="{19B8F6BF-5375-455C-9EA6-DF929625EA0E}">
        <p15:presenceInfo xmlns:p15="http://schemas.microsoft.com/office/powerpoint/2012/main" userId="옥창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A8F"/>
    <a:srgbClr val="0C6A83"/>
    <a:srgbClr val="2691A5"/>
    <a:srgbClr val="E29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09:16:14.055" idx="1">
    <p:pos x="2042" y="262"/>
    <p:text>이 장에 4명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09:16:24.197" idx="2">
    <p:pos x="10" y="10"/>
    <p:text>이 장에 3명 ( 제 것을 토대로 작성하시고 작성하신 후엔 제 소개는 지워주세요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111A4-79A8-41A0-8FFE-F10016172A37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DDE3-92B4-4F89-AD31-09AEF5D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3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265BA-192B-4E24-A0B7-DBEA73619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C8DEA-EE68-4256-9BB7-EE52CB04B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30AC6-49B4-4A35-85A2-BCCBAA61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62F-0BEF-48B4-AD77-24E7C01BB5A1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A166C-61FE-4646-B831-B52EF72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68D26-8981-4B38-AD81-F281E9EF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D539-01E4-4887-8560-555E0DC9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E70DB-4417-4744-B062-8E7964F9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3985C-AA59-4800-9318-E3F578B9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22B6-ECDE-44AA-8F2B-F96911471CF8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832B3-E833-4F76-8077-6D412720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F6FE2-01A3-48AC-8EB2-C864310B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9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B42E3A-8AE0-412D-9C0A-16B5A08CD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9E20D-10C8-43CE-83A0-462ACED5A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B9A05-F067-4FB3-A003-7AF35076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44F0-FB9A-4A7A-9D90-60C73B5ACC9B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5690E-4E4C-441E-949A-AA2BDE5D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97257-3F71-4964-9AD6-95D5271F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8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97CE5-01FD-48D7-BFAE-1AC158F7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AEB59-15DB-4F9D-AA40-866645FF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7B039-6E43-4A15-99BA-8D9336CC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E2F0-3A08-47C1-B836-B35EA9B15E57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D726C-CC63-496A-84D4-0A5A3B3A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A306A-8B26-43E6-816A-A25E9954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1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59FDC-83AB-4B4F-8D63-120DF02F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C16B4-B970-460B-95CF-E024175D7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9B823-58B0-4A93-AF97-DBCBC0D6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3B12-F179-4EDC-A513-E6EBD7E7C8AC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1A39E-E116-4C32-8EF4-CB476000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03F9D-B3E6-49A1-84B6-6261EF80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2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25D8B-7E4B-48CB-99F9-2B84FC98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02A2-9CAB-4699-942F-E4DD51E9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78C8D-74E6-48CF-B4A4-A930D32C8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F3CA1-7337-4129-AFE2-069FA536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7527-BDEC-4AA9-A51E-A39E65C3D3BE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A570E-78A5-41D1-98CA-DD309D78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86059-8FED-4208-80AA-84850D94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8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8A1-2AD8-4207-9F0D-9A0AF0B4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3423B-D8EB-48F4-B06D-FC2DD6A56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67F5C8-6F98-4F76-9829-4D87BEDB3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70D219-C473-46AF-B045-9FD800FA7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FAF9B1-52BC-4A47-BBC2-C9F968B3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A5887C-1F07-456C-BFD3-368FF47F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38D1-4982-436B-BA16-BA3FE01CC772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7C1A0A-0273-45C3-B0A1-B675EBF3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D9A57A-69F4-45B1-9EA5-BE85EF5C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1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2C544-8D2F-4097-9F66-7F6F3479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762B6-2C14-419E-8627-0636585A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2BBD-F4B8-4F5E-A116-CBB3CF2FCC99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247CDD-9C98-4B96-A094-3DDA57D3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25EC03-FE84-4844-B2FF-EF30DFD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09B4B-87D9-4A4A-8E0C-29C2F667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35D4-280C-4F8C-8CDD-A5C746633FF1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458E2-1337-4E3A-BEBB-6073595B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CD7BF-D167-41E9-81E4-7C732A1B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2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E91ED-DD28-49D1-A9A5-46745659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8F31B-2EB0-49AC-B255-1011C7B8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812B0-C029-44A1-AC02-F2735BC62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52DF8-3563-48DC-9037-78A34822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5E76-B4F2-4A3A-9459-8EC2010FFFDB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F9090-D51B-467B-9866-9D395907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7C49-BD1B-4AC8-BF52-63DC5979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7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C4A76-E954-46E9-93B1-4F09205E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6EA9A1-9AA6-4359-AE44-35088AF17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706AB-66E2-4879-BCEA-5C75026E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50309-F395-44A3-841B-F5782A02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B87D-DCD7-40EB-8268-8F9BE25BF656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ADBCF-9FDF-4F01-846B-458A17C3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C868F-7175-4CE8-AFAD-6B4C3446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92710-4603-4187-AAC1-55E93A0B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E2022-6E09-434B-9380-5FA39A8A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06D68-F17D-47F2-BE89-B5CC383D8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BFD75-B0CA-4153-8073-E8B395113308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69331-98CD-4842-BF26-50B363F98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91437-B719-4B6A-9089-D11E661E2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242E60DD-00E5-4FD8-91FB-DC317C5E680E}"/>
              </a:ext>
            </a:extLst>
          </p:cNvPr>
          <p:cNvSpPr/>
          <p:nvPr/>
        </p:nvSpPr>
        <p:spPr>
          <a:xfrm rot="5400000">
            <a:off x="-1" y="0"/>
            <a:ext cx="1562470" cy="1562470"/>
          </a:xfrm>
          <a:prstGeom prst="rtTriangle">
            <a:avLst/>
          </a:pr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C1BCACC-7443-4266-98C1-4AB18B08B8E3}"/>
              </a:ext>
            </a:extLst>
          </p:cNvPr>
          <p:cNvSpPr/>
          <p:nvPr/>
        </p:nvSpPr>
        <p:spPr>
          <a:xfrm rot="16200000">
            <a:off x="10629530" y="5295530"/>
            <a:ext cx="1562470" cy="1562470"/>
          </a:xfrm>
          <a:prstGeom prst="rtTriangle">
            <a:avLst/>
          </a:pr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4C908-9888-4BE1-AADE-A222DC30A4B6}"/>
              </a:ext>
            </a:extLst>
          </p:cNvPr>
          <p:cNvSpPr txBox="1"/>
          <p:nvPr/>
        </p:nvSpPr>
        <p:spPr>
          <a:xfrm>
            <a:off x="2631352" y="1759813"/>
            <a:ext cx="6929297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오픈랩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 중간 발표</a:t>
            </a:r>
            <a:endParaRPr lang="en-US" altLang="ko-KR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Chat bot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58FFAC-F527-457B-ACB1-CCC1CBF7995A}"/>
              </a:ext>
            </a:extLst>
          </p:cNvPr>
          <p:cNvGrpSpPr/>
          <p:nvPr/>
        </p:nvGrpSpPr>
        <p:grpSpPr>
          <a:xfrm>
            <a:off x="0" y="4759737"/>
            <a:ext cx="2491651" cy="1938992"/>
            <a:chOff x="-433286" y="3524136"/>
            <a:chExt cx="4519511" cy="3517064"/>
          </a:xfrm>
        </p:grpSpPr>
        <p:pic>
          <p:nvPicPr>
            <p:cNvPr id="1028" name="Picture 4" descr="natural language에 대한 이미지 검색결과">
              <a:extLst>
                <a:ext uri="{FF2B5EF4-FFF2-40B4-BE49-F238E27FC236}">
                  <a16:creationId xmlns:a16="http://schemas.microsoft.com/office/drawing/2014/main" id="{2C422CB7-074D-425C-96C6-0A2A86B71B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50"/>
            <a:stretch/>
          </p:blipFill>
          <p:spPr bwMode="auto">
            <a:xfrm>
              <a:off x="-433285" y="3549859"/>
              <a:ext cx="4519510" cy="349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C10783E-5246-4A0E-ABC9-9D94FE11B53D}"/>
                </a:ext>
              </a:extLst>
            </p:cNvPr>
            <p:cNvSpPr/>
            <p:nvPr/>
          </p:nvSpPr>
          <p:spPr>
            <a:xfrm>
              <a:off x="-433286" y="3524136"/>
              <a:ext cx="4348059" cy="351706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F0DF4BC-72D5-4F29-9FA6-D2CA3DFF50EE}"/>
              </a:ext>
            </a:extLst>
          </p:cNvPr>
          <p:cNvGrpSpPr/>
          <p:nvPr/>
        </p:nvGrpSpPr>
        <p:grpSpPr>
          <a:xfrm>
            <a:off x="8990938" y="0"/>
            <a:ext cx="3201063" cy="2705101"/>
            <a:chOff x="-925256" y="4734345"/>
            <a:chExt cx="2729802" cy="2306855"/>
          </a:xfrm>
        </p:grpSpPr>
        <p:pic>
          <p:nvPicPr>
            <p:cNvPr id="35" name="Picture 4" descr="natural language에 대한 이미지 검색결과">
              <a:extLst>
                <a:ext uri="{FF2B5EF4-FFF2-40B4-BE49-F238E27FC236}">
                  <a16:creationId xmlns:a16="http://schemas.microsoft.com/office/drawing/2014/main" id="{162D4E07-F6F0-4795-B97D-92B91167B8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1" t="33926" r="43594"/>
            <a:stretch/>
          </p:blipFill>
          <p:spPr bwMode="auto">
            <a:xfrm>
              <a:off x="-925256" y="4734345"/>
              <a:ext cx="2729801" cy="230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80D3E7-DBA1-42CB-8330-C6BCABE8A894}"/>
                </a:ext>
              </a:extLst>
            </p:cNvPr>
            <p:cNvSpPr/>
            <p:nvPr/>
          </p:nvSpPr>
          <p:spPr>
            <a:xfrm>
              <a:off x="-925255" y="4734345"/>
              <a:ext cx="2729801" cy="230685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91E529-BF7B-41C3-9A5B-CC2746C0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47" y="3237141"/>
            <a:ext cx="4588837" cy="23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6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예상 결과물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7766" y="4758124"/>
            <a:ext cx="9986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고객이 상황에 대한 발화를 하면 그에 대해서 중립</a:t>
            </a:r>
            <a:r>
              <a:rPr lang="en-US" altLang="ko-KR" sz="2000" dirty="0"/>
              <a:t>, </a:t>
            </a:r>
            <a:r>
              <a:rPr lang="ko-KR" altLang="en-US" sz="2000" dirty="0"/>
              <a:t>긍정</a:t>
            </a:r>
            <a:r>
              <a:rPr lang="en-US" altLang="ko-KR" sz="2000" dirty="0"/>
              <a:t>, </a:t>
            </a:r>
            <a:r>
              <a:rPr lang="ko-KR" altLang="en-US" sz="2000" dirty="0"/>
              <a:t>부정임을 분류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그리고 상황에 맞게끔 </a:t>
            </a:r>
            <a:r>
              <a:rPr lang="en-US" altLang="ko-KR" sz="2000" dirty="0"/>
              <a:t>chatbot</a:t>
            </a:r>
            <a:r>
              <a:rPr lang="ko-KR" altLang="en-US" sz="2000" dirty="0"/>
              <a:t>의 발화를 제시함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또한 긍정</a:t>
            </a:r>
            <a:r>
              <a:rPr lang="en-US" altLang="ko-KR" sz="2000" dirty="0"/>
              <a:t>, </a:t>
            </a:r>
            <a:r>
              <a:rPr lang="ko-KR" altLang="en-US" sz="2000" dirty="0"/>
              <a:t>부정일 경우 상황에 맞는 노래 등을 제시</a:t>
            </a:r>
            <a:endParaRPr lang="en-US" altLang="ko-KR" sz="20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2EA7E7-2166-443D-B7FA-15E32A09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98" y="1335254"/>
            <a:ext cx="1206901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Question</a:t>
            </a:r>
            <a:endParaRPr lang="en-US" altLang="ko-KR" sz="2000" dirty="0">
              <a:solidFill>
                <a:srgbClr val="24292E"/>
              </a:solidFill>
              <a:latin typeface="Arial Unicode MS" panose="020B0604020202020204" pitchFamily="50" charset="-127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화가 많이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날때는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감정 조절이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안되어여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Answer</a:t>
            </a:r>
            <a:endParaRPr lang="en-US" altLang="ko-KR" sz="2000" dirty="0">
              <a:solidFill>
                <a:srgbClr val="24292E"/>
              </a:solidFill>
              <a:latin typeface="Arial Unicode MS" panose="020B0604020202020204" pitchFamily="50" charset="-127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화가 날 땐 매운 게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최고죠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. 먹고 풀어버리는 건 어떨까요? 그래요. 맛있는 걸 먹으면 기분이 나아질 거예요.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24292E"/>
              </a:solidFill>
              <a:latin typeface="Arial Unicode MS" panose="020B0604020202020204" pitchFamily="50" charset="-127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SFMono-Regular"/>
              </a:rPr>
              <a:t>Song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24292E"/>
                </a:solidFill>
                <a:latin typeface="Arial Unicode MS" panose="020B0604020202020204" pitchFamily="50" charset="-127"/>
                <a:ea typeface="SFMono-Regular"/>
              </a:rPr>
              <a:t>부정적인 </a:t>
            </a:r>
            <a:r>
              <a:rPr lang="ko-KR" altLang="en-US" sz="2000" dirty="0" err="1">
                <a:solidFill>
                  <a:srgbClr val="24292E"/>
                </a:solidFill>
                <a:latin typeface="Arial Unicode MS" panose="020B0604020202020204" pitchFamily="50" charset="-127"/>
                <a:ea typeface="SFMono-Regular"/>
              </a:rPr>
              <a:t>기분이신데</a:t>
            </a:r>
            <a:r>
              <a:rPr lang="ko-KR" altLang="en-US" sz="2000" dirty="0">
                <a:solidFill>
                  <a:srgbClr val="24292E"/>
                </a:solidFill>
                <a:latin typeface="Arial Unicode MS" panose="020B0604020202020204" pitchFamily="50" charset="-127"/>
                <a:ea typeface="SFMono-Regular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Arial Unicode MS" panose="020B0604020202020204" pitchFamily="50" charset="-127"/>
                <a:ea typeface="SFMono-Regular"/>
              </a:rPr>
              <a:t>OOO</a:t>
            </a:r>
            <a:r>
              <a:rPr lang="ko-KR" altLang="en-US" sz="2000" dirty="0">
                <a:solidFill>
                  <a:srgbClr val="24292E"/>
                </a:solidFill>
                <a:latin typeface="Arial Unicode MS" panose="020B0604020202020204" pitchFamily="50" charset="-127"/>
                <a:ea typeface="SFMono-Regular"/>
              </a:rPr>
              <a:t>의 </a:t>
            </a:r>
            <a:r>
              <a:rPr lang="en-US" altLang="ko-KR" sz="2000" dirty="0">
                <a:solidFill>
                  <a:srgbClr val="24292E"/>
                </a:solidFill>
                <a:latin typeface="Arial Unicode MS" panose="020B0604020202020204" pitchFamily="50" charset="-127"/>
                <a:ea typeface="SFMono-Regular"/>
              </a:rPr>
              <a:t>OOOOO </a:t>
            </a:r>
            <a:r>
              <a:rPr lang="ko-KR" altLang="en-US" sz="2000" dirty="0">
                <a:solidFill>
                  <a:srgbClr val="24292E"/>
                </a:solidFill>
                <a:latin typeface="Arial Unicode MS" panose="020B0604020202020204" pitchFamily="50" charset="-127"/>
                <a:ea typeface="SFMono-Regular"/>
              </a:rPr>
              <a:t>노래 들으시면 어떨까요</a:t>
            </a:r>
            <a:r>
              <a:rPr lang="en-US" altLang="ko-KR" sz="2000" dirty="0">
                <a:solidFill>
                  <a:srgbClr val="24292E"/>
                </a:solidFill>
                <a:latin typeface="Arial Unicode MS" panose="020B0604020202020204" pitchFamily="50" charset="-127"/>
                <a:ea typeface="SFMono-Regular"/>
              </a:rPr>
              <a:t>?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224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일정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55564"/>
              </p:ext>
            </p:extLst>
          </p:nvPr>
        </p:nvGraphicFramePr>
        <p:xfrm>
          <a:off x="887766" y="1939903"/>
          <a:ext cx="10701051" cy="2186940"/>
        </p:xfrm>
        <a:graphic>
          <a:graphicData uri="http://schemas.openxmlformats.org/drawingml/2006/table">
            <a:tbl>
              <a:tblPr/>
              <a:tblGrid>
                <a:gridCol w="1084951">
                  <a:extLst>
                    <a:ext uri="{9D8B030D-6E8A-4147-A177-3AD203B41FA5}">
                      <a16:colId xmlns:a16="http://schemas.microsoft.com/office/drawing/2014/main" val="1982165918"/>
                    </a:ext>
                  </a:extLst>
                </a:gridCol>
                <a:gridCol w="5379078">
                  <a:extLst>
                    <a:ext uri="{9D8B030D-6E8A-4147-A177-3AD203B41FA5}">
                      <a16:colId xmlns:a16="http://schemas.microsoft.com/office/drawing/2014/main" val="4091172851"/>
                    </a:ext>
                  </a:extLst>
                </a:gridCol>
                <a:gridCol w="1347624">
                  <a:extLst>
                    <a:ext uri="{9D8B030D-6E8A-4147-A177-3AD203B41FA5}">
                      <a16:colId xmlns:a16="http://schemas.microsoft.com/office/drawing/2014/main" val="3285399917"/>
                    </a:ext>
                  </a:extLst>
                </a:gridCol>
                <a:gridCol w="1473250">
                  <a:extLst>
                    <a:ext uri="{9D8B030D-6E8A-4147-A177-3AD203B41FA5}">
                      <a16:colId xmlns:a16="http://schemas.microsoft.com/office/drawing/2014/main" val="4221517830"/>
                    </a:ext>
                  </a:extLst>
                </a:gridCol>
                <a:gridCol w="1416148">
                  <a:extLst>
                    <a:ext uri="{9D8B030D-6E8A-4147-A177-3AD203B41FA5}">
                      <a16:colId xmlns:a16="http://schemas.microsoft.com/office/drawing/2014/main" val="1626352844"/>
                    </a:ext>
                  </a:extLst>
                </a:gridCol>
              </a:tblGrid>
              <a:tr h="6925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일자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presenter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Offline/Online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진행여부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63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9/27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단어 토큰화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조욱래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649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9/27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TF-IDF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김재정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832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10/10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의미 분석 </a:t>
                      </a:r>
                      <a:r>
                        <a:rPr lang="en-US" altLang="ko-KR" dirty="0">
                          <a:effectLst/>
                        </a:rPr>
                        <a:t>( LSA, PCA, LDA </a:t>
                      </a:r>
                      <a:r>
                        <a:rPr lang="ko-KR" altLang="en-US" dirty="0">
                          <a:effectLst/>
                        </a:rPr>
                        <a:t>등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 err="1">
                          <a:effectLst/>
                        </a:rPr>
                        <a:t>유태관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김승원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6195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10/17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Word2Vec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장원영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308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>
                          <a:effectLst/>
                        </a:rPr>
                        <a:t>10/17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RNN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이기창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9322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>
                          <a:effectLst/>
                        </a:rPr>
                        <a:t>10/24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Encoder-Decoder, Attention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옥창원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39697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87766" y="1201183"/>
            <a:ext cx="912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NLP </a:t>
            </a:r>
            <a:r>
              <a:rPr lang="ko-KR" altLang="en-US" sz="2400" dirty="0"/>
              <a:t>관련 기본적인 이론 학습 일정</a:t>
            </a:r>
            <a:r>
              <a:rPr lang="en-US" altLang="ko-KR" sz="2400" dirty="0"/>
              <a:t> (</a:t>
            </a:r>
            <a:r>
              <a:rPr lang="ko-KR" altLang="en-US" sz="2400" dirty="0"/>
              <a:t>개인별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87766" y="4318164"/>
            <a:ext cx="1130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NER/Q&amp;A, </a:t>
            </a:r>
            <a:r>
              <a:rPr lang="en-US" altLang="ko-KR" dirty="0" err="1"/>
              <a:t>ChatBot</a:t>
            </a:r>
            <a:r>
              <a:rPr lang="en-US" altLang="ko-KR" dirty="0"/>
              <a:t> </a:t>
            </a:r>
            <a:r>
              <a:rPr lang="ko-KR" altLang="en-US" dirty="0"/>
              <a:t>만들기 부분은 직접 프로젝트를 진행하면서 진행할 예정</a:t>
            </a:r>
          </a:p>
        </p:txBody>
      </p:sp>
    </p:spTree>
    <p:extLst>
      <p:ext uri="{BB962C8B-B14F-4D97-AF65-F5344CB8AC3E}">
        <p14:creationId xmlns:p14="http://schemas.microsoft.com/office/powerpoint/2010/main" val="237362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일정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7766" y="1201183"/>
            <a:ext cx="912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ChatBot</a:t>
            </a:r>
            <a:r>
              <a:rPr lang="en-US" altLang="ko-KR" sz="2400" dirty="0"/>
              <a:t> </a:t>
            </a:r>
            <a:r>
              <a:rPr lang="ko-KR" altLang="en-US" sz="2400" dirty="0"/>
              <a:t>관련 이론 학습 및 프로젝트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75502"/>
              </p:ext>
            </p:extLst>
          </p:nvPr>
        </p:nvGraphicFramePr>
        <p:xfrm>
          <a:off x="1112142" y="1781561"/>
          <a:ext cx="10813561" cy="3436620"/>
        </p:xfrm>
        <a:graphic>
          <a:graphicData uri="http://schemas.openxmlformats.org/drawingml/2006/table">
            <a:tbl>
              <a:tblPr/>
              <a:tblGrid>
                <a:gridCol w="1263577">
                  <a:extLst>
                    <a:ext uri="{9D8B030D-6E8A-4147-A177-3AD203B41FA5}">
                      <a16:colId xmlns:a16="http://schemas.microsoft.com/office/drawing/2014/main" val="366687407"/>
                    </a:ext>
                  </a:extLst>
                </a:gridCol>
                <a:gridCol w="6264683">
                  <a:extLst>
                    <a:ext uri="{9D8B030D-6E8A-4147-A177-3AD203B41FA5}">
                      <a16:colId xmlns:a16="http://schemas.microsoft.com/office/drawing/2014/main" val="4168407177"/>
                    </a:ext>
                  </a:extLst>
                </a:gridCol>
                <a:gridCol w="1569496">
                  <a:extLst>
                    <a:ext uri="{9D8B030D-6E8A-4147-A177-3AD203B41FA5}">
                      <a16:colId xmlns:a16="http://schemas.microsoft.com/office/drawing/2014/main" val="774213465"/>
                    </a:ext>
                  </a:extLst>
                </a:gridCol>
                <a:gridCol w="1715805">
                  <a:extLst>
                    <a:ext uri="{9D8B030D-6E8A-4147-A177-3AD203B41FA5}">
                      <a16:colId xmlns:a16="http://schemas.microsoft.com/office/drawing/2014/main" val="239940101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일자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Offline/Online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 err="1">
                          <a:effectLst/>
                        </a:rPr>
                        <a:t>진행여부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907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10/17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Survey </a:t>
                      </a:r>
                      <a:r>
                        <a:rPr lang="ko-KR" altLang="en-US">
                          <a:effectLst/>
                        </a:rPr>
                        <a:t>논문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dirty="0">
                          <a:effectLst/>
                        </a:rPr>
                        <a:t>Online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5786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10/24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최신 챗봇 기술 정리 및 요약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dirty="0">
                          <a:effectLst/>
                        </a:rPr>
                        <a:t>Online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7094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10/31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오픈 소스 리뷰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dirty="0">
                          <a:effectLst/>
                        </a:rPr>
                        <a:t>Online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8833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11/7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>
                          <a:effectLst/>
                        </a:rPr>
                        <a:t>1</a:t>
                      </a:r>
                      <a:r>
                        <a:rPr lang="ko-KR" altLang="en-US">
                          <a:effectLst/>
                        </a:rPr>
                        <a:t>차 작업 </a:t>
                      </a:r>
                      <a:r>
                        <a:rPr lang="en-US" altLang="ko-KR">
                          <a:effectLst/>
                        </a:rPr>
                        <a:t>: </a:t>
                      </a:r>
                      <a:r>
                        <a:rPr lang="ko-KR" altLang="en-US">
                          <a:effectLst/>
                        </a:rPr>
                        <a:t>데이터 전처리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dirty="0">
                          <a:effectLst/>
                        </a:rPr>
                        <a:t>Online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844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>
                          <a:effectLst/>
                        </a:rPr>
                        <a:t>11/14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>
                          <a:effectLst/>
                        </a:rPr>
                        <a:t>2</a:t>
                      </a:r>
                      <a:r>
                        <a:rPr lang="ko-KR" altLang="en-US">
                          <a:effectLst/>
                        </a:rPr>
                        <a:t>차 작업 </a:t>
                      </a:r>
                      <a:r>
                        <a:rPr lang="en-US" altLang="ko-KR">
                          <a:effectLst/>
                        </a:rPr>
                        <a:t>: </a:t>
                      </a:r>
                      <a:r>
                        <a:rPr lang="ko-KR" altLang="en-US">
                          <a:effectLst/>
                        </a:rPr>
                        <a:t>모델 학습 및 고도화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dirty="0">
                          <a:effectLst/>
                        </a:rPr>
                        <a:t>Online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9514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>
                          <a:effectLst/>
                        </a:rPr>
                        <a:t>11/21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>
                          <a:effectLst/>
                        </a:rPr>
                        <a:t>3</a:t>
                      </a:r>
                      <a:r>
                        <a:rPr lang="ko-KR" altLang="en-US">
                          <a:effectLst/>
                        </a:rPr>
                        <a:t>차 작업 </a:t>
                      </a:r>
                      <a:r>
                        <a:rPr lang="en-US" altLang="ko-KR">
                          <a:effectLst/>
                        </a:rPr>
                        <a:t>: </a:t>
                      </a:r>
                      <a:r>
                        <a:rPr lang="ko-KR" altLang="en-US">
                          <a:effectLst/>
                        </a:rPr>
                        <a:t>모델 학습 및 고도화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8953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11/28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>
                          <a:effectLst/>
                        </a:rPr>
                        <a:t>4</a:t>
                      </a:r>
                      <a:r>
                        <a:rPr lang="ko-KR" altLang="en-US">
                          <a:effectLst/>
                        </a:rPr>
                        <a:t>차 작업 </a:t>
                      </a:r>
                      <a:r>
                        <a:rPr lang="en-US" altLang="ko-KR">
                          <a:effectLst/>
                        </a:rPr>
                        <a:t>: UI/UX</a:t>
                      </a:r>
                      <a:r>
                        <a:rPr lang="ko-KR" altLang="en-US">
                          <a:effectLst/>
                        </a:rPr>
                        <a:t>구성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8632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12/5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>
                          <a:effectLst/>
                        </a:rPr>
                        <a:t>5</a:t>
                      </a:r>
                      <a:r>
                        <a:rPr lang="ko-KR" altLang="en-US">
                          <a:effectLst/>
                        </a:rPr>
                        <a:t>차 작업 </a:t>
                      </a:r>
                      <a:r>
                        <a:rPr lang="en-US" altLang="ko-KR">
                          <a:effectLst/>
                        </a:rPr>
                        <a:t>: </a:t>
                      </a:r>
                      <a:r>
                        <a:rPr lang="ko-KR" altLang="en-US">
                          <a:effectLst/>
                        </a:rPr>
                        <a:t>마무리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8960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12/12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발표준비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5575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이 후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베타 테스트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98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16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A151B6-6223-4300-A8B6-86027030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B92A4-4370-4E41-B4D2-E4DA93F87A42}"/>
              </a:ext>
            </a:extLst>
          </p:cNvPr>
          <p:cNvSpPr txBox="1"/>
          <p:nvPr/>
        </p:nvSpPr>
        <p:spPr>
          <a:xfrm>
            <a:off x="2811044" y="2190894"/>
            <a:ext cx="6879820" cy="264687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1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48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301977D-3FB8-4BAB-8033-9709DB5FDAD4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F799763-53AA-45FC-BB87-229E12AC7F1D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7" y="370130"/>
            <a:ext cx="2263806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16CF8-7E33-4673-A910-EA4B15E51614}"/>
              </a:ext>
            </a:extLst>
          </p:cNvPr>
          <p:cNvSpPr txBox="1"/>
          <p:nvPr/>
        </p:nvSpPr>
        <p:spPr>
          <a:xfrm>
            <a:off x="3550875" y="2284259"/>
            <a:ext cx="618411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66A33E-3D85-41E7-B148-A5F5FDC18DB9}"/>
              </a:ext>
            </a:extLst>
          </p:cNvPr>
          <p:cNvSpPr txBox="1"/>
          <p:nvPr/>
        </p:nvSpPr>
        <p:spPr>
          <a:xfrm>
            <a:off x="3550875" y="3115698"/>
            <a:ext cx="618411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40C5D-659C-45BE-AAE8-EC009621D85E}"/>
              </a:ext>
            </a:extLst>
          </p:cNvPr>
          <p:cNvSpPr txBox="1"/>
          <p:nvPr/>
        </p:nvSpPr>
        <p:spPr>
          <a:xfrm>
            <a:off x="3550875" y="3947137"/>
            <a:ext cx="618411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830041-B21F-4F7B-9B25-7403350924FB}"/>
              </a:ext>
            </a:extLst>
          </p:cNvPr>
          <p:cNvSpPr txBox="1"/>
          <p:nvPr/>
        </p:nvSpPr>
        <p:spPr>
          <a:xfrm>
            <a:off x="4837500" y="2284259"/>
            <a:ext cx="541626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 상황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CC54376-DBF1-4EF9-9A8D-85B78DABAA2F}"/>
              </a:ext>
            </a:extLst>
          </p:cNvPr>
          <p:cNvCxnSpPr>
            <a:cxnSpLocks/>
          </p:cNvCxnSpPr>
          <p:nvPr/>
        </p:nvCxnSpPr>
        <p:spPr>
          <a:xfrm>
            <a:off x="4447050" y="2343879"/>
            <a:ext cx="0" cy="434759"/>
          </a:xfrm>
          <a:prstGeom prst="line">
            <a:avLst/>
          </a:prstGeom>
          <a:ln w="571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00CB-DCDA-47F0-B5E9-D304AA633296}"/>
              </a:ext>
            </a:extLst>
          </p:cNvPr>
          <p:cNvCxnSpPr>
            <a:cxnSpLocks/>
          </p:cNvCxnSpPr>
          <p:nvPr/>
        </p:nvCxnSpPr>
        <p:spPr>
          <a:xfrm>
            <a:off x="4457686" y="3178638"/>
            <a:ext cx="0" cy="434759"/>
          </a:xfrm>
          <a:prstGeom prst="line">
            <a:avLst/>
          </a:prstGeom>
          <a:ln w="571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8C6798-B5FD-4CC8-B8B1-B1146156A427}"/>
              </a:ext>
            </a:extLst>
          </p:cNvPr>
          <p:cNvCxnSpPr>
            <a:cxnSpLocks/>
          </p:cNvCxnSpPr>
          <p:nvPr/>
        </p:nvCxnSpPr>
        <p:spPr>
          <a:xfrm>
            <a:off x="4447050" y="4006756"/>
            <a:ext cx="0" cy="434759"/>
          </a:xfrm>
          <a:prstGeom prst="line">
            <a:avLst/>
          </a:prstGeom>
          <a:ln w="571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8B36F81-0237-4A36-84F3-4E6E450C66FF}"/>
              </a:ext>
            </a:extLst>
          </p:cNvPr>
          <p:cNvSpPr txBox="1"/>
          <p:nvPr/>
        </p:nvSpPr>
        <p:spPr>
          <a:xfrm>
            <a:off x="4837500" y="3908545"/>
            <a:ext cx="541626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23B0C-D494-4B74-9859-2BCECDF3AE76}"/>
              </a:ext>
            </a:extLst>
          </p:cNvPr>
          <p:cNvSpPr txBox="1"/>
          <p:nvPr/>
        </p:nvSpPr>
        <p:spPr>
          <a:xfrm>
            <a:off x="4837500" y="3096402"/>
            <a:ext cx="541626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예상 결과물</a:t>
            </a:r>
          </a:p>
        </p:txBody>
      </p:sp>
    </p:spTree>
    <p:extLst>
      <p:ext uri="{BB962C8B-B14F-4D97-AF65-F5344CB8AC3E}">
        <p14:creationId xmlns:p14="http://schemas.microsoft.com/office/powerpoint/2010/main" val="177655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연구원 소개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33A0CA5E-2362-462B-A852-F7C4A98CE9DF}"/>
              </a:ext>
            </a:extLst>
          </p:cNvPr>
          <p:cNvSpPr txBox="1"/>
          <p:nvPr/>
        </p:nvSpPr>
        <p:spPr>
          <a:xfrm>
            <a:off x="887766" y="1646666"/>
            <a:ext cx="430309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Status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한양대학교 산업공학과 석사 재학 중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6640DBFF-D7FA-473F-9653-63E299FA38C9}"/>
              </a:ext>
            </a:extLst>
          </p:cNvPr>
          <p:cNvSpPr txBox="1"/>
          <p:nvPr/>
        </p:nvSpPr>
        <p:spPr>
          <a:xfrm>
            <a:off x="847355" y="1153290"/>
            <a:ext cx="44895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옥창원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(Ok Chang Won)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55488" y="1966326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6540" y="2008988"/>
            <a:ext cx="461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2018.01 ~ 2019.08 	</a:t>
            </a:r>
            <a:r>
              <a:rPr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Sk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Hynix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공정 엔지니어 근무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2019.09 ~ 2019.12 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기상청 재해 관련 피해 분류 프로젝트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2020.06 ~ 	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불법 </a:t>
            </a:r>
            <a:r>
              <a:rPr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주정차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단속 프로젝트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28194" y="2867908"/>
            <a:ext cx="4129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Interests	 NLP, Machine Learning, Deep Learning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47355" y="1586378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28194" y="2867908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28194" y="3172633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>
            <a:extLst>
              <a:ext uri="{FF2B5EF4-FFF2-40B4-BE49-F238E27FC236}">
                <a16:creationId xmlns:a16="http://schemas.microsoft.com/office/drawing/2014/main" id="{1E6EBB75-A2A1-46F3-8ECB-FCD1144B37AB}"/>
              </a:ext>
            </a:extLst>
          </p:cNvPr>
          <p:cNvSpPr txBox="1"/>
          <p:nvPr/>
        </p:nvSpPr>
        <p:spPr>
          <a:xfrm>
            <a:off x="6718988" y="1632523"/>
            <a:ext cx="430309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Status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한양대학교 공학대학원 </a:t>
            </a:r>
            <a:r>
              <a:rPr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컴공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석사 재학 중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04771F1-AE2B-40A8-AFD5-1CD887E645AE}"/>
              </a:ext>
            </a:extLst>
          </p:cNvPr>
          <p:cNvSpPr txBox="1"/>
          <p:nvPr/>
        </p:nvSpPr>
        <p:spPr>
          <a:xfrm>
            <a:off x="6678577" y="1139147"/>
            <a:ext cx="44895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장원영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Wonyoung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Chang)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961265-7E21-4FFF-BF37-A782C1A24268}"/>
              </a:ext>
            </a:extLst>
          </p:cNvPr>
          <p:cNvCxnSpPr>
            <a:cxnSpLocks/>
          </p:cNvCxnSpPr>
          <p:nvPr/>
        </p:nvCxnSpPr>
        <p:spPr>
          <a:xfrm flipH="1">
            <a:off x="6686710" y="1952183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CE9FD6-8398-4626-9B9C-E6E0550C24F7}"/>
              </a:ext>
            </a:extLst>
          </p:cNvPr>
          <p:cNvSpPr/>
          <p:nvPr/>
        </p:nvSpPr>
        <p:spPr>
          <a:xfrm>
            <a:off x="6627762" y="1994845"/>
            <a:ext cx="3624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2018 ~ 2020 	</a:t>
            </a:r>
            <a:r>
              <a:rPr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럭스로보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교육팀장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2014 ~ 2016 	</a:t>
            </a:r>
            <a:r>
              <a:rPr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파킹클라우드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CTO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2010 ~ 2013	</a:t>
            </a:r>
            <a:r>
              <a:rPr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메가넥스트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시스템팀장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B63093-7AEA-463D-BFFC-2D1F9EC8C137}"/>
              </a:ext>
            </a:extLst>
          </p:cNvPr>
          <p:cNvSpPr/>
          <p:nvPr/>
        </p:nvSpPr>
        <p:spPr>
          <a:xfrm>
            <a:off x="6659416" y="2853765"/>
            <a:ext cx="27715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Interests	 Deep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learning,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chatbot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147426-3DB6-407C-9D6A-9242B3BC3051}"/>
              </a:ext>
            </a:extLst>
          </p:cNvPr>
          <p:cNvCxnSpPr>
            <a:cxnSpLocks/>
          </p:cNvCxnSpPr>
          <p:nvPr/>
        </p:nvCxnSpPr>
        <p:spPr>
          <a:xfrm flipH="1">
            <a:off x="6678577" y="1572235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CCB0F7A-850E-41D3-B560-1581CE055A62}"/>
              </a:ext>
            </a:extLst>
          </p:cNvPr>
          <p:cNvCxnSpPr>
            <a:cxnSpLocks/>
          </p:cNvCxnSpPr>
          <p:nvPr/>
        </p:nvCxnSpPr>
        <p:spPr>
          <a:xfrm flipH="1">
            <a:off x="6659416" y="2853765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4BAB15-D373-474D-8BC4-68C5D4C2DAC5}"/>
              </a:ext>
            </a:extLst>
          </p:cNvPr>
          <p:cNvCxnSpPr>
            <a:cxnSpLocks/>
          </p:cNvCxnSpPr>
          <p:nvPr/>
        </p:nvCxnSpPr>
        <p:spPr>
          <a:xfrm flipH="1">
            <a:off x="6659416" y="3158490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">
            <a:extLst>
              <a:ext uri="{FF2B5EF4-FFF2-40B4-BE49-F238E27FC236}">
                <a16:creationId xmlns:a16="http://schemas.microsoft.com/office/drawing/2014/main" id="{33A0CA5E-2362-462B-A852-F7C4A98CE9DF}"/>
              </a:ext>
            </a:extLst>
          </p:cNvPr>
          <p:cNvSpPr txBox="1"/>
          <p:nvPr/>
        </p:nvSpPr>
        <p:spPr>
          <a:xfrm>
            <a:off x="836952" y="4339809"/>
            <a:ext cx="430309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Status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금융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IT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회사 재직 중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6640DBFF-D7FA-473F-9653-63E299FA38C9}"/>
              </a:ext>
            </a:extLst>
          </p:cNvPr>
          <p:cNvSpPr txBox="1"/>
          <p:nvPr/>
        </p:nvSpPr>
        <p:spPr>
          <a:xfrm>
            <a:off x="796541" y="3846433"/>
            <a:ext cx="44895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김재정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(Kim Jae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Jeong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04674" y="4659469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45726" y="4702131"/>
            <a:ext cx="39356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2019.12 ~ 2020.01 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금융문자분석 경진대회 참가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2020.06 ~ 	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소비 패턴 분석 프로젝트 진행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77380" y="5561051"/>
            <a:ext cx="45688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Interests	 NLP, Machine Learning, Deep Learning, </a:t>
            </a:r>
            <a:r>
              <a:rPr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Chatbot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796541" y="4279521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777380" y="5561051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777380" y="5865776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">
            <a:extLst>
              <a:ext uri="{FF2B5EF4-FFF2-40B4-BE49-F238E27FC236}">
                <a16:creationId xmlns:a16="http://schemas.microsoft.com/office/drawing/2014/main" id="{5587A5B9-9F5A-4304-914D-3E93DBE8B6EB}"/>
              </a:ext>
            </a:extLst>
          </p:cNvPr>
          <p:cNvSpPr txBox="1"/>
          <p:nvPr/>
        </p:nvSpPr>
        <p:spPr>
          <a:xfrm>
            <a:off x="6735797" y="4379671"/>
            <a:ext cx="4303095" cy="186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Status : babyfriends.com CTO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322D6EE9-3215-4BE1-9E38-946012461C95}"/>
              </a:ext>
            </a:extLst>
          </p:cNvPr>
          <p:cNvSpPr txBox="1"/>
          <p:nvPr/>
        </p:nvSpPr>
        <p:spPr>
          <a:xfrm>
            <a:off x="6695386" y="3886294"/>
            <a:ext cx="44895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20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조욱래(Roy Cho)</a:t>
            </a:r>
          </a:p>
        </p:txBody>
      </p:sp>
      <p:sp>
        <p:nvSpPr>
          <p:cNvPr id="5" name="직선 연결선 18">
            <a:extLst>
              <a:ext uri="{FF2B5EF4-FFF2-40B4-BE49-F238E27FC236}">
                <a16:creationId xmlns:a16="http://schemas.microsoft.com/office/drawing/2014/main" id="{7364B064-C036-4979-AA52-C6B0FE0B5D36}"/>
              </a:ext>
            </a:extLst>
          </p:cNvPr>
          <p:cNvSpPr/>
          <p:nvPr/>
        </p:nvSpPr>
        <p:spPr>
          <a:xfrm flipH="1" flipV="1">
            <a:off x="6686708" y="4651731"/>
            <a:ext cx="4722354" cy="1"/>
          </a:xfrm>
          <a:prstGeom prst="line">
            <a:avLst/>
          </a:prstGeom>
          <a:ln w="19050">
            <a:solidFill>
              <a:srgbClr val="0C6A8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직사각형 26">
            <a:extLst>
              <a:ext uri="{FF2B5EF4-FFF2-40B4-BE49-F238E27FC236}">
                <a16:creationId xmlns:a16="http://schemas.microsoft.com/office/drawing/2014/main" id="{D7AB2C76-9647-452D-ACF6-232EA6079CAC}"/>
              </a:ext>
            </a:extLst>
          </p:cNvPr>
          <p:cNvSpPr txBox="1"/>
          <p:nvPr/>
        </p:nvSpPr>
        <p:spPr>
          <a:xfrm>
            <a:off x="6690292" y="4696273"/>
            <a:ext cx="325665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2017 	                     Stayge.net</a:t>
            </a:r>
          </a:p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2011 	                     </a:t>
            </a:r>
            <a:r>
              <a:rPr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Neowiz</a:t>
            </a: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Mobile</a:t>
            </a:r>
          </a:p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2004  </a:t>
            </a:r>
            <a:r>
              <a:rPr dirty="0"/>
              <a:t>		</a:t>
            </a:r>
            <a:r>
              <a:rPr lang="en-US" dirty="0"/>
              <a:t>    </a:t>
            </a:r>
            <a:r>
              <a:rPr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Wemade</a:t>
            </a: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4C55D770-A4FA-4F47-BE4D-31308C6368BC}"/>
              </a:ext>
            </a:extLst>
          </p:cNvPr>
          <p:cNvSpPr txBox="1"/>
          <p:nvPr/>
        </p:nvSpPr>
        <p:spPr>
          <a:xfrm>
            <a:off x="6721945" y="5555193"/>
            <a:ext cx="35242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Interests	 NLP , Image Processing , GPT-3</a:t>
            </a:r>
          </a:p>
        </p:txBody>
      </p:sp>
      <p:sp>
        <p:nvSpPr>
          <p:cNvPr id="8" name="직선 연결선 31">
            <a:extLst>
              <a:ext uri="{FF2B5EF4-FFF2-40B4-BE49-F238E27FC236}">
                <a16:creationId xmlns:a16="http://schemas.microsoft.com/office/drawing/2014/main" id="{77B59C32-8878-4E20-AAD4-9E55B51A2DD4}"/>
              </a:ext>
            </a:extLst>
          </p:cNvPr>
          <p:cNvSpPr/>
          <p:nvPr/>
        </p:nvSpPr>
        <p:spPr>
          <a:xfrm flipH="1" flipV="1">
            <a:off x="6676226" y="4273376"/>
            <a:ext cx="4722354" cy="1"/>
          </a:xfrm>
          <a:prstGeom prst="line">
            <a:avLst/>
          </a:prstGeom>
          <a:ln w="19050">
            <a:solidFill>
              <a:srgbClr val="0C6A8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직선 연결선 32">
            <a:extLst>
              <a:ext uri="{FF2B5EF4-FFF2-40B4-BE49-F238E27FC236}">
                <a16:creationId xmlns:a16="http://schemas.microsoft.com/office/drawing/2014/main" id="{D24F01A7-3E2F-4FC9-B372-6680C77444E4}"/>
              </a:ext>
            </a:extLst>
          </p:cNvPr>
          <p:cNvSpPr/>
          <p:nvPr/>
        </p:nvSpPr>
        <p:spPr>
          <a:xfrm flipH="1" flipV="1">
            <a:off x="6676226" y="5533862"/>
            <a:ext cx="4722353" cy="1"/>
          </a:xfrm>
          <a:prstGeom prst="line">
            <a:avLst/>
          </a:prstGeom>
          <a:ln w="19050">
            <a:solidFill>
              <a:srgbClr val="0C6A8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직선 연결선 33">
            <a:extLst>
              <a:ext uri="{FF2B5EF4-FFF2-40B4-BE49-F238E27FC236}">
                <a16:creationId xmlns:a16="http://schemas.microsoft.com/office/drawing/2014/main" id="{76593C09-420D-4BE1-886E-34307F20A02C}"/>
              </a:ext>
            </a:extLst>
          </p:cNvPr>
          <p:cNvSpPr/>
          <p:nvPr/>
        </p:nvSpPr>
        <p:spPr>
          <a:xfrm flipH="1" flipV="1">
            <a:off x="6676226" y="5859918"/>
            <a:ext cx="4722353" cy="1"/>
          </a:xfrm>
          <a:prstGeom prst="line">
            <a:avLst/>
          </a:prstGeom>
          <a:ln w="19050">
            <a:solidFill>
              <a:srgbClr val="0C6A8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11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연구원 소개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6" name="TextBox 11">
            <a:extLst>
              <a:ext uri="{FF2B5EF4-FFF2-40B4-BE49-F238E27FC236}">
                <a16:creationId xmlns:a16="http://schemas.microsoft.com/office/drawing/2014/main" id="{C138DBE3-2A00-4957-B8C7-208A968A54B6}"/>
              </a:ext>
            </a:extLst>
          </p:cNvPr>
          <p:cNvSpPr txBox="1"/>
          <p:nvPr/>
        </p:nvSpPr>
        <p:spPr>
          <a:xfrm>
            <a:off x="786137" y="1930759"/>
            <a:ext cx="430309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Status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현대자동차 자율주행 관련 팀</a:t>
            </a: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C0529A7E-23CA-4C92-80DF-447FAD041581}"/>
              </a:ext>
            </a:extLst>
          </p:cNvPr>
          <p:cNvSpPr txBox="1"/>
          <p:nvPr/>
        </p:nvSpPr>
        <p:spPr>
          <a:xfrm>
            <a:off x="745726" y="1437383"/>
            <a:ext cx="44895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유태관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Yoo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Tae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Koan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C010FB-B02A-41DC-879B-61B70F9929A9}"/>
              </a:ext>
            </a:extLst>
          </p:cNvPr>
          <p:cNvSpPr/>
          <p:nvPr/>
        </p:nvSpPr>
        <p:spPr>
          <a:xfrm>
            <a:off x="694911" y="2293081"/>
            <a:ext cx="48712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2014.08 ~ 2015.03 	Google Australia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2018.01 ~ 2020.02 	Embedded System Optimization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석사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		(Vision based DL Optimization)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571AEE-E3CC-483B-AE2D-4E56C8DB91A3}"/>
              </a:ext>
            </a:extLst>
          </p:cNvPr>
          <p:cNvSpPr/>
          <p:nvPr/>
        </p:nvSpPr>
        <p:spPr>
          <a:xfrm>
            <a:off x="726565" y="3152001"/>
            <a:ext cx="21530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Interests	 NLP, </a:t>
            </a:r>
            <a:r>
              <a:rPr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Chatbot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6841276-5562-4FC8-90D3-8E120E20CFD2}"/>
              </a:ext>
            </a:extLst>
          </p:cNvPr>
          <p:cNvCxnSpPr>
            <a:cxnSpLocks/>
          </p:cNvCxnSpPr>
          <p:nvPr/>
        </p:nvCxnSpPr>
        <p:spPr>
          <a:xfrm flipH="1">
            <a:off x="726565" y="1837493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C820295-6E1F-48A6-8E10-DB1B8F160AA8}"/>
              </a:ext>
            </a:extLst>
          </p:cNvPr>
          <p:cNvCxnSpPr>
            <a:cxnSpLocks/>
          </p:cNvCxnSpPr>
          <p:nvPr/>
        </p:nvCxnSpPr>
        <p:spPr>
          <a:xfrm flipH="1">
            <a:off x="726565" y="2293081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055C4C8-B5F3-4CE2-B28F-A30A10C53124}"/>
              </a:ext>
            </a:extLst>
          </p:cNvPr>
          <p:cNvCxnSpPr>
            <a:cxnSpLocks/>
          </p:cNvCxnSpPr>
          <p:nvPr/>
        </p:nvCxnSpPr>
        <p:spPr>
          <a:xfrm flipH="1">
            <a:off x="745726" y="3124078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B9C4A21-2F1D-4CBF-B1B1-8C9540B199C0}"/>
              </a:ext>
            </a:extLst>
          </p:cNvPr>
          <p:cNvCxnSpPr>
            <a:cxnSpLocks/>
          </p:cNvCxnSpPr>
          <p:nvPr/>
        </p:nvCxnSpPr>
        <p:spPr>
          <a:xfrm flipH="1">
            <a:off x="745726" y="3429000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 상황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7765" y="1201183"/>
            <a:ext cx="96233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NLP </a:t>
            </a:r>
            <a:r>
              <a:rPr lang="ko-KR" altLang="en-US" sz="2400" dirty="0"/>
              <a:t>관련 기본적인 이론 학습 </a:t>
            </a:r>
            <a:r>
              <a:rPr lang="en-US" altLang="ko-KR" sz="2400" dirty="0"/>
              <a:t>– </a:t>
            </a:r>
            <a:r>
              <a:rPr lang="ko-KR" altLang="en-US" sz="2400" dirty="0"/>
              <a:t>완료 </a:t>
            </a:r>
            <a:endParaRPr lang="en-US" altLang="ko-KR" sz="2400" dirty="0"/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자연어 처리 인 액션 서적 정리 및 필요 개념들 정리 완료 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Chat Bot </a:t>
            </a:r>
            <a:r>
              <a:rPr lang="ko-KR" altLang="en-US" sz="2400" dirty="0"/>
              <a:t>관련 이론 학습 </a:t>
            </a:r>
            <a:r>
              <a:rPr lang="en-US" altLang="ko-KR" sz="2400" dirty="0"/>
              <a:t>– </a:t>
            </a:r>
            <a:r>
              <a:rPr lang="ko-KR" altLang="en-US" sz="2400" dirty="0"/>
              <a:t>완료</a:t>
            </a:r>
            <a:endParaRPr lang="en-US" altLang="ko-KR" sz="2400" dirty="0"/>
          </a:p>
          <a:p>
            <a:r>
              <a:rPr lang="en-US" altLang="ko-KR" sz="2400" dirty="0"/>
              <a:t>  - Transformer, BERT, GPT2 </a:t>
            </a:r>
            <a:r>
              <a:rPr lang="ko-KR" altLang="en-US" sz="2400" dirty="0"/>
              <a:t>이론 학습</a:t>
            </a:r>
            <a:endParaRPr lang="en-US" altLang="ko-KR" sz="2400" dirty="0"/>
          </a:p>
          <a:p>
            <a:r>
              <a:rPr lang="en-US" altLang="ko-KR" sz="2400" dirty="0"/>
              <a:t>  - Chatbot open </a:t>
            </a:r>
            <a:r>
              <a:rPr lang="en-US" altLang="ko-KR" sz="2400" dirty="0" err="1"/>
              <a:t>soure</a:t>
            </a:r>
            <a:r>
              <a:rPr lang="en-US" altLang="ko-KR" sz="2400" dirty="0"/>
              <a:t> </a:t>
            </a:r>
            <a:r>
              <a:rPr lang="ko-KR" altLang="en-US" sz="2400" dirty="0"/>
              <a:t>학습 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Chat Bot </a:t>
            </a:r>
            <a:r>
              <a:rPr lang="ko-KR" altLang="en-US" sz="2400" dirty="0"/>
              <a:t>관련 프로젝트 선정 및 수행 </a:t>
            </a:r>
            <a:r>
              <a:rPr lang="en-US" altLang="ko-KR" sz="2400" dirty="0"/>
              <a:t>- </a:t>
            </a:r>
            <a:r>
              <a:rPr lang="ko-KR" altLang="en-US" sz="2400" dirty="0"/>
              <a:t>진행</a:t>
            </a:r>
          </a:p>
        </p:txBody>
      </p:sp>
    </p:spTree>
    <p:extLst>
      <p:ext uri="{BB962C8B-B14F-4D97-AF65-F5344CB8AC3E}">
        <p14:creationId xmlns:p14="http://schemas.microsoft.com/office/powerpoint/2010/main" val="369291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 상황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7765" y="1201183"/>
            <a:ext cx="962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Chat Bot </a:t>
            </a:r>
            <a:r>
              <a:rPr lang="ko-KR" altLang="en-US" sz="2400" dirty="0"/>
              <a:t>관련 프로젝트 선정 및 수행 </a:t>
            </a:r>
            <a:r>
              <a:rPr lang="en-US" altLang="ko-KR" sz="2400" dirty="0"/>
              <a:t>- </a:t>
            </a:r>
            <a:r>
              <a:rPr lang="ko-KR" altLang="en-US" sz="2400" dirty="0"/>
              <a:t>진행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56F1D-3B72-438F-A2D2-0771FEC52B00}"/>
              </a:ext>
            </a:extLst>
          </p:cNvPr>
          <p:cNvSpPr txBox="1"/>
          <p:nvPr/>
        </p:nvSpPr>
        <p:spPr>
          <a:xfrm>
            <a:off x="887764" y="1841854"/>
            <a:ext cx="962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모델 </a:t>
            </a:r>
            <a:r>
              <a:rPr lang="en-US" altLang="ko-KR" sz="2400" dirty="0"/>
              <a:t>: KoGPT2 model</a:t>
            </a:r>
            <a:r>
              <a:rPr lang="ko-KR" altLang="en-US" sz="2400" dirty="0"/>
              <a:t>에 </a:t>
            </a:r>
            <a:r>
              <a:rPr lang="en-US" altLang="ko-KR" sz="2400" dirty="0"/>
              <a:t>Multi Task Learning </a:t>
            </a:r>
            <a:r>
              <a:rPr lang="ko-KR" altLang="en-US" sz="2400" dirty="0"/>
              <a:t>적용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294B32-11E4-4896-9AF9-D100EE27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63" y="2662384"/>
            <a:ext cx="6696075" cy="2314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66574E-900F-4C54-90BB-FCB16FFD4E70}"/>
              </a:ext>
            </a:extLst>
          </p:cNvPr>
          <p:cNvSpPr txBox="1"/>
          <p:nvPr/>
        </p:nvSpPr>
        <p:spPr>
          <a:xfrm>
            <a:off x="745726" y="5324551"/>
            <a:ext cx="1027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Input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사용자 발화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Output : Classification </a:t>
            </a:r>
            <a:r>
              <a:rPr lang="ko-KR" altLang="en-US" sz="2400" dirty="0"/>
              <a:t>결과</a:t>
            </a:r>
            <a:r>
              <a:rPr lang="en-US" altLang="ko-KR" sz="2400" dirty="0"/>
              <a:t>, Chatbot </a:t>
            </a:r>
            <a:r>
              <a:rPr lang="ko-KR" altLang="en-US" sz="2400" dirty="0"/>
              <a:t>발화 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Classification </a:t>
            </a:r>
            <a:r>
              <a:rPr lang="ko-KR" altLang="en-US" sz="2400" dirty="0"/>
              <a:t>결과 </a:t>
            </a:r>
            <a:r>
              <a:rPr lang="en-US" altLang="ko-KR" sz="2400" dirty="0"/>
              <a:t>– </a:t>
            </a:r>
            <a:r>
              <a:rPr lang="ko-KR" altLang="en-US" sz="2400" dirty="0"/>
              <a:t>긍정적 혹은 부정적인 감정일 경우 노래 등 추천</a:t>
            </a:r>
          </a:p>
        </p:txBody>
      </p:sp>
    </p:spTree>
    <p:extLst>
      <p:ext uri="{BB962C8B-B14F-4D97-AF65-F5344CB8AC3E}">
        <p14:creationId xmlns:p14="http://schemas.microsoft.com/office/powerpoint/2010/main" val="285366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 상황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765" y="1201183"/>
            <a:ext cx="962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Data </a:t>
            </a:r>
            <a:endParaRPr lang="ko-KR" altLang="en-US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CBA924A-934D-4D52-B135-DBDA6C71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81020"/>
              </p:ext>
            </p:extLst>
          </p:nvPr>
        </p:nvGraphicFramePr>
        <p:xfrm>
          <a:off x="1680840" y="1662848"/>
          <a:ext cx="8865666" cy="4075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5222">
                  <a:extLst>
                    <a:ext uri="{9D8B030D-6E8A-4147-A177-3AD203B41FA5}">
                      <a16:colId xmlns:a16="http://schemas.microsoft.com/office/drawing/2014/main" val="3179727238"/>
                    </a:ext>
                  </a:extLst>
                </a:gridCol>
                <a:gridCol w="2955222">
                  <a:extLst>
                    <a:ext uri="{9D8B030D-6E8A-4147-A177-3AD203B41FA5}">
                      <a16:colId xmlns:a16="http://schemas.microsoft.com/office/drawing/2014/main" val="2277973957"/>
                    </a:ext>
                  </a:extLst>
                </a:gridCol>
                <a:gridCol w="2955222">
                  <a:extLst>
                    <a:ext uri="{9D8B030D-6E8A-4147-A177-3AD203B41FA5}">
                      <a16:colId xmlns:a16="http://schemas.microsoft.com/office/drawing/2014/main" val="579557913"/>
                    </a:ext>
                  </a:extLst>
                </a:gridCol>
              </a:tblGrid>
              <a:tr h="307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데이터 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Row </a:t>
                      </a:r>
                      <a:r>
                        <a:rPr lang="ko-KR" altLang="en-US" sz="1400" dirty="0"/>
                        <a:t>개수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448051"/>
                  </a:ext>
                </a:extLst>
              </a:tr>
              <a:tr h="636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/>
                        <a:t>웰니스</a:t>
                      </a:r>
                      <a:r>
                        <a:rPr lang="en-US" altLang="ko-KR" sz="1400" b="1" dirty="0"/>
                        <a:t>_</a:t>
                      </a:r>
                      <a:r>
                        <a:rPr lang="ko-KR" altLang="en-US" sz="1400" b="1" dirty="0"/>
                        <a:t>대화</a:t>
                      </a:r>
                      <a:r>
                        <a:rPr lang="en-US" altLang="ko-KR" sz="1400" b="1" dirty="0"/>
                        <a:t>_</a:t>
                      </a:r>
                      <a:r>
                        <a:rPr lang="ko-KR" altLang="en-US" sz="1400" b="1" dirty="0"/>
                        <a:t>스크립트</a:t>
                      </a:r>
                      <a:r>
                        <a:rPr lang="en-US" altLang="ko-KR" sz="1400" b="1" dirty="0"/>
                        <a:t>_</a:t>
                      </a:r>
                      <a:r>
                        <a:rPr lang="ko-KR" altLang="en-US" sz="1400" b="1" dirty="0"/>
                        <a:t>데이터셋</a:t>
                      </a:r>
                      <a:endParaRPr lang="en-US" altLang="ko-KR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구분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유저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5231</a:t>
                      </a:r>
                      <a:r>
                        <a:rPr lang="ko-KR" altLang="en-US" sz="1400" dirty="0"/>
                        <a:t>건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96787"/>
                  </a:ext>
                </a:extLst>
              </a:tr>
              <a:tr h="768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한국어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연속적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대화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데이터셋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발화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감정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55628</a:t>
                      </a:r>
                      <a:r>
                        <a:rPr lang="ko-KR" altLang="en-US" sz="1400" dirty="0"/>
                        <a:t>건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56785"/>
                  </a:ext>
                </a:extLst>
              </a:tr>
              <a:tr h="768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한국어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단발성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대화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데이터셋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sentence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Emotion</a:t>
                      </a:r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38594</a:t>
                      </a:r>
                      <a:r>
                        <a:rPr lang="ko-KR" altLang="en-US" sz="1400" dirty="0"/>
                        <a:t>건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94772"/>
                  </a:ext>
                </a:extLst>
              </a:tr>
              <a:tr h="636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감성대화말뭉치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profile / talk</a:t>
                      </a:r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9171</a:t>
                      </a:r>
                      <a:r>
                        <a:rPr lang="ko-KR" altLang="en-US" sz="1400" dirty="0"/>
                        <a:t>건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59904"/>
                  </a:ext>
                </a:extLst>
              </a:tr>
              <a:tr h="768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&lt;AI HUB&gt; </a:t>
                      </a:r>
                      <a:r>
                        <a:rPr lang="ko-KR" altLang="en-US" sz="1400" b="1" dirty="0"/>
                        <a:t>정신건강 상담</a:t>
                      </a:r>
                      <a:r>
                        <a:rPr lang="en-US" altLang="ko-KR" sz="1400" b="1" dirty="0"/>
                        <a:t> data</a:t>
                      </a:r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Question / Answer / Label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11823</a:t>
                      </a:r>
                      <a:r>
                        <a:rPr lang="ko-KR" altLang="en-US" sz="1400" dirty="0"/>
                        <a:t>건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270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036CC4-3E7C-4341-8ADC-D1F1A5C3646B}"/>
              </a:ext>
            </a:extLst>
          </p:cNvPr>
          <p:cNvSpPr txBox="1"/>
          <p:nvPr/>
        </p:nvSpPr>
        <p:spPr>
          <a:xfrm>
            <a:off x="1615260" y="5877677"/>
            <a:ext cx="9623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Label</a:t>
            </a:r>
            <a:r>
              <a:rPr lang="ko-KR" altLang="en-US" sz="2400" dirty="0"/>
              <a:t>은 중립</a:t>
            </a:r>
            <a:r>
              <a:rPr lang="en-US" altLang="ko-KR" sz="2400" dirty="0"/>
              <a:t>, </a:t>
            </a:r>
            <a:r>
              <a:rPr lang="ko-KR" altLang="en-US" sz="2400" dirty="0"/>
              <a:t>긍정</a:t>
            </a:r>
            <a:r>
              <a:rPr lang="en-US" altLang="ko-KR" sz="2400" dirty="0"/>
              <a:t>, </a:t>
            </a:r>
            <a:r>
              <a:rPr lang="ko-KR" altLang="en-US" sz="2400" dirty="0"/>
              <a:t>부정으로 단순화해서 진행할 예정</a:t>
            </a:r>
            <a:endParaRPr lang="en-US" altLang="ko-KR" sz="2400" dirty="0"/>
          </a:p>
          <a:p>
            <a:r>
              <a:rPr lang="ko-KR" altLang="en-US" sz="2400" dirty="0"/>
              <a:t>추후 고도화 가능</a:t>
            </a:r>
          </a:p>
        </p:txBody>
      </p:sp>
    </p:spTree>
    <p:extLst>
      <p:ext uri="{BB962C8B-B14F-4D97-AF65-F5344CB8AC3E}">
        <p14:creationId xmlns:p14="http://schemas.microsoft.com/office/powerpoint/2010/main" val="255433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793757-B166-4FC0-8E00-74C581CC520F}"/>
              </a:ext>
            </a:extLst>
          </p:cNvPr>
          <p:cNvSpPr txBox="1"/>
          <p:nvPr/>
        </p:nvSpPr>
        <p:spPr>
          <a:xfrm>
            <a:off x="1981200" y="4907280"/>
            <a:ext cx="6329680" cy="1399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A720C4-C193-4500-AF28-6549D106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4" y="1874460"/>
            <a:ext cx="11379200" cy="3830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8EF6B-5B43-493A-8CF1-890DACA964A4}"/>
              </a:ext>
            </a:extLst>
          </p:cNvPr>
          <p:cNvSpPr txBox="1"/>
          <p:nvPr/>
        </p:nvSpPr>
        <p:spPr>
          <a:xfrm>
            <a:off x="3016238" y="977393"/>
            <a:ext cx="1023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데이터셋 </a:t>
            </a:r>
            <a:r>
              <a:rPr lang="en-US" altLang="ko-KR" dirty="0">
                <a:latin typeface="+mj-lt"/>
              </a:rPr>
              <a:t>- </a:t>
            </a:r>
            <a:r>
              <a:rPr lang="ko-KR" altLang="en-US" dirty="0" err="1">
                <a:latin typeface="+mj-lt"/>
              </a:rPr>
              <a:t>웰니스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대화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스크립트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데이터셋</a:t>
            </a:r>
            <a:endParaRPr lang="en-US" altLang="ko-KR" dirty="0">
              <a:latin typeface="+mj-lt"/>
            </a:endParaRPr>
          </a:p>
          <a:p>
            <a:r>
              <a:rPr lang="ko-KR" altLang="en-US" dirty="0" err="1">
                <a:latin typeface="+mj-lt"/>
              </a:rPr>
              <a:t>컬럼명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구분 </a:t>
            </a:r>
            <a:r>
              <a:rPr lang="en-US" altLang="ko-KR" dirty="0">
                <a:latin typeface="+mj-lt"/>
              </a:rPr>
              <a:t>/ </a:t>
            </a:r>
            <a:r>
              <a:rPr lang="ko-KR" altLang="en-US" dirty="0">
                <a:latin typeface="+mj-lt"/>
              </a:rPr>
              <a:t>유저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Row</a:t>
            </a:r>
            <a:r>
              <a:rPr lang="ko-KR" altLang="en-US" dirty="0">
                <a:latin typeface="+mj-lt"/>
              </a:rPr>
              <a:t>개수 </a:t>
            </a:r>
            <a:r>
              <a:rPr lang="en-US" altLang="ko-KR" dirty="0">
                <a:latin typeface="+mj-lt"/>
              </a:rPr>
              <a:t>- 5231</a:t>
            </a:r>
            <a:r>
              <a:rPr lang="ko-KR" altLang="en-US" dirty="0">
                <a:latin typeface="+mj-lt"/>
              </a:rPr>
              <a:t>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097CA-5094-468E-AA2F-99077150B6B8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 상황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E2F9F40D-9EAC-45E7-BD4E-72FE9B18A97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5B10320-6C00-47CF-98FB-790CA4CCDEDA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89B8AD6-C91D-4F9F-9557-7512FF0E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6" y="2009021"/>
            <a:ext cx="10199211" cy="3315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E27D2-8C66-429F-A8F3-A4AFBBB1B0AA}"/>
              </a:ext>
            </a:extLst>
          </p:cNvPr>
          <p:cNvSpPr txBox="1"/>
          <p:nvPr/>
        </p:nvSpPr>
        <p:spPr>
          <a:xfrm>
            <a:off x="3527527" y="977020"/>
            <a:ext cx="1023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+mj-lt"/>
              </a:rPr>
              <a:t>데이터셋 </a:t>
            </a:r>
            <a:r>
              <a:rPr lang="en-US" altLang="ko-KR" dirty="0">
                <a:latin typeface="+mj-lt"/>
              </a:rPr>
              <a:t>- </a:t>
            </a:r>
            <a:r>
              <a:rPr lang="en-US" altLang="ko-KR" sz="1800" dirty="0">
                <a:latin typeface="+mj-lt"/>
              </a:rPr>
              <a:t>&lt;AI HUB&gt; </a:t>
            </a:r>
            <a:r>
              <a:rPr lang="ko-KR" altLang="en-US" sz="1800" dirty="0">
                <a:latin typeface="+mj-lt"/>
              </a:rPr>
              <a:t>정신건강 상담</a:t>
            </a:r>
            <a:r>
              <a:rPr lang="en-US" altLang="ko-KR" sz="1800" dirty="0">
                <a:latin typeface="+mj-lt"/>
              </a:rPr>
              <a:t> data</a:t>
            </a:r>
            <a:endParaRPr lang="en-US" altLang="ko-KR" dirty="0">
              <a:latin typeface="+mj-lt"/>
            </a:endParaRPr>
          </a:p>
          <a:p>
            <a:r>
              <a:rPr lang="ko-KR" altLang="en-US" dirty="0" err="1">
                <a:latin typeface="+mj-lt"/>
              </a:rPr>
              <a:t>컬럼명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– Question / Answer / Label</a:t>
            </a:r>
          </a:p>
          <a:p>
            <a:r>
              <a:rPr lang="en-US" altLang="ko-KR" dirty="0">
                <a:latin typeface="+mj-lt"/>
              </a:rPr>
              <a:t>Row</a:t>
            </a:r>
            <a:r>
              <a:rPr lang="ko-KR" altLang="en-US" dirty="0">
                <a:latin typeface="+mj-lt"/>
              </a:rPr>
              <a:t>개수 </a:t>
            </a:r>
            <a:r>
              <a:rPr lang="en-US" altLang="ko-KR" dirty="0">
                <a:latin typeface="+mj-lt"/>
              </a:rPr>
              <a:t>– 11823</a:t>
            </a:r>
            <a:r>
              <a:rPr lang="ko-KR" altLang="en-US" dirty="0">
                <a:latin typeface="+mj-lt"/>
              </a:rPr>
              <a:t>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D9DAB-579B-4C23-A6FF-C75D827C0B5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 상황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1626538E-0355-43C9-AFAA-5782FE58D9B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B9AA6F-9AE7-4FFE-94A8-0ABBE78B3978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716</Words>
  <Application>Microsoft Office PowerPoint</Application>
  <PresentationFormat>와이드스크린</PresentationFormat>
  <Paragraphs>207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  <vt:variant>
        <vt:lpstr>재구성한 쇼</vt:lpstr>
      </vt:variant>
      <vt:variant>
        <vt:i4>1</vt:i4>
      </vt:variant>
    </vt:vector>
  </HeadingPairs>
  <TitlesOfParts>
    <vt:vector size="21" baseType="lpstr">
      <vt:lpstr>Arial Unicode MS</vt:lpstr>
      <vt:lpstr>나눔고딕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박형진</dc:creator>
  <cp:lastModifiedBy>pn9194@gmail.com</cp:lastModifiedBy>
  <cp:revision>57</cp:revision>
  <dcterms:created xsi:type="dcterms:W3CDTF">2019-10-04T07:24:44Z</dcterms:created>
  <dcterms:modified xsi:type="dcterms:W3CDTF">2020-11-13T14:19:55Z</dcterms:modified>
</cp:coreProperties>
</file>