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5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3ED7-26D9-41C5-BDAA-DD02EED2D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4242F-9358-47E9-B746-54F5E1C3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0CE7C-5DFB-4CEC-8828-860AC03F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663E3-4397-4108-A73B-6F1675EC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B9678-D0A4-42EC-BEEC-A3532BD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5697-C0C6-47EF-9529-1013984C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FBC92-E885-4A60-B186-CC03CA47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0E3B2-F23F-4CF8-92AD-3C736C42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98D8C-C063-4F23-9C07-E80E9C8D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514F8-9F6B-4B7D-A53B-0AFE46AB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C3054F-EF68-4EC3-945B-ABF0BE5C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EEC4A-4820-4C7B-94A4-6CAFD36B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BAE4D-1354-4ACE-91B1-448D5A50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96C66-CD3C-452C-AACA-A6E4326D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D856-1064-4E5D-B3CC-00BBC767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7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3658D-36DA-475C-B4DA-AD478F9D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579E-4FAF-48C1-9DD0-B181C8FE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3E16D-7D3A-47BD-9695-1E53660C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E1801-D82C-463D-8E2F-4F7B2400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5AF42-70E1-40CE-9CD0-788F422E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9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2925-2414-4B7C-94A4-42B122C4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17C69-F1CB-4F82-9BD8-80EB8D27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F368F-1826-45A1-BBE4-514EE55B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A162-441E-4EEB-ACC8-8982965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64310-97D3-458D-A811-32F02DA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1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593B8-6F41-48C2-B1D8-38B367E8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393CF-19B6-4F6E-9E03-3AA1094F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A6389-477F-47F5-BD21-8D6C5A13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21AC7-B346-44F9-B99F-F3E21887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E2EA1-8E01-4CA5-8830-DA75270A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F9118-5893-4688-8B0B-421D3F4C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0D4D-F9FD-4AE2-ADD1-45B74505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CEFE7-7E6E-4929-8632-7FA70BB6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33DC4-113B-486E-A25A-6A3EAEC1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C376EA-874B-4117-B3D9-51FAE5770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67F56-559E-4AD0-9391-FDAA92977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771BA-537F-41FD-BB89-951E857E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C59AF-DC08-41DE-B3C8-2B748320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BF6AC-6CDB-45B5-9BE8-F6A5FB4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EB63-748F-4171-A567-D1EA3056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DB485B-8CBF-4005-AFBE-EF1B6C50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2703E-6720-4257-B361-4D05FF10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57BE0-8678-4586-9EAE-6AF47E6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3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5C1FB-8E7B-4232-9209-9C211BDE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7D0B9B-874C-49F0-B666-FF4F1E60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93503-06C6-4B3B-9DD9-F118658D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12EA3-DD2F-448E-BBBB-403E43D8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28CEC-906D-429E-9B07-C840D0D2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0F9D5-B6D2-4BC6-84DA-400D5948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AC35D-82EE-4451-90BC-3D35266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4E6C7-F611-42F7-BDAF-E4943264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D49EB-49FE-4BF8-9C04-FB243658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59FBD-4D75-4097-933B-717204EA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18884-13C4-42D8-BBD2-7576AF479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C15B7-C10F-4825-B62A-4942427B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A1995-63C1-4C5F-97E6-B37433D9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37362-CE4C-4C4B-9580-D4D0EF8F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FAA98-9D0E-45AB-9FF8-46415E0F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B0DC1-732C-47B6-97CE-C62CA633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5E504-BD28-4445-9D8A-BD3E8867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3ACA3-CF7B-462F-99B4-40AEB8CB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79EA-3B95-4E0B-B5CC-1B51015EFD8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6C01-8609-45EB-BCE1-51982042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93FDE-FB9B-4FFD-8A4E-F6BFD162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44E6-7D2D-45BC-9EE8-9EE09F68A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03D2E-E519-4EC8-AD3A-AB225FCA444C}"/>
              </a:ext>
            </a:extLst>
          </p:cNvPr>
          <p:cNvSpPr txBox="1"/>
          <p:nvPr/>
        </p:nvSpPr>
        <p:spPr>
          <a:xfrm>
            <a:off x="257452" y="54153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Ch1.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38EA9-4E84-45D0-8497-6BBF3254AA2F}"/>
              </a:ext>
            </a:extLst>
          </p:cNvPr>
          <p:cNvSpPr txBox="1"/>
          <p:nvPr/>
        </p:nvSpPr>
        <p:spPr>
          <a:xfrm>
            <a:off x="426128" y="1260629"/>
            <a:ext cx="494879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 </a:t>
            </a:r>
            <a:r>
              <a:rPr lang="ko-KR" altLang="en-US" sz="1400" dirty="0"/>
              <a:t>자연어 대 프로그래밍 언어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</a:p>
          <a:p>
            <a:r>
              <a:rPr lang="ko-KR" altLang="en-US" sz="1400" dirty="0"/>
              <a:t>자연어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사람ㄷ르이</a:t>
            </a:r>
            <a:r>
              <a:rPr lang="ko-KR" altLang="en-US" sz="1400" dirty="0"/>
              <a:t> 서로 정보를 공유하는데 </a:t>
            </a:r>
            <a:r>
              <a:rPr lang="ko-KR" altLang="en-US" sz="1400" dirty="0" err="1"/>
              <a:t>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자연어처리</a:t>
            </a:r>
            <a:r>
              <a:rPr lang="en-US" altLang="ko-KR" sz="1400" dirty="0"/>
              <a:t>: natural language processing : NPL</a:t>
            </a:r>
          </a:p>
          <a:p>
            <a:r>
              <a:rPr lang="ko-KR" altLang="en-US" sz="1400" dirty="0"/>
              <a:t>자연어처리시스템 </a:t>
            </a:r>
            <a:r>
              <a:rPr lang="en-US" altLang="ko-KR" sz="1400" dirty="0"/>
              <a:t>: </a:t>
            </a:r>
            <a:r>
              <a:rPr lang="ko-KR" altLang="en-US" sz="1400" dirty="0"/>
              <a:t>파이프라인 이라고 부르는 경우가 많다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1.2 </a:t>
            </a:r>
            <a:r>
              <a:rPr lang="ko-KR" altLang="en-US" sz="1400" dirty="0"/>
              <a:t>마법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1.2.1 </a:t>
            </a:r>
            <a:r>
              <a:rPr lang="ko-KR" altLang="en-US" sz="1400" dirty="0"/>
              <a:t>대화하는 기계</a:t>
            </a:r>
            <a:endParaRPr lang="en-US" altLang="ko-KR" sz="1400" dirty="0"/>
          </a:p>
          <a:p>
            <a:r>
              <a:rPr lang="en-US" altLang="ko-KR" sz="1400" dirty="0"/>
              <a:t>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1.2.2 </a:t>
            </a:r>
            <a:r>
              <a:rPr lang="ko-KR" altLang="en-US" sz="1400" dirty="0"/>
              <a:t>수학</a:t>
            </a:r>
            <a:endParaRPr lang="en-US" altLang="ko-KR" sz="1400" dirty="0"/>
          </a:p>
          <a:p>
            <a:r>
              <a:rPr lang="en-US" altLang="ko-KR" sz="1400" dirty="0"/>
              <a:t>7</a:t>
            </a:r>
          </a:p>
          <a:p>
            <a:r>
              <a:rPr lang="ko-KR" altLang="en-US" sz="1400" dirty="0"/>
              <a:t>자연어에서 구조적인 수치자료</a:t>
            </a:r>
            <a:r>
              <a:rPr lang="en-US" altLang="ko-KR" sz="1400" dirty="0"/>
              <a:t>(</a:t>
            </a:r>
            <a:r>
              <a:rPr lang="ko-KR" altLang="en-US" sz="1400" dirty="0"/>
              <a:t>벡터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추출했다면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수학과 기계학습의 다양한 기법을 활용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1.3 </a:t>
            </a:r>
            <a:r>
              <a:rPr lang="ko-KR" altLang="en-US" sz="1400" dirty="0"/>
              <a:t>실제응용들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1.4 </a:t>
            </a:r>
            <a:r>
              <a:rPr lang="ko-KR" altLang="en-US" sz="1400" dirty="0"/>
              <a:t>컴퓨터의 눈으로 본 언어</a:t>
            </a:r>
            <a:endParaRPr lang="en-US" altLang="ko-KR" sz="1400" dirty="0"/>
          </a:p>
          <a:p>
            <a:r>
              <a:rPr lang="en-US" altLang="ko-KR" sz="1400" dirty="0"/>
              <a:t>11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00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1274A-3AD4-463F-B6AE-3FC730857D91}"/>
              </a:ext>
            </a:extLst>
          </p:cNvPr>
          <p:cNvSpPr txBox="1"/>
          <p:nvPr/>
        </p:nvSpPr>
        <p:spPr>
          <a:xfrm>
            <a:off x="6097480" y="845010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6.2.5 w2v </a:t>
            </a:r>
            <a:r>
              <a:rPr lang="ko-KR" altLang="en-US" sz="1200" b="1" dirty="0"/>
              <a:t>대 </a:t>
            </a:r>
            <a:r>
              <a:rPr lang="en-US" altLang="ko-KR" sz="1200" b="1" dirty="0" err="1"/>
              <a:t>GloVe</a:t>
            </a:r>
            <a:endParaRPr lang="en-US" altLang="ko-KR" sz="1200" b="1" dirty="0"/>
          </a:p>
          <a:p>
            <a:r>
              <a:rPr lang="en-US" altLang="ko-KR" sz="1200" dirty="0"/>
              <a:t>w2v </a:t>
            </a:r>
            <a:r>
              <a:rPr lang="ko-KR" altLang="en-US" sz="1200" dirty="0"/>
              <a:t>가 </a:t>
            </a:r>
            <a:r>
              <a:rPr lang="en-US" altLang="ko-KR" sz="1200" dirty="0"/>
              <a:t>NLP</a:t>
            </a:r>
            <a:r>
              <a:rPr lang="ko-KR" altLang="en-US" sz="1200" dirty="0"/>
              <a:t>에 혁신을 가져오기는 했지만 역전파를 이용해서 훈련해야 하는 신경망에 의존한다는 한계가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GloVe</a:t>
            </a:r>
            <a:r>
              <a:rPr lang="ko-KR" altLang="en-US" sz="1200" dirty="0"/>
              <a:t>는 은닉 가중치행렬과 출력 가중치 행렬에 해당하는 행렬들을 훨씬 짧은 시간으로 산출 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즉 </a:t>
            </a:r>
            <a:r>
              <a:rPr lang="en-US" altLang="ko-KR" sz="1200" dirty="0" err="1"/>
              <a:t>GloVe</a:t>
            </a:r>
            <a:r>
              <a:rPr lang="ko-KR" altLang="en-US" sz="1200" dirty="0"/>
              <a:t>는 </a:t>
            </a:r>
            <a:r>
              <a:rPr lang="en-US" altLang="ko-KR" sz="1200" dirty="0"/>
              <a:t>w2v </a:t>
            </a:r>
            <a:r>
              <a:rPr lang="ko-KR" altLang="en-US" sz="1200" dirty="0"/>
              <a:t>만큼 정확한 언어모형을 좀 더 빠르게 산출 가능</a:t>
            </a:r>
            <a:endParaRPr lang="en-US" altLang="ko-KR" sz="1200" dirty="0"/>
          </a:p>
          <a:p>
            <a:r>
              <a:rPr lang="ko-KR" altLang="en-US" sz="1200" dirty="0"/>
              <a:t>지금 여러분이 단어 벡터 모형을 훈련한다면 </a:t>
            </a:r>
            <a:r>
              <a:rPr lang="en-US" altLang="ko-KR" sz="1200" dirty="0"/>
              <a:t>w2v </a:t>
            </a:r>
            <a:r>
              <a:rPr lang="ko-KR" altLang="en-US" sz="1200" dirty="0"/>
              <a:t>보다 </a:t>
            </a:r>
            <a:r>
              <a:rPr lang="en-US" altLang="ko-KR" sz="1200" dirty="0" err="1"/>
              <a:t>GloVe</a:t>
            </a:r>
            <a:r>
              <a:rPr lang="ko-KR" altLang="en-US" sz="1200" dirty="0"/>
              <a:t>를 사용하는 것이 </a:t>
            </a:r>
            <a:r>
              <a:rPr lang="ko-KR" altLang="en-US" sz="1200" dirty="0" err="1"/>
              <a:t>바람직</a:t>
            </a:r>
            <a:endParaRPr lang="en-US" altLang="ko-KR" sz="1200" dirty="0"/>
          </a:p>
          <a:p>
            <a:r>
              <a:rPr lang="ko-KR" altLang="en-US" sz="1200" dirty="0"/>
              <a:t>장점</a:t>
            </a:r>
            <a:endParaRPr lang="en-US" altLang="ko-KR" sz="1200" dirty="0"/>
          </a:p>
          <a:p>
            <a:r>
              <a:rPr lang="ko-KR" altLang="en-US" sz="1200" dirty="0"/>
              <a:t>훈련이 빠르다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RAM</a:t>
            </a:r>
            <a:r>
              <a:rPr lang="ko-KR" altLang="en-US" sz="1200" dirty="0"/>
              <a:t>과 </a:t>
            </a:r>
            <a:r>
              <a:rPr lang="en-US" altLang="ko-KR" sz="1200" dirty="0"/>
              <a:t>CPU </a:t>
            </a:r>
            <a:r>
              <a:rPr lang="ko-KR" altLang="en-US" sz="1200" dirty="0"/>
              <a:t>효율성이 좋다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자료를 좀 더 효율적으로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같은 훈련 자료로 훈련했을 때 </a:t>
            </a:r>
            <a:r>
              <a:rPr lang="en-US" altLang="ko-KR" sz="1200" dirty="0"/>
              <a:t>w2v </a:t>
            </a:r>
            <a:r>
              <a:rPr lang="ko-KR" altLang="en-US" sz="1200" dirty="0"/>
              <a:t>보다 더 정확한 결과를 제공한다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6.2.6  </a:t>
            </a:r>
            <a:r>
              <a:rPr lang="en-US" altLang="ko-KR" sz="1200" b="1" dirty="0" err="1"/>
              <a:t>fastText</a:t>
            </a:r>
            <a:endParaRPr lang="en-US" altLang="ko-KR" sz="1200" b="1" dirty="0"/>
          </a:p>
          <a:p>
            <a:r>
              <a:rPr lang="ko-KR" altLang="en-US" sz="1200" dirty="0"/>
              <a:t>각 단어를 </a:t>
            </a:r>
            <a:r>
              <a:rPr lang="en-US" altLang="ko-KR" sz="1200" dirty="0"/>
              <a:t>n</a:t>
            </a:r>
            <a:r>
              <a:rPr lang="ko-KR" altLang="en-US" sz="1200" dirty="0"/>
              <a:t>문자 그램들로 분할해서 한 </a:t>
            </a:r>
            <a:r>
              <a:rPr lang="en-US" altLang="ko-KR" sz="1200" dirty="0"/>
              <a:t>n</a:t>
            </a:r>
            <a:r>
              <a:rPr lang="ko-KR" altLang="en-US" sz="1200" dirty="0"/>
              <a:t>문자 그램의 주변 </a:t>
            </a:r>
            <a:r>
              <a:rPr lang="en-US" altLang="ko-KR" sz="1200" dirty="0"/>
              <a:t>n</a:t>
            </a:r>
            <a:r>
              <a:rPr lang="ko-KR" altLang="en-US" sz="1200" dirty="0"/>
              <a:t>문자 그램들을 예측한다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예가 있지만 이해할 수준은 아니다</a:t>
            </a:r>
            <a:r>
              <a:rPr lang="en-US" altLang="ko-KR" sz="1200" dirty="0"/>
              <a:t>. whisper</a:t>
            </a:r>
          </a:p>
          <a:p>
            <a:r>
              <a:rPr lang="ko-KR" altLang="en-US" sz="1200" dirty="0"/>
              <a:t>드물게 쓰이는 단어들을 원래의 </a:t>
            </a:r>
            <a:r>
              <a:rPr lang="en-US" altLang="ko-KR" sz="1200" dirty="0"/>
              <a:t>w2v </a:t>
            </a:r>
            <a:r>
              <a:rPr lang="ko-KR" altLang="en-US" sz="1200" dirty="0"/>
              <a:t>보다 휠씬 잘 처리한다</a:t>
            </a:r>
            <a:endParaRPr lang="en-US" altLang="ko-KR" sz="1200" dirty="0"/>
          </a:p>
          <a:p>
            <a:r>
              <a:rPr lang="en-US" altLang="ko-KR" sz="1200" dirty="0"/>
              <a:t>294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/>
              <a:t>언어에 대해 미리 훈련된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모형 공개 되어 있다</a:t>
            </a:r>
            <a:endParaRPr lang="en-US" altLang="ko-KR" sz="1200" dirty="0"/>
          </a:p>
          <a:p>
            <a:r>
              <a:rPr lang="ko-KR" altLang="en-US" sz="1200" b="1" dirty="0"/>
              <a:t>미리 훈련된 </a:t>
            </a:r>
            <a:r>
              <a:rPr lang="en-US" altLang="ko-KR" sz="1200" b="1" dirty="0" err="1"/>
              <a:t>fastText</a:t>
            </a:r>
            <a:r>
              <a:rPr lang="ko-KR" altLang="en-US" sz="1200" b="1" dirty="0"/>
              <a:t> 모형을 사용하려면</a:t>
            </a:r>
            <a:endParaRPr lang="en-US" altLang="ko-KR" sz="1200" b="1" dirty="0"/>
          </a:p>
          <a:p>
            <a:r>
              <a:rPr lang="ko-KR" altLang="en-US" sz="1200" dirty="0"/>
              <a:t>짧은 코드로 설명되어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6.2.7 w2v </a:t>
            </a:r>
            <a:r>
              <a:rPr lang="ko-KR" altLang="en-US" sz="1200" b="1" dirty="0"/>
              <a:t>대 </a:t>
            </a:r>
            <a:r>
              <a:rPr lang="en-US" altLang="ko-KR" sz="1200" b="1" dirty="0"/>
              <a:t>LSA</a:t>
            </a:r>
          </a:p>
          <a:p>
            <a:r>
              <a:rPr lang="en-US" altLang="ko-KR" sz="1200" dirty="0"/>
              <a:t>LSA </a:t>
            </a:r>
            <a:r>
              <a:rPr lang="ko-KR" altLang="en-US" sz="1200" dirty="0"/>
              <a:t>장점</a:t>
            </a:r>
            <a:endParaRPr lang="en-US" altLang="ko-KR" sz="1200" dirty="0"/>
          </a:p>
          <a:p>
            <a:r>
              <a:rPr lang="ko-KR" altLang="en-US" sz="1200" dirty="0"/>
              <a:t>훈련이 빠르다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긴 문서들을 잘 분류한다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W2v and </a:t>
            </a:r>
            <a:r>
              <a:rPr lang="en-US" altLang="ko-KR" sz="1200" dirty="0" err="1"/>
              <a:t>GloVe</a:t>
            </a:r>
            <a:endParaRPr lang="en-US" altLang="ko-KR" sz="1200" dirty="0"/>
          </a:p>
          <a:p>
            <a:r>
              <a:rPr lang="ko-KR" altLang="en-US" sz="1200" dirty="0"/>
              <a:t>큰 말뭉치를 좀 더 효율적으로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비유 질문 같은 단어 추론 과제의 정확도가 높다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482FF-5CFC-495A-81FE-2F20811007E1}"/>
              </a:ext>
            </a:extLst>
          </p:cNvPr>
          <p:cNvSpPr txBox="1"/>
          <p:nvPr/>
        </p:nvSpPr>
        <p:spPr>
          <a:xfrm>
            <a:off x="1480" y="84501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W2v </a:t>
            </a:r>
            <a:r>
              <a:rPr lang="ko-KR" altLang="en-US" sz="1200" b="1" dirty="0"/>
              <a:t>계산 요령</a:t>
            </a:r>
            <a:endParaRPr lang="en-US" altLang="ko-KR" sz="1200" b="1" dirty="0"/>
          </a:p>
          <a:p>
            <a:r>
              <a:rPr lang="en-US" altLang="ko-KR" sz="1200" dirty="0"/>
              <a:t>w2v</a:t>
            </a:r>
            <a:r>
              <a:rPr lang="ko-KR" altLang="en-US" sz="1200" dirty="0"/>
              <a:t> 논문 발표 후 성능이 개선 되었다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가지 방법을 살펴 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자주 나오는 </a:t>
            </a:r>
            <a:r>
              <a:rPr lang="ko-KR" altLang="en-US" sz="1200" b="1" dirty="0" err="1"/>
              <a:t>바이그램</a:t>
            </a:r>
            <a:r>
              <a:rPr lang="ko-KR" altLang="en-US" sz="1200" b="1" dirty="0"/>
              <a:t> 활용</a:t>
            </a:r>
            <a:endParaRPr lang="en-US" altLang="ko-KR" sz="1200" b="1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단어 이상이 뭉쳐서 의미를 가지는 경우 이런 </a:t>
            </a:r>
            <a:r>
              <a:rPr lang="ko-KR" altLang="en-US" sz="1200" dirty="0" err="1"/>
              <a:t>바이그램에</a:t>
            </a:r>
            <a:r>
              <a:rPr lang="ko-KR" altLang="en-US" sz="1200" dirty="0"/>
              <a:t> 대한 개별적인 단어 벡터가 만들어 진다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빈도 높은 토큰의 </a:t>
            </a:r>
            <a:r>
              <a:rPr lang="ko-KR" altLang="en-US" sz="1200" b="1" dirty="0" err="1"/>
              <a:t>부표집</a:t>
            </a:r>
            <a:endParaRPr lang="en-US" altLang="ko-KR" sz="1200" b="1" dirty="0"/>
          </a:p>
          <a:p>
            <a:r>
              <a:rPr lang="ko-KR" altLang="en-US" sz="1200" dirty="0"/>
              <a:t>빈도는 높지만 의미가 없는 것들에 대한 처리</a:t>
            </a:r>
            <a:r>
              <a:rPr lang="en-US" altLang="ko-KR" sz="1200" dirty="0"/>
              <a:t>, a, the </a:t>
            </a:r>
            <a:r>
              <a:rPr lang="ko-KR" altLang="en-US" sz="1200" dirty="0"/>
              <a:t>같은 것들 처리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ko-KR" altLang="en-US" sz="1200" b="1" dirty="0"/>
              <a:t>부정 </a:t>
            </a:r>
            <a:r>
              <a:rPr lang="ko-KR" altLang="en-US" sz="1200" b="1" dirty="0" err="1"/>
              <a:t>표집</a:t>
            </a:r>
            <a:endParaRPr lang="en-US" altLang="ko-KR" sz="1200" b="1" dirty="0"/>
          </a:p>
          <a:p>
            <a:r>
              <a:rPr lang="ko-KR" altLang="en-US" sz="1200" dirty="0"/>
              <a:t>가중치를 전체 업데이트 하는 것이 아니라 예측 결과가 부정 또는 음성 인 단어들만 가중치 갱신에 사용한다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</a:t>
            </a:r>
            <a:r>
              <a:rPr lang="ko-KR" altLang="en-US" sz="1200" dirty="0" err="1"/>
              <a:t>계산량을</a:t>
            </a:r>
            <a:r>
              <a:rPr lang="ko-KR" altLang="en-US" sz="1200" dirty="0"/>
              <a:t> 줄인다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이렇게 해도 신경망의 정확도가 크게 떨어지지 않는다고 한다</a:t>
            </a:r>
            <a:r>
              <a:rPr lang="en-US" altLang="ko-KR" sz="1200" dirty="0"/>
              <a:t>. 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6.2.3 gensim.word2vec </a:t>
            </a:r>
            <a:r>
              <a:rPr lang="ko-KR" altLang="en-US" sz="1200" b="1" dirty="0"/>
              <a:t>모듈 사용법</a:t>
            </a:r>
            <a:endParaRPr lang="en-US" altLang="ko-KR" sz="1200" b="1" dirty="0"/>
          </a:p>
          <a:p>
            <a:r>
              <a:rPr lang="ko-KR" altLang="en-US" sz="1200" dirty="0"/>
              <a:t>여기서 </a:t>
            </a:r>
            <a:r>
              <a:rPr lang="ko-KR" altLang="en-US" sz="1200" dirty="0" err="1"/>
              <a:t>부터는</a:t>
            </a:r>
            <a:r>
              <a:rPr lang="ko-KR" altLang="en-US" sz="1200" dirty="0"/>
              <a:t> 라이브러리 사용법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6.2.4 </a:t>
            </a:r>
            <a:r>
              <a:rPr lang="ko-KR" altLang="en-US" sz="1200" b="1" dirty="0"/>
              <a:t>나만의 단어 벡터 모형 만들기</a:t>
            </a:r>
            <a:endParaRPr lang="en-US" altLang="ko-KR" sz="1200" b="1" dirty="0"/>
          </a:p>
          <a:p>
            <a:r>
              <a:rPr lang="ko-KR" altLang="en-US" sz="1200" dirty="0"/>
              <a:t>경우에 따라서는 단어 벡터 모형을 새로 만들어야 할 수도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b="1" dirty="0" err="1"/>
              <a:t>전처리</a:t>
            </a:r>
            <a:r>
              <a:rPr lang="ko-KR" altLang="en-US" sz="1200" b="1" dirty="0"/>
              <a:t> 단계</a:t>
            </a:r>
            <a:endParaRPr lang="en-US" altLang="ko-KR" sz="1200" b="1" dirty="0"/>
          </a:p>
          <a:p>
            <a:r>
              <a:rPr lang="ko-KR" altLang="en-US" sz="1200" dirty="0"/>
              <a:t>문장들 분해</a:t>
            </a:r>
            <a:r>
              <a:rPr lang="en-US" altLang="ko-KR" sz="1200" dirty="0"/>
              <a:t>, </a:t>
            </a:r>
            <a:r>
              <a:rPr lang="ko-KR" altLang="en-US" sz="1200" dirty="0"/>
              <a:t>문장들을 토큰들로 분해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ko-KR" altLang="en-US" sz="1200" b="1" dirty="0"/>
              <a:t>영역 특화 </a:t>
            </a:r>
            <a:r>
              <a:rPr lang="en-US" altLang="ko-KR" sz="1200" b="1" dirty="0"/>
              <a:t>w2v </a:t>
            </a:r>
            <a:r>
              <a:rPr lang="ko-KR" altLang="en-US" sz="1200" b="1" dirty="0"/>
              <a:t>모형의 훈련</a:t>
            </a:r>
            <a:endParaRPr lang="en-US" altLang="ko-KR" sz="1200" b="1" dirty="0"/>
          </a:p>
          <a:p>
            <a:r>
              <a:rPr lang="ko-KR" altLang="en-US" sz="1200" dirty="0"/>
              <a:t>실습코드 </a:t>
            </a:r>
            <a:r>
              <a:rPr lang="en-US" altLang="ko-KR" sz="1200" dirty="0"/>
              <a:t>(</a:t>
            </a:r>
            <a:r>
              <a:rPr lang="ko-KR" altLang="en-US" sz="1200" dirty="0"/>
              <a:t>너무 심플하다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29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A39106-06EF-4D81-9D4E-63F35112CF5A}"/>
              </a:ext>
            </a:extLst>
          </p:cNvPr>
          <p:cNvSpPr txBox="1"/>
          <p:nvPr/>
        </p:nvSpPr>
        <p:spPr>
          <a:xfrm>
            <a:off x="6097480" y="845010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6.2.5 w2v </a:t>
            </a:r>
            <a:r>
              <a:rPr lang="ko-KR" altLang="en-US" sz="1200" b="1" dirty="0"/>
              <a:t>대 </a:t>
            </a:r>
            <a:r>
              <a:rPr lang="en-US" altLang="ko-KR" sz="1200" b="1" dirty="0" err="1"/>
              <a:t>GloVe</a:t>
            </a:r>
            <a:endParaRPr lang="en-US" altLang="ko-KR" sz="1200" b="1" dirty="0"/>
          </a:p>
          <a:p>
            <a:r>
              <a:rPr lang="en-US" altLang="ko-KR" sz="1200" dirty="0"/>
              <a:t>w2v </a:t>
            </a:r>
            <a:r>
              <a:rPr lang="ko-KR" altLang="en-US" sz="1200" dirty="0"/>
              <a:t>가 </a:t>
            </a:r>
            <a:r>
              <a:rPr lang="en-US" altLang="ko-KR" sz="1200" dirty="0"/>
              <a:t>NLP</a:t>
            </a:r>
            <a:r>
              <a:rPr lang="ko-KR" altLang="en-US" sz="1200" dirty="0"/>
              <a:t>에 혁신을 가져오기는 했지만 역전파를 이용해서 훈련해야 하는 신경망에 의존한다는 한계가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GloVe</a:t>
            </a:r>
            <a:r>
              <a:rPr lang="ko-KR" altLang="en-US" sz="1200" dirty="0"/>
              <a:t>는 은닉 가중치행렬과 출력 가중치 행렬에 해당하는 행렬들을 훨씬 짧은 시간으로 산출 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즉 </a:t>
            </a:r>
            <a:r>
              <a:rPr lang="en-US" altLang="ko-KR" sz="1200" dirty="0" err="1"/>
              <a:t>GloVe</a:t>
            </a:r>
            <a:r>
              <a:rPr lang="ko-KR" altLang="en-US" sz="1200" dirty="0"/>
              <a:t>는 </a:t>
            </a:r>
            <a:r>
              <a:rPr lang="en-US" altLang="ko-KR" sz="1200" dirty="0"/>
              <a:t>w2v </a:t>
            </a:r>
            <a:r>
              <a:rPr lang="ko-KR" altLang="en-US" sz="1200" dirty="0"/>
              <a:t>만큼 정확한 언어모형을 좀 더 빠르게 산출 가능</a:t>
            </a:r>
            <a:endParaRPr lang="en-US" altLang="ko-KR" sz="1200" dirty="0"/>
          </a:p>
          <a:p>
            <a:r>
              <a:rPr lang="ko-KR" altLang="en-US" sz="1200" dirty="0"/>
              <a:t>지금 여러분이 단어 벡터 모형을 훈련한다면 </a:t>
            </a:r>
            <a:r>
              <a:rPr lang="en-US" altLang="ko-KR" sz="1200" dirty="0"/>
              <a:t>w2v </a:t>
            </a:r>
            <a:r>
              <a:rPr lang="ko-KR" altLang="en-US" sz="1200" dirty="0"/>
              <a:t>보다 </a:t>
            </a:r>
            <a:r>
              <a:rPr lang="en-US" altLang="ko-KR" sz="1200" dirty="0" err="1"/>
              <a:t>GloVe</a:t>
            </a:r>
            <a:r>
              <a:rPr lang="ko-KR" altLang="en-US" sz="1200" dirty="0"/>
              <a:t>를 사용하는 것이 </a:t>
            </a:r>
            <a:r>
              <a:rPr lang="ko-KR" altLang="en-US" sz="1200" dirty="0" err="1"/>
              <a:t>바람직</a:t>
            </a:r>
            <a:endParaRPr lang="en-US" altLang="ko-KR" sz="1200" dirty="0"/>
          </a:p>
          <a:p>
            <a:r>
              <a:rPr lang="ko-KR" altLang="en-US" sz="1200" dirty="0"/>
              <a:t>장점</a:t>
            </a:r>
            <a:endParaRPr lang="en-US" altLang="ko-KR" sz="1200" dirty="0"/>
          </a:p>
          <a:p>
            <a:r>
              <a:rPr lang="ko-KR" altLang="en-US" sz="1200" dirty="0"/>
              <a:t>훈련이 빠르다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RAM</a:t>
            </a:r>
            <a:r>
              <a:rPr lang="ko-KR" altLang="en-US" sz="1200" dirty="0"/>
              <a:t>과 </a:t>
            </a:r>
            <a:r>
              <a:rPr lang="en-US" altLang="ko-KR" sz="1200" dirty="0"/>
              <a:t>CPU </a:t>
            </a:r>
            <a:r>
              <a:rPr lang="ko-KR" altLang="en-US" sz="1200" dirty="0"/>
              <a:t>효율성이 좋다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자료를 좀 더 효율적으로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같은 훈련 자료로 훈련했을 때 </a:t>
            </a:r>
            <a:r>
              <a:rPr lang="en-US" altLang="ko-KR" sz="1200" dirty="0"/>
              <a:t>w2v </a:t>
            </a:r>
            <a:r>
              <a:rPr lang="ko-KR" altLang="en-US" sz="1200" dirty="0"/>
              <a:t>보다 더 정확한 결과를 제공한다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6.2.6  </a:t>
            </a:r>
            <a:r>
              <a:rPr lang="en-US" altLang="ko-KR" sz="1200" b="1" dirty="0" err="1"/>
              <a:t>fastText</a:t>
            </a:r>
            <a:endParaRPr lang="en-US" altLang="ko-KR" sz="1200" b="1" dirty="0"/>
          </a:p>
          <a:p>
            <a:r>
              <a:rPr lang="ko-KR" altLang="en-US" sz="1200" dirty="0"/>
              <a:t>각 단어를 </a:t>
            </a:r>
            <a:r>
              <a:rPr lang="en-US" altLang="ko-KR" sz="1200" dirty="0"/>
              <a:t>n</a:t>
            </a:r>
            <a:r>
              <a:rPr lang="ko-KR" altLang="en-US" sz="1200" dirty="0"/>
              <a:t>문자 그램들로 분할해서 한 </a:t>
            </a:r>
            <a:r>
              <a:rPr lang="en-US" altLang="ko-KR" sz="1200" dirty="0"/>
              <a:t>n</a:t>
            </a:r>
            <a:r>
              <a:rPr lang="ko-KR" altLang="en-US" sz="1200" dirty="0"/>
              <a:t>문자 그램의 주변 </a:t>
            </a:r>
            <a:r>
              <a:rPr lang="en-US" altLang="ko-KR" sz="1200" dirty="0"/>
              <a:t>n</a:t>
            </a:r>
            <a:r>
              <a:rPr lang="ko-KR" altLang="en-US" sz="1200" dirty="0"/>
              <a:t>문자 그램들을 예측한다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예가 있지만 이해할 수준은 아니다</a:t>
            </a:r>
            <a:r>
              <a:rPr lang="en-US" altLang="ko-KR" sz="1200" dirty="0"/>
              <a:t>. whisper</a:t>
            </a:r>
          </a:p>
          <a:p>
            <a:r>
              <a:rPr lang="ko-KR" altLang="en-US" sz="1200" dirty="0"/>
              <a:t>드물게 쓰이는 단어들을 원래의 </a:t>
            </a:r>
            <a:r>
              <a:rPr lang="en-US" altLang="ko-KR" sz="1200" dirty="0"/>
              <a:t>w2v </a:t>
            </a:r>
            <a:r>
              <a:rPr lang="ko-KR" altLang="en-US" sz="1200" dirty="0"/>
              <a:t>보다 휠씬 잘 처리한다</a:t>
            </a:r>
            <a:endParaRPr lang="en-US" altLang="ko-KR" sz="1200" dirty="0"/>
          </a:p>
          <a:p>
            <a:r>
              <a:rPr lang="en-US" altLang="ko-KR" sz="1200" dirty="0"/>
              <a:t>294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/>
              <a:t>언어에 대해 미리 훈련된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 </a:t>
            </a:r>
            <a:r>
              <a:rPr lang="ko-KR" altLang="en-US" sz="1200" dirty="0"/>
              <a:t>모형 공개 되어 있다</a:t>
            </a:r>
            <a:endParaRPr lang="en-US" altLang="ko-KR" sz="1200" dirty="0"/>
          </a:p>
          <a:p>
            <a:r>
              <a:rPr lang="ko-KR" altLang="en-US" sz="1200" b="1" dirty="0"/>
              <a:t>미리 훈련된 </a:t>
            </a:r>
            <a:r>
              <a:rPr lang="en-US" altLang="ko-KR" sz="1200" b="1" dirty="0" err="1"/>
              <a:t>fastText</a:t>
            </a:r>
            <a:r>
              <a:rPr lang="ko-KR" altLang="en-US" sz="1200" b="1" dirty="0"/>
              <a:t> 모형을 사용하려면</a:t>
            </a:r>
            <a:endParaRPr lang="en-US" altLang="ko-KR" sz="1200" b="1" dirty="0"/>
          </a:p>
          <a:p>
            <a:r>
              <a:rPr lang="ko-KR" altLang="en-US" sz="1200" dirty="0"/>
              <a:t>짧은 코드로 설명되어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6.2.7 w2v </a:t>
            </a:r>
            <a:r>
              <a:rPr lang="ko-KR" altLang="en-US" sz="1200" dirty="0"/>
              <a:t>대 </a:t>
            </a:r>
            <a:r>
              <a:rPr lang="en-US" altLang="ko-KR" sz="1200" dirty="0"/>
              <a:t>LSA</a:t>
            </a:r>
          </a:p>
          <a:p>
            <a:r>
              <a:rPr lang="en-US" altLang="ko-KR" sz="1200" dirty="0"/>
              <a:t>LSA </a:t>
            </a:r>
            <a:r>
              <a:rPr lang="ko-KR" altLang="en-US" sz="1200" dirty="0"/>
              <a:t>장점</a:t>
            </a:r>
            <a:endParaRPr lang="en-US" altLang="ko-KR" sz="1200" dirty="0"/>
          </a:p>
          <a:p>
            <a:r>
              <a:rPr lang="ko-KR" altLang="en-US" sz="1200" dirty="0"/>
              <a:t>훈련이 빠르다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긴 문서들을 잘 분류한다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W2v and </a:t>
            </a:r>
            <a:r>
              <a:rPr lang="en-US" altLang="ko-KR" sz="1200" dirty="0" err="1"/>
              <a:t>GloVe</a:t>
            </a:r>
            <a:endParaRPr lang="en-US" altLang="ko-KR" sz="1200" dirty="0"/>
          </a:p>
          <a:p>
            <a:r>
              <a:rPr lang="ko-KR" altLang="en-US" sz="1200" dirty="0"/>
              <a:t>큰 말뭉치를 좀 더 효율적으로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비유 질문 같은 단어 추론 과제의 정확도가 높다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F4C1E-DA2C-4997-A8AC-026F924CF42C}"/>
              </a:ext>
            </a:extLst>
          </p:cNvPr>
          <p:cNvSpPr txBox="1"/>
          <p:nvPr/>
        </p:nvSpPr>
        <p:spPr>
          <a:xfrm>
            <a:off x="1480" y="845010"/>
            <a:ext cx="6094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6.2.8 </a:t>
            </a:r>
            <a:r>
              <a:rPr lang="ko-KR" altLang="en-US" sz="1200" b="1" dirty="0"/>
              <a:t>단어 관계의 시각화</a:t>
            </a:r>
            <a:endParaRPr lang="en-US" altLang="ko-KR" sz="1200" b="1" dirty="0"/>
          </a:p>
          <a:p>
            <a:r>
              <a:rPr lang="ko-KR" altLang="en-US" sz="1200" dirty="0"/>
              <a:t>유의어 반의어 같은 단어들 </a:t>
            </a:r>
            <a:r>
              <a:rPr lang="ko-KR" altLang="en-US" sz="1200" dirty="0" err="1"/>
              <a:t>사이으</a:t>
            </a:r>
            <a:r>
              <a:rPr lang="ko-KR" altLang="en-US" sz="1200" dirty="0"/>
              <a:t> 관계는 </a:t>
            </a:r>
            <a:r>
              <a:rPr lang="en-US" altLang="ko-KR" sz="1200" dirty="0"/>
              <a:t>NLP</a:t>
            </a:r>
            <a:r>
              <a:rPr lang="ko-KR" altLang="en-US" sz="1200" dirty="0"/>
              <a:t>의 강력한 수단이다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어떤 관계들을 </a:t>
            </a:r>
            <a:r>
              <a:rPr lang="ko-KR" altLang="en-US" sz="1200" dirty="0" err="1"/>
              <a:t>시각화하면</a:t>
            </a:r>
            <a:r>
              <a:rPr lang="ko-KR" altLang="en-US" sz="1200" dirty="0"/>
              <a:t> 무너가 흥미로운 점을 </a:t>
            </a:r>
            <a:r>
              <a:rPr lang="ko-KR" altLang="en-US" sz="1200" dirty="0" err="1"/>
              <a:t>반견할</a:t>
            </a:r>
            <a:r>
              <a:rPr lang="ko-KR" altLang="en-US" sz="1200" dirty="0"/>
              <a:t>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이번 절에서는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차원으로 단어 벡터를 시각화 해 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결론적으로 유사한 단어들이 근접한 그래프가 형성이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6.2.9 </a:t>
            </a:r>
            <a:r>
              <a:rPr lang="ko-KR" altLang="en-US" sz="1200" b="1" dirty="0"/>
              <a:t>인위적인 단어들</a:t>
            </a:r>
            <a:endParaRPr lang="en-US" altLang="ko-KR" sz="1200" b="1" dirty="0"/>
          </a:p>
          <a:p>
            <a:r>
              <a:rPr lang="ko-KR" altLang="en-US" sz="1200" dirty="0"/>
              <a:t>영어 단어들 분만 아니라 기호들의 순차열에도 유용하다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6.2.10 doc2vec</a:t>
            </a:r>
            <a:r>
              <a:rPr lang="ko-KR" altLang="en-US" sz="1200" b="1" dirty="0"/>
              <a:t>을 이용한 문서 유사도 추정</a:t>
            </a:r>
            <a:endParaRPr lang="en-US" altLang="ko-KR" sz="1200" b="1" dirty="0"/>
          </a:p>
          <a:p>
            <a:r>
              <a:rPr lang="en-US" altLang="ko-KR" sz="1200" dirty="0"/>
              <a:t>w2v</a:t>
            </a:r>
            <a:r>
              <a:rPr lang="ko-KR" altLang="en-US" sz="1200" dirty="0"/>
              <a:t> 의 개념을 단어가 아니라 문구나 문장</a:t>
            </a:r>
            <a:r>
              <a:rPr lang="en-US" altLang="ko-KR" sz="1200" dirty="0"/>
              <a:t>, </a:t>
            </a:r>
            <a:r>
              <a:rPr lang="ko-KR" altLang="en-US" sz="1200" dirty="0"/>
              <a:t>문서 전체로 확장할 수 있다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문서 벡터 훈련</a:t>
            </a:r>
            <a:endParaRPr lang="en-US" altLang="ko-KR" sz="1200" b="1" dirty="0"/>
          </a:p>
          <a:p>
            <a:r>
              <a:rPr lang="en-US" altLang="ko-KR" sz="1200" dirty="0"/>
              <a:t>Doc2vec </a:t>
            </a:r>
            <a:r>
              <a:rPr lang="ko-KR" altLang="en-US" sz="1200" dirty="0"/>
              <a:t>문서 벡터들을 형성하도록 모형을 훈련하는 방법은 단어 벡터를 위한 훈련과 비슷하다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소스만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52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695188-2975-491F-95C5-DFF2ADB8DB60}"/>
              </a:ext>
            </a:extLst>
          </p:cNvPr>
          <p:cNvSpPr txBox="1"/>
          <p:nvPr/>
        </p:nvSpPr>
        <p:spPr>
          <a:xfrm>
            <a:off x="257452" y="54153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Ch2.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93B86-7D81-495C-9ECC-9873EAA137D5}"/>
              </a:ext>
            </a:extLst>
          </p:cNvPr>
          <p:cNvSpPr txBox="1"/>
          <p:nvPr/>
        </p:nvSpPr>
        <p:spPr>
          <a:xfrm>
            <a:off x="257452" y="838039"/>
            <a:ext cx="5663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37</a:t>
            </a:r>
          </a:p>
          <a:p>
            <a:r>
              <a:rPr lang="ko-KR" altLang="en-US" sz="1200" dirty="0"/>
              <a:t>문자열을 토큰으로 </a:t>
            </a:r>
            <a:r>
              <a:rPr lang="ko-KR" altLang="en-US" sz="1200" dirty="0" err="1"/>
              <a:t>분활하는</a:t>
            </a:r>
            <a:r>
              <a:rPr lang="ko-KR" altLang="en-US" sz="1200" dirty="0"/>
              <a:t> 방법을 설명</a:t>
            </a:r>
            <a:endParaRPr lang="en-US" altLang="ko-KR" sz="1200" dirty="0"/>
          </a:p>
          <a:p>
            <a:r>
              <a:rPr lang="ko-KR" altLang="en-US" sz="1200" dirty="0"/>
              <a:t>토큰식별 </a:t>
            </a:r>
            <a:r>
              <a:rPr lang="en-US" altLang="ko-KR" sz="1200" dirty="0"/>
              <a:t>-&gt; </a:t>
            </a:r>
            <a:r>
              <a:rPr lang="ko-KR" altLang="en-US" sz="1200" dirty="0"/>
              <a:t>어간추출</a:t>
            </a:r>
            <a:r>
              <a:rPr lang="en-US" altLang="ko-KR" sz="1200" dirty="0"/>
              <a:t>(stemming):</a:t>
            </a:r>
            <a:r>
              <a:rPr lang="ko-KR" altLang="en-US" sz="1200" dirty="0"/>
              <a:t>정규표현식으로 가능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단어 모음</a:t>
            </a:r>
            <a:r>
              <a:rPr lang="en-US" altLang="ko-KR" sz="1200" dirty="0"/>
              <a:t>(bag of words)</a:t>
            </a:r>
            <a:r>
              <a:rPr lang="ko-KR" altLang="en-US" sz="1200" dirty="0"/>
              <a:t>라고 부르는 문서의 벡터 표현을 생성</a:t>
            </a:r>
            <a:endParaRPr lang="en-US" altLang="ko-KR" sz="1200" dirty="0"/>
          </a:p>
          <a:p>
            <a:r>
              <a:rPr lang="en-US" altLang="ko-KR" sz="1200" dirty="0"/>
              <a:t>38</a:t>
            </a:r>
          </a:p>
          <a:p>
            <a:r>
              <a:rPr lang="ko-KR" altLang="en-US" sz="1200" dirty="0"/>
              <a:t>하나의 문자열을 단어들로 분할하는 단순한 알고리즘 소개</a:t>
            </a:r>
            <a:endParaRPr lang="en-US" altLang="ko-KR" sz="1200" dirty="0"/>
          </a:p>
          <a:p>
            <a:r>
              <a:rPr lang="ko-KR" altLang="en-US" sz="1200" dirty="0"/>
              <a:t>토크 두개 </a:t>
            </a:r>
            <a:r>
              <a:rPr lang="ko-KR" altLang="en-US" sz="1200" dirty="0" err="1"/>
              <a:t>게새</a:t>
            </a:r>
            <a:r>
              <a:rPr lang="en-US" altLang="ko-KR" sz="1200" dirty="0"/>
              <a:t>, </a:t>
            </a:r>
            <a:r>
              <a:rPr lang="ko-KR" altLang="en-US" sz="1200" dirty="0"/>
              <a:t>네 개</a:t>
            </a:r>
            <a:r>
              <a:rPr lang="en-US" altLang="ko-KR" sz="1200" dirty="0"/>
              <a:t>, </a:t>
            </a:r>
            <a:r>
              <a:rPr lang="ko-KR" altLang="en-US" sz="1200" dirty="0"/>
              <a:t>심지어 다섯 개로 이루어진 쌍들을 추출하는 방법</a:t>
            </a:r>
            <a:endParaRPr lang="en-US" altLang="ko-KR" sz="1200" dirty="0"/>
          </a:p>
          <a:p>
            <a:r>
              <a:rPr lang="ko-KR" altLang="en-US" sz="1200" dirty="0"/>
              <a:t>토큰 쌍을 </a:t>
            </a:r>
            <a:r>
              <a:rPr lang="en-US" altLang="ko-KR" sz="1200" dirty="0"/>
              <a:t>n-</a:t>
            </a:r>
            <a:r>
              <a:rPr lang="ko-KR" altLang="en-US" sz="1200" dirty="0"/>
              <a:t>그램 이라고 부름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2.1 </a:t>
            </a:r>
            <a:r>
              <a:rPr lang="ko-KR" altLang="en-US" sz="1200" dirty="0"/>
              <a:t>어려운 문제</a:t>
            </a:r>
            <a:r>
              <a:rPr lang="en-US" altLang="ko-KR" sz="1200" dirty="0"/>
              <a:t>: </a:t>
            </a:r>
            <a:r>
              <a:rPr lang="ko-KR" altLang="en-US" sz="1200" dirty="0"/>
              <a:t>어간 추출의 개요</a:t>
            </a:r>
            <a:endParaRPr lang="en-US" altLang="ko-KR" sz="1200" dirty="0"/>
          </a:p>
          <a:p>
            <a:r>
              <a:rPr lang="en-US" altLang="ko-KR" sz="1200" dirty="0"/>
              <a:t>Stemming</a:t>
            </a:r>
          </a:p>
          <a:p>
            <a:r>
              <a:rPr lang="ko-KR" altLang="en-US" sz="1200" dirty="0"/>
              <a:t>어간 추출 </a:t>
            </a:r>
            <a:r>
              <a:rPr lang="en-US" altLang="ko-KR" sz="1200" dirty="0"/>
              <a:t>: </a:t>
            </a:r>
            <a:r>
              <a:rPr lang="ko-KR" altLang="en-US" sz="1200" dirty="0"/>
              <a:t>한 단어의 여러 변형을 동일한 </a:t>
            </a:r>
            <a:r>
              <a:rPr lang="en-US" altLang="ko-KR" sz="1200" dirty="0"/>
              <a:t>‘</a:t>
            </a:r>
            <a:r>
              <a:rPr lang="ko-KR" altLang="en-US" sz="1200" dirty="0"/>
              <a:t>통</a:t>
            </a:r>
            <a:r>
              <a:rPr lang="en-US" altLang="ko-KR" sz="1200" dirty="0"/>
              <a:t>‘ </a:t>
            </a:r>
            <a:r>
              <a:rPr lang="ko-KR" altLang="en-US" sz="1200" dirty="0"/>
              <a:t>또는</a:t>
            </a:r>
            <a:r>
              <a:rPr lang="en-US" altLang="ko-KR" sz="1200" dirty="0"/>
              <a:t> </a:t>
            </a:r>
            <a:r>
              <a:rPr lang="ko-KR" altLang="en-US" sz="1200" dirty="0"/>
              <a:t>군집으로 </a:t>
            </a:r>
            <a:r>
              <a:rPr lang="ko-KR" altLang="en-US" sz="1200" dirty="0" err="1"/>
              <a:t>묶는것</a:t>
            </a:r>
            <a:endParaRPr lang="en-US" altLang="ko-KR" sz="1200" dirty="0"/>
          </a:p>
          <a:p>
            <a:r>
              <a:rPr lang="ko-KR" altLang="en-US" sz="1200" dirty="0"/>
              <a:t>어간 추출은 어렵다</a:t>
            </a:r>
            <a:endParaRPr lang="en-US" altLang="ko-KR" sz="1200" dirty="0"/>
          </a:p>
          <a:p>
            <a:r>
              <a:rPr lang="ko-KR" altLang="en-US" sz="1200" dirty="0"/>
              <a:t>전통적인 어간 추출 접근 방식으로 해결 </a:t>
            </a:r>
            <a:r>
              <a:rPr lang="en-US" altLang="ko-KR" sz="1200" dirty="0"/>
              <a:t>-&gt; NPL </a:t>
            </a:r>
            <a:r>
              <a:rPr lang="ko-KR" altLang="en-US" sz="1200" dirty="0"/>
              <a:t>파이프 라인을 똑똑하게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장에서 통계적 군집화 전근 방식 소개 </a:t>
            </a:r>
            <a:endParaRPr lang="en-US" altLang="ko-KR" sz="1200" dirty="0"/>
          </a:p>
          <a:p>
            <a:r>
              <a:rPr lang="ko-KR" altLang="en-US" sz="1200" dirty="0"/>
              <a:t>이 방식을 사용하면 사람이 정규 표현식이나 어간 추출 규칙을 직접 작성할 필요가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결론은 어간 추출은 어려운데 </a:t>
            </a:r>
            <a:r>
              <a:rPr lang="en-US" altLang="ko-KR" sz="1200" dirty="0"/>
              <a:t>5</a:t>
            </a:r>
            <a:r>
              <a:rPr lang="ko-KR" altLang="en-US" sz="1200" dirty="0"/>
              <a:t>장에서 배울 통계적 군집화 접근 방법으로 어간 추출을 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이런 </a:t>
            </a:r>
            <a:r>
              <a:rPr lang="ko-KR" altLang="en-US" sz="1200" dirty="0" err="1"/>
              <a:t>뉘양스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443B2-723F-4058-A6F5-215DD9704760}"/>
              </a:ext>
            </a:extLst>
          </p:cNvPr>
          <p:cNvSpPr txBox="1"/>
          <p:nvPr/>
        </p:nvSpPr>
        <p:spPr>
          <a:xfrm>
            <a:off x="5921406" y="786583"/>
            <a:ext cx="609452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2.2 </a:t>
            </a:r>
            <a:r>
              <a:rPr lang="ko-KR" altLang="en-US" sz="1200" dirty="0"/>
              <a:t>토큰 생성기를 이용한 어휘 구축</a:t>
            </a:r>
            <a:endParaRPr lang="en-US" altLang="ko-KR" sz="1200" dirty="0"/>
          </a:p>
          <a:p>
            <a:r>
              <a:rPr lang="en-US" altLang="ko-KR" sz="1200" dirty="0"/>
              <a:t>NPL</a:t>
            </a:r>
            <a:r>
              <a:rPr lang="ko-KR" altLang="en-US" sz="1200" dirty="0"/>
              <a:t> 에서 토큰화는 문서 </a:t>
            </a:r>
            <a:r>
              <a:rPr lang="ko-KR" altLang="en-US" sz="1200" dirty="0" err="1"/>
              <a:t>분활의</a:t>
            </a:r>
            <a:r>
              <a:rPr lang="ko-KR" altLang="en-US" sz="1200" dirty="0"/>
              <a:t> 한 종류</a:t>
            </a:r>
            <a:endParaRPr lang="en-US" altLang="ko-KR" sz="1200" dirty="0"/>
          </a:p>
          <a:p>
            <a:r>
              <a:rPr lang="ko-KR" altLang="en-US" sz="1200" dirty="0"/>
              <a:t>분할</a:t>
            </a:r>
            <a:r>
              <a:rPr lang="en-US" altLang="ko-KR" sz="1200" dirty="0"/>
              <a:t>(Segmentation)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토큰화</a:t>
            </a:r>
            <a:r>
              <a:rPr lang="en-US" altLang="ko-KR" sz="1200" dirty="0"/>
              <a:t>, </a:t>
            </a:r>
            <a:r>
              <a:rPr lang="ko-KR" altLang="en-US" sz="1200" dirty="0"/>
              <a:t>토큰 생성 이라고 부름</a:t>
            </a:r>
            <a:endParaRPr lang="en-US" altLang="ko-KR" sz="1200" dirty="0"/>
          </a:p>
          <a:p>
            <a:r>
              <a:rPr lang="ko-KR" altLang="en-US" sz="1200" dirty="0"/>
              <a:t>토큰화는 </a:t>
            </a:r>
            <a:r>
              <a:rPr lang="en-US" altLang="ko-KR" sz="1200" dirty="0"/>
              <a:t>NLP </a:t>
            </a:r>
            <a:r>
              <a:rPr lang="ko-KR" altLang="en-US" sz="1200" dirty="0"/>
              <a:t>파이프라인의 첫 단계</a:t>
            </a:r>
            <a:endParaRPr lang="en-US" altLang="ko-KR" sz="1200" dirty="0"/>
          </a:p>
          <a:p>
            <a:r>
              <a:rPr lang="ko-KR" altLang="en-US" sz="1200" dirty="0"/>
              <a:t>토큰화는 자연어 텍스트를 정보 조각들로 </a:t>
            </a:r>
            <a:r>
              <a:rPr lang="ko-KR" altLang="en-US" sz="1200" dirty="0" err="1"/>
              <a:t>분활한다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이때 그 정보 조각들을 각각 개별적인 요소로 취급해서 그 개수를 셀 수 있다는 점이 중요</a:t>
            </a:r>
            <a:endParaRPr lang="en-US" altLang="ko-KR" sz="1200" dirty="0"/>
          </a:p>
          <a:p>
            <a:r>
              <a:rPr lang="ko-KR" altLang="en-US" sz="1200" dirty="0"/>
              <a:t>그런 토큰 출현 </a:t>
            </a:r>
            <a:r>
              <a:rPr lang="ko-KR" altLang="en-US" sz="1200" dirty="0" err="1"/>
              <a:t>횟수등을</a:t>
            </a:r>
            <a:r>
              <a:rPr lang="ko-KR" altLang="en-US" sz="1200" dirty="0"/>
              <a:t> 그대로 벡터 성분들로 사용해서 벡터로 만들면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그것이 바로 문서를 대표하는 하나의 벡터 표현이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즉 문자열이 기계 학습에 적합한 수치적 자료 구조가 </a:t>
            </a:r>
            <a:r>
              <a:rPr lang="ko-KR" altLang="en-US" sz="1200" dirty="0" err="1"/>
              <a:t>된것</a:t>
            </a:r>
            <a:endParaRPr lang="en-US" altLang="ko-KR" sz="1200" dirty="0"/>
          </a:p>
          <a:p>
            <a:r>
              <a:rPr lang="ko-KR" altLang="en-US" sz="1200" dirty="0"/>
              <a:t>한 문장을 </a:t>
            </a:r>
            <a:r>
              <a:rPr lang="ko-KR" altLang="en-US" sz="1200" dirty="0" err="1"/>
              <a:t>토큰화하는</a:t>
            </a:r>
            <a:r>
              <a:rPr lang="ko-KR" altLang="en-US" sz="1200" dirty="0"/>
              <a:t> 가장 간단한 방법은 공백</a:t>
            </a:r>
            <a:r>
              <a:rPr lang="en-US" altLang="ko-KR" sz="1200" dirty="0"/>
              <a:t>(whitespace)</a:t>
            </a:r>
            <a:r>
              <a:rPr lang="ko-KR" altLang="en-US" sz="1200" dirty="0"/>
              <a:t> 구분</a:t>
            </a:r>
            <a:endParaRPr lang="en-US" altLang="ko-KR" sz="1200" dirty="0"/>
          </a:p>
          <a:p>
            <a:r>
              <a:rPr lang="ko-KR" altLang="en-US" sz="1200" dirty="0" err="1"/>
              <a:t>원핫벡터</a:t>
            </a:r>
            <a:r>
              <a:rPr lang="en-US" altLang="ko-KR" sz="1200" dirty="0"/>
              <a:t>: one-hot</a:t>
            </a:r>
            <a:r>
              <a:rPr lang="ko-KR" altLang="en-US" sz="1200" dirty="0"/>
              <a:t> </a:t>
            </a:r>
            <a:r>
              <a:rPr lang="en-US" altLang="ko-KR" sz="1200" dirty="0"/>
              <a:t>vector</a:t>
            </a:r>
          </a:p>
          <a:p>
            <a:r>
              <a:rPr lang="ko-KR" altLang="en-US" sz="1200" dirty="0"/>
              <a:t>빈도벡터</a:t>
            </a:r>
            <a:r>
              <a:rPr lang="en-US" altLang="ko-KR" sz="1200" dirty="0"/>
              <a:t>: frequency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024B3-B77A-4D43-97DB-91AD2DE227EB}"/>
              </a:ext>
            </a:extLst>
          </p:cNvPr>
          <p:cNvSpPr txBox="1"/>
          <p:nvPr/>
        </p:nvSpPr>
        <p:spPr>
          <a:xfrm>
            <a:off x="6097480" y="374652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2.2.1 </a:t>
            </a:r>
            <a:r>
              <a:rPr lang="ko-KR" altLang="en-US" sz="1200" dirty="0"/>
              <a:t>내적</a:t>
            </a:r>
            <a:endParaRPr lang="en-US" altLang="ko-KR" sz="1200" dirty="0"/>
          </a:p>
          <a:p>
            <a:r>
              <a:rPr lang="en-US" altLang="ko-KR" sz="1200" dirty="0"/>
              <a:t>Inner</a:t>
            </a:r>
            <a:r>
              <a:rPr lang="ko-KR" altLang="en-US" sz="1200" dirty="0"/>
              <a:t> </a:t>
            </a:r>
            <a:r>
              <a:rPr lang="en-US" altLang="ko-KR" sz="1200" dirty="0"/>
              <a:t>product</a:t>
            </a:r>
          </a:p>
          <a:p>
            <a:r>
              <a:rPr lang="ko-KR" altLang="en-US" sz="1200" dirty="0"/>
              <a:t>두 연산 대상</a:t>
            </a:r>
            <a:r>
              <a:rPr lang="en-US" altLang="ko-KR" sz="1200" dirty="0"/>
              <a:t>(</a:t>
            </a:r>
            <a:r>
              <a:rPr lang="ko-KR" altLang="en-US" sz="1200" dirty="0"/>
              <a:t>벡터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행렬</a:t>
            </a:r>
            <a:r>
              <a:rPr lang="en-US" altLang="ko-KR" sz="1200" dirty="0"/>
              <a:t>)</a:t>
            </a:r>
            <a:r>
              <a:rPr lang="ko-KR" altLang="en-US" sz="1200" dirty="0"/>
              <a:t>의 안쪽 차원이 같아야 한다는 제약</a:t>
            </a:r>
            <a:endParaRPr lang="en-US" altLang="ko-KR" sz="1200" dirty="0"/>
          </a:p>
          <a:p>
            <a:r>
              <a:rPr lang="ko-KR" altLang="en-US" sz="1200" dirty="0"/>
              <a:t>벡터의 경우</a:t>
            </a:r>
            <a:r>
              <a:rPr lang="en-US" altLang="ko-KR" sz="1200" dirty="0"/>
              <a:t>: </a:t>
            </a:r>
            <a:r>
              <a:rPr lang="ko-KR" altLang="en-US" sz="1200" dirty="0"/>
              <a:t>두 벡터의 성분 개수가 같아야 하고</a:t>
            </a:r>
            <a:endParaRPr lang="en-US" altLang="ko-KR" sz="1200" dirty="0"/>
          </a:p>
          <a:p>
            <a:r>
              <a:rPr lang="ko-KR" altLang="en-US" sz="1200" dirty="0"/>
              <a:t>행렬의 경우</a:t>
            </a:r>
            <a:r>
              <a:rPr lang="en-US" altLang="ko-KR" sz="1200" dirty="0"/>
              <a:t>: </a:t>
            </a:r>
            <a:r>
              <a:rPr lang="ko-KR" altLang="en-US" sz="1200" dirty="0"/>
              <a:t>연산자 왼쪽 행렬의 열 수와 오른쪽 행렬의 행 수가 같아야 한다</a:t>
            </a:r>
            <a:endParaRPr lang="en-US" altLang="ko-KR" sz="1200" dirty="0"/>
          </a:p>
          <a:p>
            <a:r>
              <a:rPr lang="ko-KR" altLang="en-US" sz="1200" dirty="0"/>
              <a:t>내적을 </a:t>
            </a:r>
            <a:r>
              <a:rPr lang="ko-KR" altLang="en-US" sz="1200" dirty="0" err="1"/>
              <a:t>스칼라곱</a:t>
            </a:r>
            <a:r>
              <a:rPr lang="en-US" altLang="ko-KR" sz="1200" dirty="0"/>
              <a:t>(scalar product) </a:t>
            </a:r>
            <a:r>
              <a:rPr lang="ko-KR" altLang="en-US" sz="1200" dirty="0"/>
              <a:t>라고 부르기도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2.2.2 </a:t>
            </a:r>
            <a:r>
              <a:rPr lang="ko-KR" altLang="en-US" sz="1200" dirty="0"/>
              <a:t>두 단어 모음의 중복 측정</a:t>
            </a:r>
            <a:endParaRPr lang="en-US" altLang="ko-KR" sz="1200" dirty="0"/>
          </a:p>
          <a:p>
            <a:r>
              <a:rPr lang="ko-KR" altLang="en-US" sz="1200" dirty="0"/>
              <a:t>단어 모음 벡터 중복도 측정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2.2.3 </a:t>
            </a:r>
            <a:r>
              <a:rPr lang="ko-KR" altLang="en-US" sz="1200" dirty="0"/>
              <a:t>토큰 개선</a:t>
            </a:r>
            <a:endParaRPr lang="en-US" altLang="ko-KR" sz="1200" dirty="0"/>
          </a:p>
          <a:p>
            <a:r>
              <a:rPr lang="ko-KR" altLang="en-US" sz="1200" dirty="0" err="1"/>
              <a:t>공백뿐만</a:t>
            </a:r>
            <a:r>
              <a:rPr lang="ko-KR" altLang="en-US" sz="1200" dirty="0"/>
              <a:t> 아니라 기호 등 여러가지를 해주어 개선을 해야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이때 정규표현식을 자주 사용한다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5119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D5C318-DDA1-4BAC-9577-36B6648C8284}"/>
              </a:ext>
            </a:extLst>
          </p:cNvPr>
          <p:cNvSpPr txBox="1"/>
          <p:nvPr/>
        </p:nvSpPr>
        <p:spPr>
          <a:xfrm>
            <a:off x="131686" y="1012206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2.2.4 n-</a:t>
            </a:r>
            <a:r>
              <a:rPr lang="ko-KR" altLang="en-US" sz="1200" dirty="0"/>
              <a:t>그램을 이용한 어휘 확장</a:t>
            </a:r>
            <a:endParaRPr lang="en-US" altLang="ko-KR" sz="1200" dirty="0"/>
          </a:p>
          <a:p>
            <a:r>
              <a:rPr lang="en-US" altLang="ko-KR" sz="1200" dirty="0"/>
              <a:t>Ice</a:t>
            </a:r>
            <a:r>
              <a:rPr lang="ko-KR" altLang="en-US" sz="1200" dirty="0"/>
              <a:t> </a:t>
            </a:r>
            <a:r>
              <a:rPr lang="en-US" altLang="ko-KR" sz="1200" dirty="0"/>
              <a:t>cream</a:t>
            </a:r>
            <a:r>
              <a:rPr lang="ko-KR" altLang="en-US" sz="1200" dirty="0"/>
              <a:t> 을 개별 토큰으로 판단하면 문제가 발생</a:t>
            </a:r>
            <a:endParaRPr lang="en-US" altLang="ko-KR" sz="1200" dirty="0"/>
          </a:p>
          <a:p>
            <a:r>
              <a:rPr lang="ko-KR" altLang="en-US" sz="1200" b="1" dirty="0"/>
              <a:t>해결책은 </a:t>
            </a:r>
            <a:r>
              <a:rPr lang="en-US" altLang="ko-KR" sz="1200" b="1" dirty="0"/>
              <a:t>n-</a:t>
            </a:r>
            <a:r>
              <a:rPr lang="ko-KR" altLang="en-US" sz="1200" b="1" dirty="0"/>
              <a:t>그램</a:t>
            </a:r>
            <a:endParaRPr lang="en-US" altLang="ko-KR" sz="1200" b="1" dirty="0"/>
          </a:p>
          <a:p>
            <a:r>
              <a:rPr lang="ko-KR" altLang="en-US" sz="1200" dirty="0"/>
              <a:t>필요이유</a:t>
            </a:r>
            <a:r>
              <a:rPr lang="en-US" altLang="ko-KR" sz="1200" dirty="0"/>
              <a:t>: </a:t>
            </a:r>
            <a:r>
              <a:rPr lang="ko-KR" altLang="en-US" sz="1200" dirty="0"/>
              <a:t>토큰들을 하나의 단어 모음 벡터로 표현하면 단어들의 순서에 담긴 정보가 사라진다</a:t>
            </a:r>
            <a:r>
              <a:rPr lang="en-US" altLang="ko-KR" sz="1200" dirty="0"/>
              <a:t>. </a:t>
            </a:r>
            <a:r>
              <a:rPr lang="ko-KR" altLang="en-US" sz="1200" dirty="0"/>
              <a:t>단어 하나로 된 토큰이라는 개념을 여러 단어로 이루어진 토큰인 </a:t>
            </a:r>
            <a:r>
              <a:rPr lang="en-US" altLang="ko-KR" sz="1200" dirty="0"/>
              <a:t>n-</a:t>
            </a:r>
            <a:r>
              <a:rPr lang="ko-KR" altLang="en-US" sz="1200" dirty="0"/>
              <a:t>그램으로 확장하면 </a:t>
            </a:r>
            <a:r>
              <a:rPr lang="en-US" altLang="ko-KR" sz="1200" dirty="0"/>
              <a:t>NLP </a:t>
            </a:r>
            <a:r>
              <a:rPr lang="ko-KR" altLang="en-US" sz="1200" dirty="0"/>
              <a:t>파이프라인은 문장의 단어 순서에 담긴 의미를 좀 더 많이 유지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 err="1"/>
              <a:t>불용어</a:t>
            </a:r>
            <a:r>
              <a:rPr lang="ko-KR" altLang="en-US" sz="1200" b="1" dirty="0"/>
              <a:t> 또는 정지단어 </a:t>
            </a:r>
            <a:r>
              <a:rPr lang="en-US" altLang="ko-KR" sz="1200" b="1" dirty="0"/>
              <a:t>(stop word)</a:t>
            </a:r>
          </a:p>
          <a:p>
            <a:r>
              <a:rPr lang="ko-KR" altLang="en-US" sz="1200" dirty="0"/>
              <a:t>아주 자주 출현하지만 무구의 의미에 관한 실질적인 의미는 별로 담고 있지 않은 단어</a:t>
            </a:r>
            <a:endParaRPr lang="en-US" altLang="ko-KR" sz="1200" dirty="0"/>
          </a:p>
          <a:p>
            <a:r>
              <a:rPr lang="en-US" altLang="ko-KR" sz="1200" dirty="0"/>
              <a:t>A, an, the,…</a:t>
            </a:r>
          </a:p>
          <a:p>
            <a:r>
              <a:rPr lang="ko-KR" altLang="en-US" sz="1200" dirty="0"/>
              <a:t>표준적인 불용어들의 상세한 목록 </a:t>
            </a:r>
            <a:r>
              <a:rPr lang="en-US" altLang="ko-KR" sz="1200" dirty="0"/>
              <a:t>: NLTK </a:t>
            </a:r>
            <a:r>
              <a:rPr lang="ko-KR" altLang="en-US" sz="1200" dirty="0" err="1"/>
              <a:t>불용어</a:t>
            </a:r>
            <a:r>
              <a:rPr lang="ko-KR" altLang="en-US" sz="1200" dirty="0"/>
              <a:t> 목록</a:t>
            </a:r>
            <a:endParaRPr lang="en-US" altLang="ko-KR" sz="1200" dirty="0"/>
          </a:p>
          <a:p>
            <a:r>
              <a:rPr lang="ko-KR" altLang="en-US" sz="1200" dirty="0"/>
              <a:t>여러 개의 </a:t>
            </a:r>
            <a:r>
              <a:rPr lang="ko-KR" altLang="en-US" sz="1200" dirty="0" err="1"/>
              <a:t>불용어</a:t>
            </a:r>
            <a:r>
              <a:rPr lang="ko-KR" altLang="en-US" sz="1200" dirty="0"/>
              <a:t> 목록을 함께 사용하는 방법도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Sklearn</a:t>
            </a:r>
            <a:r>
              <a:rPr lang="en-US" altLang="ko-KR" sz="1200" dirty="0"/>
              <a:t> </a:t>
            </a:r>
            <a:r>
              <a:rPr lang="ko-KR" altLang="en-US" sz="1200" dirty="0"/>
              <a:t>과 </a:t>
            </a:r>
            <a:r>
              <a:rPr lang="en-US" altLang="ko-KR" sz="1200" dirty="0"/>
              <a:t>NLTK </a:t>
            </a:r>
            <a:r>
              <a:rPr lang="ko-KR" altLang="en-US" sz="1200" dirty="0" err="1"/>
              <a:t>불용어</a:t>
            </a:r>
            <a:r>
              <a:rPr lang="ko-KR" altLang="en-US" sz="1200" dirty="0"/>
              <a:t> 목록을 합집합 또는 교집합 등 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2.2.5 </a:t>
            </a:r>
            <a:r>
              <a:rPr lang="ko-KR" altLang="en-US" sz="1200" dirty="0"/>
              <a:t>어휘 정규화</a:t>
            </a:r>
            <a:endParaRPr lang="en-US" altLang="ko-KR" sz="1200" dirty="0"/>
          </a:p>
          <a:p>
            <a:r>
              <a:rPr lang="ko-KR" altLang="en-US" sz="1200" dirty="0"/>
              <a:t>어휘의 크기를 줄이는 방법은 정규화</a:t>
            </a:r>
            <a:r>
              <a:rPr lang="en-US" altLang="ko-KR" sz="1200" dirty="0"/>
              <a:t>(normalization)</a:t>
            </a:r>
          </a:p>
          <a:p>
            <a:r>
              <a:rPr lang="ko-KR" altLang="en-US" sz="1200" dirty="0"/>
              <a:t>비슷한 토큰들을 하나의 </a:t>
            </a:r>
            <a:r>
              <a:rPr lang="ko-KR" altLang="en-US" sz="1200" dirty="0" err="1"/>
              <a:t>정규화된</a:t>
            </a:r>
            <a:r>
              <a:rPr lang="ko-KR" altLang="en-US" sz="1200" dirty="0"/>
              <a:t> 형태로 결합</a:t>
            </a:r>
            <a:endParaRPr lang="en-US" altLang="ko-KR" sz="1200" dirty="0"/>
          </a:p>
          <a:p>
            <a:r>
              <a:rPr lang="ko-KR" altLang="en-US" sz="1200" b="1" dirty="0"/>
              <a:t>대소문자 합치기</a:t>
            </a:r>
            <a:r>
              <a:rPr lang="en-US" altLang="ko-KR" sz="1200" b="1" dirty="0"/>
              <a:t>: case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folding</a:t>
            </a:r>
          </a:p>
          <a:p>
            <a:r>
              <a:rPr lang="ko-KR" altLang="en-US" sz="1200" dirty="0"/>
              <a:t>대소문자 구성만 다른 단어들을 하나로 통합하는 것</a:t>
            </a:r>
            <a:endParaRPr lang="en-US" altLang="ko-KR" sz="1200" dirty="0"/>
          </a:p>
          <a:p>
            <a:r>
              <a:rPr lang="ko-KR" altLang="en-US" sz="1200" dirty="0"/>
              <a:t>대소문자 구성이 나름의 의미를 지닐 때도 있음을 주의해야 한다</a:t>
            </a:r>
            <a:r>
              <a:rPr lang="en-US" altLang="ko-KR" sz="1200" dirty="0"/>
              <a:t>. (doctor, Doctor)</a:t>
            </a:r>
          </a:p>
          <a:p>
            <a:r>
              <a:rPr lang="ko-KR" altLang="en-US" sz="1200" b="1" dirty="0"/>
              <a:t>어간추출</a:t>
            </a:r>
            <a:endParaRPr lang="en-US" altLang="ko-KR" sz="1200" b="1" dirty="0"/>
          </a:p>
          <a:p>
            <a:r>
              <a:rPr lang="ko-KR" altLang="en-US" sz="1200" dirty="0"/>
              <a:t>단어 끝의 복수형 접미사나 소유격 접미사에 의한 의미 차이를 제거</a:t>
            </a:r>
            <a:endParaRPr lang="en-US" altLang="ko-KR" sz="1200" dirty="0"/>
          </a:p>
          <a:p>
            <a:r>
              <a:rPr lang="ko-KR" altLang="en-US" sz="1200" dirty="0"/>
              <a:t>동사의 여러 </a:t>
            </a:r>
            <a:r>
              <a:rPr lang="ko-KR" altLang="en-US" sz="1200" dirty="0" err="1"/>
              <a:t>불귷칙</a:t>
            </a:r>
            <a:r>
              <a:rPr lang="ko-KR" altLang="en-US" sz="1200" dirty="0"/>
              <a:t> 변형을 하나의 기본형으로 통합 할 수도 있다</a:t>
            </a:r>
            <a:endParaRPr lang="en-US" altLang="ko-KR" sz="1200" dirty="0"/>
          </a:p>
          <a:p>
            <a:r>
              <a:rPr lang="ko-KR" altLang="en-US" sz="1200" dirty="0"/>
              <a:t>이처럼 한 단어의 여러 변형에 공통으로 존재하는 어간을 식별해서 단어들을 정규화 하는 것을 어간 추출</a:t>
            </a:r>
            <a:r>
              <a:rPr lang="en-US" altLang="ko-KR" sz="1200" dirty="0"/>
              <a:t>(stemming)</a:t>
            </a:r>
          </a:p>
          <a:p>
            <a:r>
              <a:rPr lang="en-US" altLang="ko-KR" sz="1200" dirty="0"/>
              <a:t>Ex) </a:t>
            </a:r>
            <a:r>
              <a:rPr lang="en-US" altLang="ko-KR" sz="1200" dirty="0" err="1"/>
              <a:t>housting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houses -&gt; house</a:t>
            </a:r>
          </a:p>
          <a:p>
            <a:r>
              <a:rPr lang="ko-KR" altLang="en-US" sz="1200" dirty="0"/>
              <a:t>어간추출의 장점은 </a:t>
            </a:r>
            <a:r>
              <a:rPr lang="en-US" altLang="ko-KR" sz="1200" dirty="0"/>
              <a:t>NLP </a:t>
            </a:r>
            <a:r>
              <a:rPr lang="ko-KR" altLang="en-US" sz="1200" dirty="0"/>
              <a:t>소프트웨어 또는 언어 모형이 관리해야 할 단어의 수가 </a:t>
            </a:r>
            <a:r>
              <a:rPr lang="ko-KR" altLang="en-US" sz="1200" dirty="0" err="1"/>
              <a:t>줄어듬</a:t>
            </a:r>
            <a:endParaRPr lang="en-US" altLang="ko-KR" sz="1200" dirty="0"/>
          </a:p>
          <a:p>
            <a:r>
              <a:rPr lang="ko-KR" altLang="en-US" sz="1200" dirty="0"/>
              <a:t>어간추출은 기계학습에서 차원 축소</a:t>
            </a:r>
            <a:r>
              <a:rPr lang="en-US" altLang="ko-KR" sz="1200" dirty="0"/>
              <a:t>(dimension reduction) </a:t>
            </a:r>
            <a:r>
              <a:rPr lang="ko-KR" altLang="en-US" sz="1200" dirty="0"/>
              <a:t>기법에 속한다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대표적인 어간추출기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포터어간추출기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스노볼</a:t>
            </a:r>
            <a:r>
              <a:rPr lang="ko-KR" altLang="en-US" sz="1200" dirty="0"/>
              <a:t> 어간 </a:t>
            </a:r>
            <a:r>
              <a:rPr lang="ko-KR" altLang="en-US" sz="1200" dirty="0" err="1"/>
              <a:t>추출기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96D1-EB4E-4F20-AC64-E8A97B25F1B9}"/>
              </a:ext>
            </a:extLst>
          </p:cNvPr>
          <p:cNvSpPr txBox="1"/>
          <p:nvPr/>
        </p:nvSpPr>
        <p:spPr>
          <a:xfrm>
            <a:off x="6097480" y="84501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표제어추출</a:t>
            </a:r>
            <a:r>
              <a:rPr lang="en-US" altLang="ko-KR" sz="1200" b="1" dirty="0"/>
              <a:t> Lemmatization</a:t>
            </a:r>
          </a:p>
          <a:p>
            <a:r>
              <a:rPr lang="ko-KR" altLang="en-US" sz="1200" dirty="0"/>
              <a:t>다양한 단어를 그 의미에 따라 연결하는 정보가 필요한 응용에서는 철자가 상당히 다른 여러 단어를 연관시킬 수 있어야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단어들을 그 바탕 의미를 담은 어근</a:t>
            </a:r>
            <a:r>
              <a:rPr lang="en-US" altLang="ko-KR" sz="1200" dirty="0"/>
              <a:t>‘root’ </a:t>
            </a:r>
            <a:r>
              <a:rPr lang="ko-KR" altLang="en-US" sz="1200" dirty="0"/>
              <a:t>수준으로 내려가서 정규화 하는 것</a:t>
            </a:r>
            <a:endParaRPr lang="en-US" altLang="ko-KR" sz="1200" dirty="0"/>
          </a:p>
          <a:p>
            <a:r>
              <a:rPr lang="ko-KR" altLang="en-US" sz="1200" dirty="0"/>
              <a:t>단어의 의미를 고려해서 단어들을 정규화 한다는 점에서 </a:t>
            </a:r>
            <a:r>
              <a:rPr lang="ko-KR" altLang="en-US" sz="1200" dirty="0" err="1"/>
              <a:t>표제퍼</a:t>
            </a:r>
            <a:r>
              <a:rPr lang="ko-KR" altLang="en-US" sz="1200" dirty="0"/>
              <a:t> 추출은 어간 </a:t>
            </a:r>
            <a:r>
              <a:rPr lang="ko-KR" altLang="en-US" sz="1200" dirty="0" err="1"/>
              <a:t>추출ㅇ나</a:t>
            </a:r>
            <a:r>
              <a:rPr lang="ko-KR" altLang="en-US" sz="1200" dirty="0"/>
              <a:t> 대소문자 정규화보다 좀 더 정확한 정규화 방법</a:t>
            </a:r>
            <a:endParaRPr lang="en-US" altLang="ko-KR" sz="1200" dirty="0"/>
          </a:p>
          <a:p>
            <a:r>
              <a:rPr lang="ko-KR" altLang="en-US" sz="1200" dirty="0"/>
              <a:t>표제어 추출기는 동의어들과 단어 어디들에 관한 지식 베이스를 활용해서 실제로 의미가 비슷한 단어들만 하나의 토큰으로 합침</a:t>
            </a:r>
            <a:endParaRPr lang="en-US" altLang="ko-KR" sz="1200" dirty="0"/>
          </a:p>
          <a:p>
            <a:r>
              <a:rPr lang="ko-KR" altLang="en-US" sz="1200" b="1" dirty="0"/>
              <a:t>용법</a:t>
            </a:r>
            <a:endParaRPr lang="en-US" altLang="ko-KR" sz="1200" b="1" dirty="0"/>
          </a:p>
          <a:p>
            <a:r>
              <a:rPr lang="ko-KR" altLang="en-US" sz="1200" dirty="0"/>
              <a:t>어간 추출이 표제어 추출보다 빠르고 덜 복잡</a:t>
            </a:r>
            <a:endParaRPr lang="en-US" altLang="ko-KR" sz="1200" dirty="0"/>
          </a:p>
          <a:p>
            <a:r>
              <a:rPr lang="ko-KR" altLang="en-US" sz="1200" dirty="0"/>
              <a:t>어간추출기는 표제어추출기 보다 실수가 더 잦고 휠씬 더 많은 단어를 하나의 토큰으로 합치기 때문에 텍스트에 담긴 정보 내용 또는 </a:t>
            </a:r>
            <a:r>
              <a:rPr lang="ko-KR" altLang="en-US" sz="1200" dirty="0" err="1"/>
              <a:t>으미의</a:t>
            </a:r>
            <a:r>
              <a:rPr lang="ko-KR" altLang="en-US" sz="1200" dirty="0"/>
              <a:t> 손실도 더 크다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2.3 </a:t>
            </a:r>
            <a:r>
              <a:rPr lang="ko-KR" altLang="en-US" sz="1200" dirty="0"/>
              <a:t>감정분석</a:t>
            </a:r>
            <a:endParaRPr lang="en-US" altLang="ko-KR" sz="1200" dirty="0"/>
          </a:p>
          <a:p>
            <a:r>
              <a:rPr lang="ko-KR" altLang="en-US" sz="1200" dirty="0"/>
              <a:t>단어가 불러일으키는 전반적인 느낌은 중요한 정보의 일부</a:t>
            </a:r>
            <a:endParaRPr lang="en-US" altLang="ko-KR" sz="1200" dirty="0"/>
          </a:p>
          <a:p>
            <a:r>
              <a:rPr lang="ko-KR" altLang="en-US" sz="1200" dirty="0"/>
              <a:t>단어 조함이나 문구</a:t>
            </a:r>
            <a:r>
              <a:rPr lang="en-US" altLang="ko-KR" sz="1200" dirty="0"/>
              <a:t>, </a:t>
            </a:r>
            <a:r>
              <a:rPr lang="ko-KR" altLang="en-US" sz="1200" dirty="0"/>
              <a:t>문장 등에 감긴 강점을 분류하고 측정하는 것을 감정 분석</a:t>
            </a:r>
            <a:r>
              <a:rPr lang="en-US" altLang="ko-KR" sz="1200" dirty="0"/>
              <a:t>(Sentiment analysis</a:t>
            </a:r>
          </a:p>
          <a:p>
            <a:r>
              <a:rPr lang="ko-KR" altLang="en-US" sz="1200" dirty="0"/>
              <a:t>감정분석을 수행하는 접근 방법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사람이 직접 작성한 규칙 기반 알고리즘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컴퓨터가 자료로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직접 배우는 기계 학습 모형 사용</a:t>
            </a:r>
            <a:endParaRPr lang="en-US" altLang="ko-KR" sz="1200" dirty="0"/>
          </a:p>
          <a:p>
            <a:r>
              <a:rPr lang="en-US" altLang="ko-KR" sz="1200" dirty="0"/>
              <a:t>2.3.1 VADER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규칙 기반 감정 분석기 </a:t>
            </a:r>
            <a:r>
              <a:rPr lang="en-US" altLang="ko-KR" sz="1200" dirty="0"/>
              <a:t>(1</a:t>
            </a:r>
            <a:r>
              <a:rPr lang="ko-KR" altLang="en-US" sz="1200" dirty="0"/>
              <a:t>번 방법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최초의 성공적 감정 분석 알고리즘</a:t>
            </a:r>
            <a:endParaRPr lang="en-US" altLang="ko-KR" sz="1200" dirty="0"/>
          </a:p>
          <a:p>
            <a:r>
              <a:rPr lang="en-US" altLang="ko-KR" sz="1200" dirty="0"/>
              <a:t>Vader</a:t>
            </a:r>
            <a:r>
              <a:rPr lang="ko-KR" altLang="en-US" sz="1200" dirty="0"/>
              <a:t>의 단점은 문서의 모든 단어가 아니라 </a:t>
            </a:r>
            <a:r>
              <a:rPr lang="en-US" altLang="ko-KR" sz="1200" dirty="0"/>
              <a:t>7500</a:t>
            </a:r>
            <a:r>
              <a:rPr lang="ko-KR" altLang="en-US" sz="1200" dirty="0"/>
              <a:t>개의 단어만 고려한다는 점</a:t>
            </a:r>
            <a:endParaRPr lang="en-US" altLang="ko-KR" sz="1200" dirty="0"/>
          </a:p>
          <a:p>
            <a:r>
              <a:rPr lang="en-US" altLang="ko-KR" sz="1200" dirty="0"/>
              <a:t>2.3.2 </a:t>
            </a:r>
            <a:r>
              <a:rPr lang="ko-KR" altLang="en-US" sz="1200" dirty="0"/>
              <a:t>단순 </a:t>
            </a:r>
            <a:r>
              <a:rPr lang="ko-KR" altLang="en-US" sz="1200" dirty="0" err="1"/>
              <a:t>베이즈</a:t>
            </a:r>
            <a:r>
              <a:rPr lang="ko-KR" altLang="en-US" sz="1200" dirty="0"/>
              <a:t> 모형 </a:t>
            </a:r>
            <a:r>
              <a:rPr lang="en-US" altLang="ko-KR" sz="1200" dirty="0"/>
              <a:t>:Naïve Bayes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 방법의</a:t>
            </a:r>
            <a:r>
              <a:rPr lang="en-US" altLang="ko-KR" sz="1200" dirty="0"/>
              <a:t> </a:t>
            </a:r>
            <a:r>
              <a:rPr lang="ko-KR" altLang="en-US" sz="1200" dirty="0"/>
              <a:t>기계 학습 알고리즘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17692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739FD-770F-48B6-8C33-FA07FF1023DB}"/>
              </a:ext>
            </a:extLst>
          </p:cNvPr>
          <p:cNvSpPr txBox="1"/>
          <p:nvPr/>
        </p:nvSpPr>
        <p:spPr>
          <a:xfrm>
            <a:off x="131686" y="1012206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CH3</a:t>
            </a:r>
          </a:p>
          <a:p>
            <a:r>
              <a:rPr lang="ko-KR" altLang="en-US" sz="1200" dirty="0"/>
              <a:t>단어 용례에 관한 통계량을 얻거나 단순한 키워드 검색을 수행하는 데는 토큰화만으로도 충분하겠지만 그보다 더 본격적인 응용을 위해서는 주어진 단어가 특정 문서에서 또는 말뭉치 전체에서 얼마나 중요한지 측정할 수 있어야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단어의 중요도 또는 단어의 정보 내용을 반영한 수치 표현을 찾아 내는 것이다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즉 단어의 중요도를 반영하는 수치 표현에 초점</a:t>
            </a:r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가지 단어 중요도 </a:t>
            </a:r>
            <a:r>
              <a:rPr lang="ko-KR" altLang="en-US" sz="1200" dirty="0" err="1"/>
              <a:t>표험</a:t>
            </a:r>
            <a:r>
              <a:rPr lang="ko-KR" altLang="en-US" sz="1200" dirty="0"/>
              <a:t> 방법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단어 모음</a:t>
            </a:r>
            <a:r>
              <a:rPr lang="en-US" altLang="ko-KR" sz="1200" dirty="0"/>
              <a:t>: </a:t>
            </a:r>
            <a:r>
              <a:rPr lang="ko-KR" altLang="en-US" sz="1200" dirty="0"/>
              <a:t>단어 빈도 </a:t>
            </a:r>
            <a:r>
              <a:rPr lang="ko-KR" altLang="en-US" sz="1200" dirty="0" err="1"/>
              <a:t>들으</a:t>
            </a:r>
            <a:r>
              <a:rPr lang="ko-KR" altLang="en-US" sz="1200" dirty="0"/>
              <a:t> 벡터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n-</a:t>
            </a:r>
            <a:r>
              <a:rPr lang="ko-KR" altLang="en-US" sz="1200" dirty="0"/>
              <a:t>그램 모음</a:t>
            </a:r>
            <a:r>
              <a:rPr lang="en-US" altLang="ko-KR" sz="1200" dirty="0"/>
              <a:t>: 2,3</a:t>
            </a:r>
            <a:r>
              <a:rPr lang="ko-KR" altLang="en-US" sz="1200" dirty="0"/>
              <a:t> 그램 등의 </a:t>
            </a:r>
            <a:r>
              <a:rPr lang="ko-KR" altLang="en-US" sz="1200" dirty="0" err="1"/>
              <a:t>빈도돌의</a:t>
            </a:r>
            <a:r>
              <a:rPr lang="ko-KR" altLang="en-US" sz="1200" dirty="0"/>
              <a:t> 벡터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TF-IDF </a:t>
            </a:r>
            <a:r>
              <a:rPr lang="ko-KR" altLang="en-US" sz="1200" dirty="0"/>
              <a:t>벡터</a:t>
            </a:r>
            <a:r>
              <a:rPr lang="en-US" altLang="ko-KR" sz="1200" dirty="0"/>
              <a:t>: </a:t>
            </a:r>
            <a:r>
              <a:rPr lang="ko-KR" altLang="en-US" sz="1200" dirty="0"/>
              <a:t>단어의 중요도를 좀 더 잘 표현하는 단어 점수 벡터</a:t>
            </a:r>
            <a:endParaRPr lang="en-US" altLang="ko-KR" sz="1200" dirty="0"/>
          </a:p>
          <a:p>
            <a:r>
              <a:rPr lang="en-US" altLang="ko-KR" sz="1200" dirty="0"/>
              <a:t>(term frequency times inverse document frequency)</a:t>
            </a:r>
          </a:p>
          <a:p>
            <a:r>
              <a:rPr lang="ko-KR" altLang="en-US" sz="1200" dirty="0"/>
              <a:t>빈도에 기초한다는 점에서 이들은 모두 통계적 모형에 해당한다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3.1</a:t>
            </a:r>
            <a:r>
              <a:rPr lang="ko-KR" altLang="en-US" sz="1200" dirty="0"/>
              <a:t>단어 모음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98431-DB88-4B7E-B674-374D2E15058A}"/>
              </a:ext>
            </a:extLst>
          </p:cNvPr>
          <p:cNvSpPr txBox="1"/>
          <p:nvPr/>
        </p:nvSpPr>
        <p:spPr>
          <a:xfrm>
            <a:off x="6097480" y="84501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표제어추출</a:t>
            </a:r>
            <a:r>
              <a:rPr lang="en-US" altLang="ko-KR" sz="1200" b="1" dirty="0"/>
              <a:t> Lemmatization</a:t>
            </a:r>
          </a:p>
          <a:p>
            <a:r>
              <a:rPr lang="ko-KR" altLang="en-US" sz="1200" dirty="0"/>
              <a:t>다양한 단어를 그 의미에 따라 연결하는 정보가 필요한 응용에서는 철자가 상당히 다른 여러 단어를 연관시킬 수 있어야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단어들을 그 바탕 의미를 담은 어근</a:t>
            </a:r>
            <a:r>
              <a:rPr lang="en-US" altLang="ko-KR" sz="1200" dirty="0"/>
              <a:t>‘root’ </a:t>
            </a:r>
            <a:r>
              <a:rPr lang="ko-KR" altLang="en-US" sz="1200" dirty="0"/>
              <a:t>수준으로 내려가서 정규화 하는 것</a:t>
            </a:r>
            <a:endParaRPr lang="en-US" altLang="ko-KR" sz="1200" dirty="0"/>
          </a:p>
          <a:p>
            <a:r>
              <a:rPr lang="ko-KR" altLang="en-US" sz="1200" dirty="0"/>
              <a:t>단어의 의미를 고려해서 단어들을 정규화 한다는 점에서 </a:t>
            </a:r>
            <a:r>
              <a:rPr lang="ko-KR" altLang="en-US" sz="1200" dirty="0" err="1"/>
              <a:t>표제퍼</a:t>
            </a:r>
            <a:r>
              <a:rPr lang="ko-KR" altLang="en-US" sz="1200" dirty="0"/>
              <a:t> 추출은 어간 </a:t>
            </a:r>
            <a:r>
              <a:rPr lang="ko-KR" altLang="en-US" sz="1200" dirty="0" err="1"/>
              <a:t>추출ㅇ나</a:t>
            </a:r>
            <a:r>
              <a:rPr lang="ko-KR" altLang="en-US" sz="1200" dirty="0"/>
              <a:t> 대소문자 정규화보다 좀 더 정확한 정규화 방법</a:t>
            </a:r>
            <a:endParaRPr lang="en-US" altLang="ko-KR" sz="1200" dirty="0"/>
          </a:p>
          <a:p>
            <a:r>
              <a:rPr lang="ko-KR" altLang="en-US" sz="1200" dirty="0"/>
              <a:t>표제어 추출기는 동의어들과 단어 어디들에 관한 지식 베이스를 활용해서 실제로 의미가 비슷한 단어들만 하나의 토큰으로 합침</a:t>
            </a:r>
            <a:endParaRPr lang="en-US" altLang="ko-KR" sz="1200" dirty="0"/>
          </a:p>
          <a:p>
            <a:r>
              <a:rPr lang="ko-KR" altLang="en-US" sz="1200" b="1" dirty="0"/>
              <a:t>용법</a:t>
            </a:r>
            <a:endParaRPr lang="en-US" altLang="ko-KR" sz="1200" b="1" dirty="0"/>
          </a:p>
          <a:p>
            <a:r>
              <a:rPr lang="ko-KR" altLang="en-US" sz="1200" dirty="0"/>
              <a:t>어간 추출이 표제어 추출보다 빠르고 덜 복잡</a:t>
            </a:r>
            <a:endParaRPr lang="en-US" altLang="ko-KR" sz="1200" dirty="0"/>
          </a:p>
          <a:p>
            <a:r>
              <a:rPr lang="ko-KR" altLang="en-US" sz="1200" dirty="0"/>
              <a:t>어간추출기는 표제어추출기 보다 실수가 더 잦고 휠씬 더 많은 단어를 하나의 토큰으로 합치기 때문에 텍스트에 담긴 정보 내용 또는 </a:t>
            </a:r>
            <a:r>
              <a:rPr lang="ko-KR" altLang="en-US" sz="1200" dirty="0" err="1"/>
              <a:t>으미의</a:t>
            </a:r>
            <a:r>
              <a:rPr lang="ko-KR" altLang="en-US" sz="1200" dirty="0"/>
              <a:t> 손실도 더 크다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2.3 </a:t>
            </a:r>
            <a:r>
              <a:rPr lang="ko-KR" altLang="en-US" sz="1200" dirty="0"/>
              <a:t>감정분석</a:t>
            </a:r>
            <a:endParaRPr lang="en-US" altLang="ko-KR" sz="1200" dirty="0"/>
          </a:p>
          <a:p>
            <a:r>
              <a:rPr lang="ko-KR" altLang="en-US" sz="1200" dirty="0"/>
              <a:t>단어가 불러일으키는 전반적인 느낌은 중요한 정보의 일부</a:t>
            </a:r>
            <a:endParaRPr lang="en-US" altLang="ko-KR" sz="1200" dirty="0"/>
          </a:p>
          <a:p>
            <a:r>
              <a:rPr lang="ko-KR" altLang="en-US" sz="1200" dirty="0"/>
              <a:t>단어 조함이나 문구</a:t>
            </a:r>
            <a:r>
              <a:rPr lang="en-US" altLang="ko-KR" sz="1200" dirty="0"/>
              <a:t>, </a:t>
            </a:r>
            <a:r>
              <a:rPr lang="ko-KR" altLang="en-US" sz="1200" dirty="0"/>
              <a:t>문장 등에 감긴 강점을 분류하고 측정하는 것을 감정 분석</a:t>
            </a:r>
            <a:r>
              <a:rPr lang="en-US" altLang="ko-KR" sz="1200" dirty="0"/>
              <a:t>(Sentiment analysis</a:t>
            </a:r>
          </a:p>
          <a:p>
            <a:r>
              <a:rPr lang="ko-KR" altLang="en-US" sz="1200" dirty="0"/>
              <a:t>감정분석을 수행하는 접근 방법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사람이 직접 작성한 규칙 기반 알고리즘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컴퓨터가 자료로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직접 배우는 기계 학습 모형 사용</a:t>
            </a:r>
            <a:endParaRPr lang="en-US" altLang="ko-KR" sz="1200" dirty="0"/>
          </a:p>
          <a:p>
            <a:r>
              <a:rPr lang="en-US" altLang="ko-KR" sz="1200" dirty="0"/>
              <a:t>2.3.1 VADER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규칙 기반 감정 분석기 </a:t>
            </a:r>
            <a:r>
              <a:rPr lang="en-US" altLang="ko-KR" sz="1200" dirty="0"/>
              <a:t>(1</a:t>
            </a:r>
            <a:r>
              <a:rPr lang="ko-KR" altLang="en-US" sz="1200" dirty="0"/>
              <a:t>번 방법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최초의 성공적 감정 분석 알고리즘</a:t>
            </a:r>
            <a:endParaRPr lang="en-US" altLang="ko-KR" sz="1200" dirty="0"/>
          </a:p>
          <a:p>
            <a:r>
              <a:rPr lang="en-US" altLang="ko-KR" sz="1200" dirty="0"/>
              <a:t>Vader</a:t>
            </a:r>
            <a:r>
              <a:rPr lang="ko-KR" altLang="en-US" sz="1200" dirty="0"/>
              <a:t>의 단점은 문서의 모든 단어가 아니라 </a:t>
            </a:r>
            <a:r>
              <a:rPr lang="en-US" altLang="ko-KR" sz="1200" dirty="0"/>
              <a:t>7500</a:t>
            </a:r>
            <a:r>
              <a:rPr lang="ko-KR" altLang="en-US" sz="1200" dirty="0"/>
              <a:t>개의 단어만 고려한다는 점</a:t>
            </a:r>
            <a:endParaRPr lang="en-US" altLang="ko-KR" sz="1200" dirty="0"/>
          </a:p>
          <a:p>
            <a:r>
              <a:rPr lang="en-US" altLang="ko-KR" sz="1200" dirty="0"/>
              <a:t>2.3.2 </a:t>
            </a:r>
            <a:r>
              <a:rPr lang="ko-KR" altLang="en-US" sz="1200" dirty="0"/>
              <a:t>단순 </a:t>
            </a:r>
            <a:r>
              <a:rPr lang="ko-KR" altLang="en-US" sz="1200" dirty="0" err="1"/>
              <a:t>베이즈</a:t>
            </a:r>
            <a:r>
              <a:rPr lang="ko-KR" altLang="en-US" sz="1200" dirty="0"/>
              <a:t> 모형 </a:t>
            </a:r>
            <a:r>
              <a:rPr lang="en-US" altLang="ko-KR" sz="1200" dirty="0"/>
              <a:t>:Naïve Bayes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 방법의</a:t>
            </a:r>
            <a:r>
              <a:rPr lang="en-US" altLang="ko-KR" sz="1200" dirty="0"/>
              <a:t> </a:t>
            </a:r>
            <a:r>
              <a:rPr lang="ko-KR" altLang="en-US" sz="1200" dirty="0"/>
              <a:t>기계 학습 알고리즘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0757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32F307-49F1-4931-BFFB-FCA08E9E6C5C}"/>
              </a:ext>
            </a:extLst>
          </p:cNvPr>
          <p:cNvSpPr txBox="1"/>
          <p:nvPr/>
        </p:nvSpPr>
        <p:spPr>
          <a:xfrm>
            <a:off x="6097480" y="845010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3.2 </a:t>
            </a:r>
            <a:r>
              <a:rPr lang="ko-KR" altLang="en-US" sz="1200" b="1" dirty="0"/>
              <a:t>벡터화</a:t>
            </a:r>
            <a:endParaRPr lang="en-US" altLang="ko-KR" sz="1200" b="1" dirty="0"/>
          </a:p>
          <a:p>
            <a:r>
              <a:rPr lang="ko-KR" altLang="en-US" sz="1200" dirty="0"/>
              <a:t>지금까지 텍스르를 기본적인 수준에서 수치들로 변환하는 방법을 배움</a:t>
            </a:r>
            <a:endParaRPr lang="en-US" altLang="ko-KR" sz="1200" dirty="0"/>
          </a:p>
          <a:p>
            <a:r>
              <a:rPr lang="ko-KR" altLang="en-US" sz="1200" dirty="0"/>
              <a:t>하지만 이 수치들은 수학적으로 활용할 여지가 많지 않다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해서 수준을 올려 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문서를 표현하는 벡터를 만들어 보자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연산을 위해서는 한 개의 벡터만으로는 되지 않으니 다른 벡터가 필요하다</a:t>
            </a:r>
            <a:endParaRPr lang="en-US" altLang="ko-KR" sz="1200" dirty="0"/>
          </a:p>
          <a:p>
            <a:r>
              <a:rPr lang="ko-KR" altLang="en-US" sz="1200" dirty="0"/>
              <a:t>근데 기존의 벡터와 새로운 벡터가 기준이 같아야 연산 자체가 의미가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예를 들면 원점</a:t>
            </a:r>
            <a:r>
              <a:rPr lang="en-US" altLang="ko-KR" sz="1200" dirty="0"/>
              <a:t>, </a:t>
            </a:r>
            <a:r>
              <a:rPr lang="ko-KR" altLang="en-US" sz="1200" dirty="0"/>
              <a:t>단위 등 같은 것들이다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해서 </a:t>
            </a:r>
            <a:r>
              <a:rPr lang="ko-KR" altLang="en-US" sz="1200" dirty="0" err="1"/>
              <a:t>정규화된</a:t>
            </a:r>
            <a:r>
              <a:rPr lang="ko-KR" altLang="en-US" sz="1200" dirty="0"/>
              <a:t> 용어 빈도를 사용해야 된다</a:t>
            </a:r>
            <a:r>
              <a:rPr lang="en-US" altLang="ko-KR" sz="1200" dirty="0"/>
              <a:t>. ???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어휘집</a:t>
            </a:r>
            <a:r>
              <a:rPr lang="en-US" altLang="ko-KR" sz="1200" dirty="0"/>
              <a:t>(lexicon) </a:t>
            </a:r>
            <a:r>
              <a:rPr lang="ko-KR" altLang="en-US" sz="1200" dirty="0"/>
              <a:t>또는 어휘 사전</a:t>
            </a:r>
            <a:endParaRPr lang="en-US" altLang="ko-KR" sz="1200" dirty="0"/>
          </a:p>
          <a:p>
            <a:r>
              <a:rPr lang="ko-KR" altLang="en-US" sz="1200" dirty="0"/>
              <a:t>메일내용</a:t>
            </a:r>
            <a:r>
              <a:rPr lang="en-US" altLang="ko-KR" sz="1200" dirty="0"/>
              <a:t>, </a:t>
            </a:r>
            <a:r>
              <a:rPr lang="ko-KR" altLang="en-US" sz="1200" dirty="0"/>
              <a:t>전쟁과 평화 단어를 합친다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상호간에 출현이 되지 않는 단어에는 </a:t>
            </a:r>
            <a:r>
              <a:rPr lang="en-US" altLang="ko-KR" sz="1200" dirty="0"/>
              <a:t>0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부여 것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예를 들어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문장을 합치고 토큰화 하면 총 </a:t>
            </a:r>
            <a:r>
              <a:rPr lang="en-US" altLang="ko-KR" sz="1200" dirty="0"/>
              <a:t>18</a:t>
            </a:r>
            <a:r>
              <a:rPr lang="ko-KR" altLang="en-US" sz="1200" dirty="0"/>
              <a:t>개의 토큰이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그럼 이제 각 문장들은 성분이 항상 </a:t>
            </a:r>
            <a:r>
              <a:rPr lang="en-US" altLang="ko-KR" sz="1200" dirty="0"/>
              <a:t>18</a:t>
            </a:r>
            <a:r>
              <a:rPr lang="ko-KR" altLang="en-US" sz="1200" dirty="0"/>
              <a:t>개로 나와야 되고 출현이 되지 않는 곳은 </a:t>
            </a:r>
            <a:r>
              <a:rPr lang="en-US" altLang="ko-KR" sz="1200" dirty="0"/>
              <a:t>0</a:t>
            </a:r>
            <a:r>
              <a:rPr lang="ko-KR" altLang="en-US" sz="1200" dirty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/>
              <a:t>표현한다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3.2.1 </a:t>
            </a:r>
            <a:r>
              <a:rPr lang="ko-KR" altLang="en-US" sz="1200" b="1" dirty="0"/>
              <a:t>벡터 공간 </a:t>
            </a:r>
            <a:r>
              <a:rPr lang="en-US" altLang="ko-KR" sz="1200" b="1" dirty="0"/>
              <a:t>(vector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space)</a:t>
            </a:r>
          </a:p>
          <a:p>
            <a:r>
              <a:rPr lang="ko-KR" altLang="en-US" sz="1200" dirty="0"/>
              <a:t>벡터는 </a:t>
            </a:r>
            <a:r>
              <a:rPr lang="ko-KR" altLang="en-US" sz="1200" dirty="0" err="1"/>
              <a:t>순서있는</a:t>
            </a:r>
            <a:r>
              <a:rPr lang="ko-KR" altLang="en-US" sz="1200" dirty="0"/>
              <a:t> 수치 목록이며 이 수치들은 벡터 공간에서 그 </a:t>
            </a:r>
            <a:r>
              <a:rPr lang="ko-KR" altLang="en-US" sz="1200" dirty="0" err="1"/>
              <a:t>벡터의위치를</a:t>
            </a:r>
            <a:r>
              <a:rPr lang="ko-KR" altLang="en-US" sz="1200" dirty="0"/>
              <a:t> 말해 주는 </a:t>
            </a:r>
            <a:r>
              <a:rPr lang="ko-KR" altLang="en-US" sz="1200" dirty="0" err="1"/>
              <a:t>촤표성분들로</a:t>
            </a:r>
            <a:r>
              <a:rPr lang="ko-KR" altLang="en-US" sz="1200" dirty="0"/>
              <a:t> 해석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이후는 일반적인 벡터 이야기</a:t>
            </a:r>
            <a:endParaRPr lang="en-US" altLang="ko-KR" sz="1200" dirty="0"/>
          </a:p>
          <a:p>
            <a:r>
              <a:rPr lang="ko-KR" altLang="en-US" sz="1200" dirty="0"/>
              <a:t>벡터의 차원은 늘어날 수 있다</a:t>
            </a:r>
            <a:endParaRPr lang="en-US" altLang="ko-KR" sz="1200" dirty="0"/>
          </a:p>
          <a:p>
            <a:r>
              <a:rPr lang="ko-KR" altLang="en-US" sz="1200" dirty="0"/>
              <a:t>자연어 문서의 벡터 공간에서 벡터 강간의 차원 수는 전체 말뭉치에 등장하는 고유한 단어들의 개수와 같다</a:t>
            </a:r>
            <a:endParaRPr lang="en-US" altLang="ko-KR" sz="1200" dirty="0"/>
          </a:p>
          <a:p>
            <a:r>
              <a:rPr lang="en-US" altLang="ko-KR" sz="1200" dirty="0"/>
              <a:t>TF</a:t>
            </a:r>
            <a:r>
              <a:rPr lang="ko-KR" altLang="en-US" sz="1200" dirty="0"/>
              <a:t>벡터나 </a:t>
            </a:r>
            <a:r>
              <a:rPr lang="en-US" altLang="ko-KR" sz="1200" dirty="0"/>
              <a:t>TF-IDF</a:t>
            </a:r>
            <a:r>
              <a:rPr lang="ko-KR" altLang="en-US" sz="1200" dirty="0"/>
              <a:t>벡터를 다를 때는 이 고유 한어 수를 대문자 </a:t>
            </a:r>
            <a:r>
              <a:rPr lang="en-US" altLang="ko-KR" sz="1200" dirty="0"/>
              <a:t>“K”</a:t>
            </a:r>
            <a:r>
              <a:rPr lang="ko-KR" altLang="en-US" sz="1200" dirty="0"/>
              <a:t>로 표기할 때가 많다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고유 단어 수는 말뭉치의 어휘</a:t>
            </a:r>
            <a:r>
              <a:rPr lang="en-US" altLang="ko-KR" sz="1200" dirty="0"/>
              <a:t>(vocabulary)</a:t>
            </a:r>
            <a:r>
              <a:rPr lang="ko-KR" altLang="en-US" sz="1200" dirty="0"/>
              <a:t>크기 이므로 </a:t>
            </a:r>
            <a:r>
              <a:rPr lang="en-US" altLang="ko-KR" sz="1200" dirty="0"/>
              <a:t>“|V|”</a:t>
            </a:r>
            <a:r>
              <a:rPr lang="ko-KR" altLang="en-US" sz="1200" dirty="0"/>
              <a:t>로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말뭉치의 모든 문서는 </a:t>
            </a:r>
            <a:r>
              <a:rPr lang="en-US" altLang="ko-KR" sz="1200" dirty="0"/>
              <a:t>K </a:t>
            </a:r>
            <a:r>
              <a:rPr lang="ko-KR" altLang="en-US" sz="1200" dirty="0"/>
              <a:t>차원 벡터 공간의 </a:t>
            </a:r>
            <a:r>
              <a:rPr lang="en-US" altLang="ko-KR" sz="1200" dirty="0"/>
              <a:t>K </a:t>
            </a:r>
            <a:r>
              <a:rPr lang="ko-KR" altLang="en-US" sz="1200" dirty="0"/>
              <a:t>차원 벡터들로 표현된다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1425C-38F7-4424-9F50-B98258D6B2ED}"/>
              </a:ext>
            </a:extLst>
          </p:cNvPr>
          <p:cNvSpPr txBox="1"/>
          <p:nvPr/>
        </p:nvSpPr>
        <p:spPr>
          <a:xfrm>
            <a:off x="1480" y="845010"/>
            <a:ext cx="60945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3.1 </a:t>
            </a:r>
            <a:r>
              <a:rPr lang="ko-KR" altLang="en-US" sz="1200" b="1" dirty="0"/>
              <a:t>단어모음</a:t>
            </a:r>
            <a:endParaRPr lang="en-US" altLang="ko-KR" sz="1200" b="1" dirty="0"/>
          </a:p>
          <a:p>
            <a:r>
              <a:rPr lang="ko-KR" altLang="en-US" sz="1200" dirty="0" err="1"/>
              <a:t>이진단어모음</a:t>
            </a:r>
            <a:r>
              <a:rPr lang="en-US" altLang="ko-KR" sz="1200" dirty="0"/>
              <a:t>(bag of words) :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장에서 텍스트를 벡터 공간 모형을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r>
              <a:rPr lang="ko-KR" altLang="en-US" sz="1200" dirty="0"/>
              <a:t>그 벡터들을 논리합으로 결합해서 텍스트를 표현하는 하나의 벡터를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r>
              <a:rPr lang="ko-KR" altLang="en-US" sz="1200" dirty="0"/>
              <a:t>이러한 것들을 </a:t>
            </a:r>
            <a:r>
              <a:rPr lang="ko-KR" altLang="en-US" sz="1200" dirty="0" err="1"/>
              <a:t>이진단어모음이라고</a:t>
            </a:r>
            <a:r>
              <a:rPr lang="ko-KR" altLang="en-US" sz="1200" dirty="0"/>
              <a:t> 하는 것 같음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장에서 단어 빈도로 이루어진 유용한 벡터를 살펴봄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짧은 문장에서는 순서 없는 단어 모음도 문자의 원래 의도에 관한 정보를 상당히 많이 유지</a:t>
            </a:r>
            <a:endParaRPr lang="en-US" altLang="ko-KR" sz="1200" dirty="0"/>
          </a:p>
          <a:p>
            <a:r>
              <a:rPr lang="ko-KR" altLang="en-US" sz="1200" dirty="0"/>
              <a:t>이러한 단어모음 정보로도 스팸 검출 분석 같은 업무 수행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단어모음은 단어들이 뒤죽박죽 담겨 있는 하나의 자루 이지만 그래도 문장의 의미에 관한 정보를 꽤 많이 들고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용어빈도</a:t>
            </a:r>
            <a:r>
              <a:rPr lang="en-US" altLang="ko-KR" sz="1200" dirty="0"/>
              <a:t>(term </a:t>
            </a:r>
            <a:r>
              <a:rPr lang="en-US" altLang="ko-KR" sz="1200" dirty="0" err="1"/>
              <a:t>frequency:TF</a:t>
            </a:r>
            <a:r>
              <a:rPr lang="en-US" altLang="ko-KR" sz="1200" dirty="0"/>
              <a:t>) : </a:t>
            </a:r>
            <a:r>
              <a:rPr lang="ko-KR" altLang="en-US" sz="1200" dirty="0"/>
              <a:t>어떤  단어가 한 문서에 출현한 횟수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정규화된</a:t>
            </a:r>
            <a:r>
              <a:rPr lang="ko-KR" altLang="en-US" sz="1200" dirty="0"/>
              <a:t> 용어 빈도 </a:t>
            </a:r>
            <a:r>
              <a:rPr lang="ko-KR" altLang="en-US" sz="1200" dirty="0" err="1"/>
              <a:t>ㅣ</a:t>
            </a:r>
            <a:r>
              <a:rPr lang="ko-KR" altLang="en-US" sz="1200" dirty="0"/>
              <a:t> 단어 출현 </a:t>
            </a:r>
            <a:r>
              <a:rPr lang="ko-KR" altLang="en-US" sz="1200" dirty="0" err="1"/>
              <a:t>횧수를</a:t>
            </a:r>
            <a:r>
              <a:rPr lang="ko-KR" altLang="en-US" sz="1200" dirty="0"/>
              <a:t> 해당 문서에 있는 모든 단어의 수로 나누어 정규화 하기도 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불용어는 제외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정규화된</a:t>
            </a:r>
            <a:r>
              <a:rPr lang="ko-KR" altLang="en-US" sz="1200" dirty="0"/>
              <a:t> 용어 빈도 </a:t>
            </a:r>
            <a:r>
              <a:rPr lang="en-US" altLang="ko-KR" sz="1200" dirty="0"/>
              <a:t>: </a:t>
            </a:r>
            <a:r>
              <a:rPr lang="ko-KR" altLang="en-US" sz="1200" dirty="0"/>
              <a:t>단어 출현 횟수를 문서의 길이로 </a:t>
            </a:r>
            <a:r>
              <a:rPr lang="en-US" altLang="ko-KR" sz="1200" dirty="0"/>
              <a:t>‘</a:t>
            </a:r>
            <a:r>
              <a:rPr lang="ko-KR" altLang="en-US" sz="1200" dirty="0"/>
              <a:t>길들인</a:t>
            </a:r>
            <a:r>
              <a:rPr lang="en-US" altLang="ko-KR" sz="1200" dirty="0"/>
              <a:t>’ </a:t>
            </a:r>
            <a:r>
              <a:rPr lang="ko-KR" altLang="en-US" sz="1200" dirty="0"/>
              <a:t>것이다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Dog </a:t>
            </a:r>
            <a:r>
              <a:rPr lang="ko-KR" altLang="en-US" sz="1200" dirty="0"/>
              <a:t>라는 단어가 문서</a:t>
            </a:r>
            <a:r>
              <a:rPr lang="en-US" altLang="ko-KR" sz="1200" dirty="0"/>
              <a:t>a(</a:t>
            </a:r>
            <a:r>
              <a:rPr lang="ko-KR" altLang="en-US" sz="1200" dirty="0"/>
              <a:t>총</a:t>
            </a:r>
            <a:r>
              <a:rPr lang="en-US" altLang="ko-KR" sz="1200" dirty="0"/>
              <a:t>30</a:t>
            </a:r>
            <a:r>
              <a:rPr lang="ko-KR" altLang="en-US" sz="1200" dirty="0"/>
              <a:t>단어</a:t>
            </a:r>
            <a:r>
              <a:rPr lang="en-US" altLang="ko-KR" sz="1200" dirty="0"/>
              <a:t>) 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3</a:t>
            </a:r>
            <a:r>
              <a:rPr lang="ko-KR" altLang="en-US" sz="1200" dirty="0"/>
              <a:t>회 등장과 문서</a:t>
            </a:r>
            <a:r>
              <a:rPr lang="en-US" altLang="ko-KR" sz="1200" dirty="0"/>
              <a:t>b(</a:t>
            </a:r>
            <a:r>
              <a:rPr lang="ko-KR" altLang="en-US" sz="1200" dirty="0"/>
              <a:t>총</a:t>
            </a:r>
            <a:r>
              <a:rPr lang="en-US" altLang="ko-KR" sz="1200" dirty="0"/>
              <a:t>580000) 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드장한</a:t>
            </a:r>
            <a:r>
              <a:rPr lang="ko-KR" altLang="en-US" sz="1200" dirty="0"/>
              <a:t> 경우 문서</a:t>
            </a:r>
            <a:r>
              <a:rPr lang="en-US" altLang="ko-KR" sz="1200" dirty="0"/>
              <a:t>a </a:t>
            </a:r>
            <a:r>
              <a:rPr lang="ko-KR" altLang="en-US" sz="1200" dirty="0"/>
              <a:t>에서는</a:t>
            </a:r>
            <a:r>
              <a:rPr lang="en-US" altLang="ko-KR" sz="1200" dirty="0"/>
              <a:t> 0.1 </a:t>
            </a:r>
            <a:r>
              <a:rPr lang="ko-KR" altLang="en-US" sz="1200" dirty="0"/>
              <a:t>문서</a:t>
            </a:r>
            <a:r>
              <a:rPr lang="en-US" altLang="ko-KR" sz="1200" dirty="0"/>
              <a:t>b 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0.00017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즉 횟수는 </a:t>
            </a:r>
            <a:r>
              <a:rPr lang="en-US" altLang="ko-KR" sz="1200" dirty="0"/>
              <a:t>b </a:t>
            </a:r>
            <a:r>
              <a:rPr lang="ko-KR" altLang="en-US" sz="1200" dirty="0"/>
              <a:t>가 많지만 중요도는 </a:t>
            </a:r>
            <a:r>
              <a:rPr lang="en-US" altLang="ko-KR" sz="1200" dirty="0"/>
              <a:t>a </a:t>
            </a:r>
            <a:r>
              <a:rPr lang="ko-KR" altLang="en-US" sz="1200" dirty="0"/>
              <a:t>에서 높다고 볼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이와 같이 </a:t>
            </a:r>
            <a:r>
              <a:rPr lang="ko-KR" altLang="en-US" sz="1200" dirty="0" err="1"/>
              <a:t>정규화된</a:t>
            </a:r>
            <a:r>
              <a:rPr lang="ko-KR" altLang="en-US" sz="1200" dirty="0"/>
              <a:t> 용어 빈도로 문서를 표현하면 말뭉치 안에서의 문서의 특징을</a:t>
            </a:r>
            <a:r>
              <a:rPr lang="en-US" altLang="ko-KR" sz="1200" dirty="0"/>
              <a:t> </a:t>
            </a:r>
            <a:r>
              <a:rPr lang="ko-KR" altLang="en-US" sz="1200" dirty="0"/>
              <a:t>좀 더 잘 표현할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826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8A8814-B3CF-494D-B67D-DCE9D4513C6C}"/>
              </a:ext>
            </a:extLst>
          </p:cNvPr>
          <p:cNvSpPr txBox="1"/>
          <p:nvPr/>
        </p:nvSpPr>
        <p:spPr>
          <a:xfrm>
            <a:off x="6097480" y="845010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3.3 </a:t>
            </a:r>
            <a:r>
              <a:rPr lang="ko-KR" altLang="en-US" sz="1200" b="1" dirty="0"/>
              <a:t>지프의 법칙</a:t>
            </a:r>
            <a:endParaRPr lang="en-US" altLang="ko-KR" sz="1200" b="1" dirty="0"/>
          </a:p>
          <a:p>
            <a:r>
              <a:rPr lang="ko-KR" altLang="en-US" sz="1200" dirty="0"/>
              <a:t>어떠한 자연어 말뭉치 표현에 나타나는 단어들을 그 사용 빈도가 높은 순서대로 나열하였을 때 모든 단어의 사용 빈도는 해당 단어의 순위에 반비례한다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3.4 </a:t>
            </a:r>
            <a:r>
              <a:rPr lang="ko-KR" altLang="en-US" sz="1200" b="1" dirty="0"/>
              <a:t>주제 모형화</a:t>
            </a:r>
            <a:endParaRPr lang="en-US" altLang="ko-KR" sz="1200" b="1" dirty="0"/>
          </a:p>
          <a:p>
            <a:r>
              <a:rPr lang="ko-KR" altLang="en-US" sz="1200" dirty="0"/>
              <a:t>용어 빈도가 그 자체로는 문서안에서 그  단어의 중요도</a:t>
            </a:r>
            <a:r>
              <a:rPr lang="en-US" altLang="ko-KR" sz="1200" dirty="0"/>
              <a:t>, </a:t>
            </a:r>
            <a:r>
              <a:rPr lang="ko-KR" altLang="en-US" sz="1200" dirty="0"/>
              <a:t>특히 말뭉치의 나머지 문서들에 상대적인 중요도를 가늠하기는 어렵다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 문서 안에서의 단어의 상대적 중요도를 파악하면 주어진 문서의 말뭉치 안에서의 특징을 서술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이런 맥락에서 우리에게 필요한 것은 </a:t>
            </a:r>
            <a:r>
              <a:rPr lang="en-US" altLang="ko-KR" sz="1200" dirty="0"/>
              <a:t>IDF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IDF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Inverse</a:t>
            </a:r>
            <a:r>
              <a:rPr lang="ko-KR" altLang="en-US" sz="1200" dirty="0"/>
              <a:t> </a:t>
            </a:r>
            <a:r>
              <a:rPr lang="en-US" altLang="ko-KR" sz="1200" dirty="0"/>
              <a:t>document frequency : </a:t>
            </a:r>
            <a:r>
              <a:rPr lang="ko-KR" altLang="en-US" sz="1200" dirty="0"/>
              <a:t>역문서빈도</a:t>
            </a:r>
            <a:endParaRPr lang="en-US" altLang="ko-KR" sz="1200" dirty="0"/>
          </a:p>
          <a:p>
            <a:r>
              <a:rPr lang="en-US" altLang="ko-KR" sz="1200" dirty="0"/>
              <a:t>IDF </a:t>
            </a:r>
            <a:r>
              <a:rPr lang="ko-KR" altLang="en-US" sz="1200" dirty="0"/>
              <a:t>는 지프의 법칙을 주제 분석에 적용하는 수단이다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IDF </a:t>
            </a:r>
            <a:r>
              <a:rPr lang="ko-KR" altLang="en-US" sz="1200" dirty="0"/>
              <a:t>에서는 문서별로 용어 빈도를 구한다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3.4.1 </a:t>
            </a:r>
            <a:r>
              <a:rPr lang="ko-KR" altLang="en-US" sz="1200" dirty="0"/>
              <a:t>돌아온 지프</a:t>
            </a:r>
            <a:endParaRPr lang="en-US" altLang="ko-KR" sz="1200" dirty="0"/>
          </a:p>
          <a:p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3.4.2 </a:t>
            </a:r>
            <a:r>
              <a:rPr lang="ko-KR" altLang="en-US" sz="1200" dirty="0"/>
              <a:t>관련성 순위</a:t>
            </a:r>
            <a:endParaRPr lang="en-US" altLang="ko-KR" sz="1200" dirty="0"/>
          </a:p>
          <a:p>
            <a:r>
              <a:rPr lang="ko-KR" altLang="en-US" sz="1200" dirty="0"/>
              <a:t>앞에서 우리는 두 벡터를 비교해서 그 유사도를 측정하기가 어렵지 않다는 점과 단순한 단어 출현 횟수는 문서를 제대로 서술하지 못한다는 점을 배웠으며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대안으로 </a:t>
            </a:r>
            <a:r>
              <a:rPr lang="ko-KR" altLang="en-US" sz="1200" dirty="0" err="1"/>
              <a:t>상요할</a:t>
            </a:r>
            <a:r>
              <a:rPr lang="ko-KR" altLang="en-US" sz="1200" dirty="0"/>
              <a:t> 수 잇는 </a:t>
            </a:r>
            <a:r>
              <a:rPr lang="en-US" altLang="ko-KR" sz="1200" dirty="0"/>
              <a:t>TF-ID</a:t>
            </a:r>
            <a:r>
              <a:rPr lang="ko-KR" altLang="en-US" sz="1200" dirty="0" err="1"/>
              <a:t>라는측도도</a:t>
            </a:r>
            <a:r>
              <a:rPr lang="en-US" altLang="ko-KR" sz="1200" dirty="0"/>
              <a:t> </a:t>
            </a:r>
            <a:r>
              <a:rPr lang="ko-KR" altLang="en-US" sz="1200" dirty="0"/>
              <a:t>배웠다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이제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하나의 문서를 표현한 벡터는 각 단어의 출현 횟수가 아니라 각 단어의 </a:t>
            </a:r>
            <a:r>
              <a:rPr lang="en-US" altLang="ko-KR" sz="1200" dirty="0"/>
              <a:t>TF-IDF</a:t>
            </a:r>
            <a:r>
              <a:rPr lang="ko-KR" altLang="en-US" sz="1200" dirty="0"/>
              <a:t>로 이루어진 벡터이다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그러한 문서 표현 벡터는 문서의 의미나 주제를 좀 더 충실하게 반영한다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3.3.3 </a:t>
            </a:r>
            <a:r>
              <a:rPr lang="ko-KR" altLang="en-US" sz="1200" dirty="0"/>
              <a:t>주요도구</a:t>
            </a:r>
            <a:r>
              <a:rPr lang="en-US" altLang="ko-KR" sz="1200" dirty="0"/>
              <a:t>: scikit-learn</a:t>
            </a:r>
          </a:p>
          <a:p>
            <a:r>
              <a:rPr lang="en-US" altLang="ko-KR" sz="1200" dirty="0"/>
              <a:t>3.3.4 </a:t>
            </a:r>
            <a:r>
              <a:rPr lang="ko-KR" altLang="en-US" sz="1200" dirty="0"/>
              <a:t>여러 </a:t>
            </a:r>
            <a:r>
              <a:rPr lang="en-US" altLang="ko-KR" sz="1200" dirty="0"/>
              <a:t>TF-IDF </a:t>
            </a:r>
            <a:r>
              <a:rPr lang="ko-KR" altLang="en-US" sz="1200" dirty="0"/>
              <a:t>정규화 방법</a:t>
            </a:r>
            <a:endParaRPr lang="en-US" altLang="ko-KR" sz="1200" dirty="0"/>
          </a:p>
          <a:p>
            <a:r>
              <a:rPr lang="ko-KR" altLang="en-US" sz="1200" dirty="0"/>
              <a:t>책에서는 </a:t>
            </a:r>
            <a:r>
              <a:rPr lang="en-US" altLang="ko-KR" sz="1200" dirty="0"/>
              <a:t>12</a:t>
            </a:r>
            <a:r>
              <a:rPr lang="ko-KR" altLang="en-US" sz="1200" dirty="0"/>
              <a:t>개 정도 식만 소개 되어 있음</a:t>
            </a:r>
            <a:endParaRPr lang="en-US" altLang="ko-KR" sz="1200" dirty="0"/>
          </a:p>
          <a:p>
            <a:r>
              <a:rPr lang="ko-KR" altLang="en-US" sz="1200" dirty="0"/>
              <a:t>검색결과의 순위를 매길 때 보통의 </a:t>
            </a:r>
            <a:r>
              <a:rPr lang="en-US" altLang="ko-KR" sz="1200" dirty="0"/>
              <a:t>TF-IDF </a:t>
            </a:r>
            <a:r>
              <a:rPr lang="ko-KR" altLang="en-US" sz="1200" dirty="0"/>
              <a:t>코사인 유사도 대신 사용하면 좋은 </a:t>
            </a:r>
            <a:r>
              <a:rPr lang="ko-KR" altLang="en-US" sz="1200" dirty="0" err="1"/>
              <a:t>댕나으로는</a:t>
            </a:r>
            <a:r>
              <a:rPr lang="ko-KR" altLang="en-US" sz="1200" dirty="0"/>
              <a:t> </a:t>
            </a:r>
            <a:r>
              <a:rPr lang="en-US" altLang="ko-KR" sz="1200" dirty="0"/>
              <a:t>Okapi BM25 </a:t>
            </a:r>
            <a:r>
              <a:rPr lang="ko-KR" altLang="en-US" sz="1200" dirty="0"/>
              <a:t>또는 그것의 최신 변형인 </a:t>
            </a:r>
            <a:r>
              <a:rPr lang="en-US" altLang="ko-KR" sz="1200" dirty="0"/>
              <a:t>BM25F 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3.3.5</a:t>
            </a:r>
            <a:r>
              <a:rPr lang="ko-KR" altLang="en-US" sz="1200" dirty="0"/>
              <a:t> </a:t>
            </a:r>
            <a:r>
              <a:rPr lang="en-US" altLang="ko-KR" sz="1200" dirty="0"/>
              <a:t>Okapi BM25 </a:t>
            </a:r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45E5-9AB8-44F4-8BC9-62EA36446803}"/>
              </a:ext>
            </a:extLst>
          </p:cNvPr>
          <p:cNvSpPr txBox="1"/>
          <p:nvPr/>
        </p:nvSpPr>
        <p:spPr>
          <a:xfrm>
            <a:off x="1480" y="845010"/>
            <a:ext cx="60945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앞에서 </a:t>
            </a:r>
            <a:r>
              <a:rPr lang="en-US" altLang="ko-KR" sz="1200" dirty="0"/>
              <a:t>3</a:t>
            </a:r>
            <a:r>
              <a:rPr lang="ko-KR" altLang="en-US" sz="1200" dirty="0"/>
              <a:t>문장의 말뭉치를 예로 들면 </a:t>
            </a:r>
            <a:r>
              <a:rPr lang="en-US" altLang="ko-KR" sz="1200" dirty="0"/>
              <a:t>K=18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일반적으로 사람이 인지할 수 있는 차원은 </a:t>
            </a:r>
            <a:r>
              <a:rPr lang="en-US" altLang="ko-KR" sz="1200" dirty="0"/>
              <a:t>3</a:t>
            </a:r>
            <a:r>
              <a:rPr lang="ko-KR" altLang="en-US" sz="1200" dirty="0"/>
              <a:t>차원이다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하지만 </a:t>
            </a:r>
            <a:r>
              <a:rPr lang="en-US" altLang="ko-KR" sz="1200" dirty="0"/>
              <a:t>3</a:t>
            </a:r>
            <a:r>
              <a:rPr lang="ko-KR" altLang="en-US" sz="1200" dirty="0"/>
              <a:t>차원도 </a:t>
            </a:r>
            <a:r>
              <a:rPr lang="en-US" altLang="ko-KR" sz="1200" dirty="0"/>
              <a:t>2</a:t>
            </a:r>
            <a:r>
              <a:rPr lang="ko-KR" altLang="en-US" sz="1200" dirty="0"/>
              <a:t>차원 종이에 표현하기 쉽지 않으므로 여기서는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벡터만 고려함</a:t>
            </a:r>
            <a:endParaRPr lang="en-US" altLang="ko-KR" sz="1200" dirty="0"/>
          </a:p>
          <a:p>
            <a:r>
              <a:rPr lang="ko-KR" altLang="en-US" sz="1200" dirty="0"/>
              <a:t>예로 </a:t>
            </a:r>
            <a:r>
              <a:rPr lang="en-US" altLang="ko-KR" sz="1200" dirty="0"/>
              <a:t>p98 </a:t>
            </a:r>
            <a:r>
              <a:rPr lang="ko-KR" altLang="en-US" sz="1200" dirty="0"/>
              <a:t>그림 </a:t>
            </a:r>
            <a:r>
              <a:rPr lang="en-US" altLang="ko-KR" sz="1200" dirty="0"/>
              <a:t>3.2 harry</a:t>
            </a:r>
            <a:r>
              <a:rPr lang="ko-KR" altLang="en-US" sz="1200" dirty="0"/>
              <a:t> 와 </a:t>
            </a:r>
            <a:r>
              <a:rPr lang="en-US" altLang="ko-KR" sz="1200" dirty="0"/>
              <a:t>faster </a:t>
            </a:r>
            <a:r>
              <a:rPr lang="ko-KR" altLang="en-US" sz="1200" dirty="0"/>
              <a:t>의 </a:t>
            </a:r>
            <a:r>
              <a:rPr lang="en-US" altLang="ko-KR" sz="1200" dirty="0"/>
              <a:t>2</a:t>
            </a:r>
            <a:r>
              <a:rPr lang="ko-KR" altLang="en-US" sz="1200" dirty="0"/>
              <a:t>차원으로 단순화 </a:t>
            </a:r>
            <a:r>
              <a:rPr lang="ko-KR" altLang="en-US" sz="1200" dirty="0" err="1"/>
              <a:t>한것</a:t>
            </a:r>
            <a:endParaRPr lang="en-US" altLang="ko-KR" sz="1200" dirty="0"/>
          </a:p>
          <a:p>
            <a:r>
              <a:rPr lang="ko-KR" altLang="en-US" sz="1200" dirty="0"/>
              <a:t>높은 차원이라도 내용은 기본적으로 동일하며 단지 시각화가 어려울 뿐이다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문서를 하나의 공간을 기준으로 한 벡터로 표현하면 문서들의 유사도를 수치로 계산할 </a:t>
            </a:r>
            <a:r>
              <a:rPr lang="ko-KR" altLang="en-US" sz="1200" dirty="0" err="1"/>
              <a:t>수있다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직교좌표계에서</a:t>
            </a:r>
            <a:r>
              <a:rPr lang="ko-KR" altLang="en-US" sz="1200" dirty="0"/>
              <a:t> 두벡터의 거리는 한벡터에서 다른 벡터를 빼서 만든 벡터의 길이이다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2-</a:t>
            </a:r>
            <a:r>
              <a:rPr lang="ko-KR" altLang="en-US" sz="1200" dirty="0"/>
              <a:t>노름</a:t>
            </a:r>
            <a:r>
              <a:rPr lang="en-US" altLang="ko-KR" sz="1200" dirty="0"/>
              <a:t>:2-norm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두벡터의 거리</a:t>
            </a:r>
            <a:endParaRPr lang="en-US" altLang="ko-KR" sz="1200" dirty="0"/>
          </a:p>
          <a:p>
            <a:r>
              <a:rPr lang="en-US" altLang="ko-KR" sz="1200" dirty="0" err="1"/>
              <a:t>Tf</a:t>
            </a:r>
            <a:r>
              <a:rPr lang="ko-KR" altLang="en-US" sz="1200" dirty="0"/>
              <a:t>벡터들은 </a:t>
            </a:r>
            <a:r>
              <a:rPr lang="ko-KR" altLang="en-US" sz="1200" dirty="0" err="1"/>
              <a:t>이런식의</a:t>
            </a:r>
            <a:r>
              <a:rPr lang="ko-KR" altLang="en-US" sz="1200" dirty="0"/>
              <a:t> 거리 측정은 </a:t>
            </a:r>
            <a:r>
              <a:rPr lang="ko-KR" altLang="en-US" sz="1200" dirty="0" err="1"/>
              <a:t>바람직</a:t>
            </a:r>
            <a:r>
              <a:rPr lang="ko-KR" altLang="en-US" sz="1200" dirty="0"/>
              <a:t> 하지 않다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서로 가까운</a:t>
            </a:r>
            <a:r>
              <a:rPr lang="en-US" altLang="ko-KR" sz="1200" dirty="0"/>
              <a:t>(</a:t>
            </a:r>
            <a:r>
              <a:rPr lang="ko-KR" altLang="en-US" sz="1200" dirty="0"/>
              <a:t>거리가 짧은</a:t>
            </a:r>
            <a:r>
              <a:rPr lang="en-US" altLang="ko-KR" sz="1200" dirty="0"/>
              <a:t>)</a:t>
            </a:r>
            <a:r>
              <a:rPr lang="ko-KR" altLang="en-US" sz="1200" dirty="0"/>
              <a:t>두 벡터는 비슷하다고 할 수 있다</a:t>
            </a:r>
            <a:r>
              <a:rPr lang="en-US" altLang="ko-KR" sz="1200" dirty="0"/>
              <a:t>. ??? </a:t>
            </a:r>
            <a:r>
              <a:rPr lang="ko-KR" altLang="en-US" sz="1200" dirty="0"/>
              <a:t>얼마나 짧아야 되나</a:t>
            </a:r>
            <a:endParaRPr lang="en-US" altLang="ko-KR" sz="1200" dirty="0"/>
          </a:p>
          <a:p>
            <a:r>
              <a:rPr lang="ko-KR" altLang="en-US" sz="1200" dirty="0"/>
              <a:t>벡터 거리의 정의에 의해</a:t>
            </a:r>
            <a:r>
              <a:rPr lang="en-US" altLang="ko-KR" sz="1200" dirty="0"/>
              <a:t>, </a:t>
            </a:r>
            <a:r>
              <a:rPr lang="ko-KR" altLang="en-US" sz="1200" dirty="0"/>
              <a:t>두벡터가 방향이 비슷할 수록</a:t>
            </a:r>
            <a:r>
              <a:rPr lang="en-US" altLang="ko-KR" sz="1200" dirty="0"/>
              <a:t>, </a:t>
            </a:r>
            <a:r>
              <a:rPr lang="ko-KR" altLang="en-US" sz="1200" dirty="0"/>
              <a:t>길이가 비슷할 수록 거리가 줄어든다</a:t>
            </a:r>
            <a:endParaRPr lang="en-US" altLang="ko-KR" sz="1200" dirty="0"/>
          </a:p>
          <a:p>
            <a:r>
              <a:rPr lang="ko-KR" altLang="en-US" sz="1200" dirty="0"/>
              <a:t>즉 비슷한 길이의 두 문서에서 얻은 </a:t>
            </a:r>
            <a:r>
              <a:rPr lang="en-US" altLang="ko-KR" sz="1200" dirty="0"/>
              <a:t>TF</a:t>
            </a:r>
            <a:r>
              <a:rPr lang="ko-KR" altLang="en-US" sz="1200" dirty="0"/>
              <a:t>들은 길이가 비슷할 것이며 따라서 두 벡터의 거리가 짧게 나온다</a:t>
            </a:r>
            <a:r>
              <a:rPr lang="en-US" altLang="ko-KR" sz="1200" dirty="0"/>
              <a:t>. </a:t>
            </a:r>
            <a:r>
              <a:rPr lang="ko-KR" altLang="en-US" sz="1200" dirty="0"/>
              <a:t>즉 두 문서가 길이가 같다고 해서 그 두 문서가 비슷하다고 </a:t>
            </a:r>
            <a:r>
              <a:rPr lang="ko-KR" altLang="en-US" sz="1200" dirty="0" err="1"/>
              <a:t>여기는것은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바람직</a:t>
            </a:r>
            <a:r>
              <a:rPr lang="ko-KR" altLang="en-US" sz="1200" dirty="0"/>
              <a:t> 하지 않다는 것이다</a:t>
            </a:r>
            <a:endParaRPr lang="en-US" altLang="ko-KR" sz="1200" dirty="0"/>
          </a:p>
          <a:p>
            <a:r>
              <a:rPr lang="ko-KR" altLang="en-US" sz="1200" dirty="0"/>
              <a:t>그보다는 두 문서가 비슷한 단어들을 비슷한 빈도로 사용했는지를 측정하는 것이 더 합리적이다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그래야 두 문서가 비슷한 정보 내용을 담고 있는지를 좀 더 확신 있게 추정할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거리대신 각도에 기초해서 두 벡터의 유사도를 측정할 수 있다</a:t>
            </a:r>
            <a:endParaRPr lang="en-US" altLang="ko-KR" sz="1200" dirty="0"/>
          </a:p>
          <a:p>
            <a:r>
              <a:rPr lang="ko-KR" altLang="en-US" sz="1200" dirty="0"/>
              <a:t>이런 유사성 측도를 코사인 유사도</a:t>
            </a:r>
            <a:r>
              <a:rPr lang="en-US" altLang="ko-KR" sz="1200" dirty="0"/>
              <a:t>:cosine similarity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코사인 유사도는 </a:t>
            </a:r>
            <a:r>
              <a:rPr lang="en-US" altLang="ko-KR" sz="1200" dirty="0"/>
              <a:t>-1 ~ +1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NLP</a:t>
            </a:r>
            <a:r>
              <a:rPr lang="ko-KR" altLang="en-US" sz="1200" dirty="0"/>
              <a:t>에서 두 문서 표현 </a:t>
            </a:r>
            <a:r>
              <a:rPr lang="ko-KR" altLang="en-US" sz="1200" dirty="0" err="1"/>
              <a:t>젝터의</a:t>
            </a:r>
            <a:r>
              <a:rPr lang="ko-KR" altLang="en-US" sz="1200" dirty="0"/>
              <a:t> 코사인 유사도가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가깝다는 것은 두 벡터가 비슷한 단어들을 비슷한 빈도로 사용한다는 뜻이다</a:t>
            </a:r>
            <a:r>
              <a:rPr lang="en-US" altLang="ko-KR" sz="1200" dirty="0"/>
              <a:t>.</a:t>
            </a:r>
            <a:r>
              <a:rPr lang="ko-KR" altLang="en-US" sz="1200" dirty="0"/>
              <a:t> 반면에 코사인 유사도가 </a:t>
            </a:r>
            <a:r>
              <a:rPr lang="en-US" altLang="ko-KR" sz="1200" dirty="0"/>
              <a:t>0 </a:t>
            </a:r>
            <a:r>
              <a:rPr lang="ko-KR" altLang="en-US" sz="1200" dirty="0"/>
              <a:t>이라는</a:t>
            </a:r>
            <a:r>
              <a:rPr lang="en-US" altLang="ko-KR" sz="1200" dirty="0"/>
              <a:t> </a:t>
            </a:r>
            <a:r>
              <a:rPr lang="ko-KR" altLang="en-US" sz="1200" dirty="0"/>
              <a:t>것은 두벡터에 공통점이 전혀 없다는 뜻이다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3721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201E18-93E7-4D6F-A904-1D0123351417}"/>
              </a:ext>
            </a:extLst>
          </p:cNvPr>
          <p:cNvSpPr txBox="1"/>
          <p:nvPr/>
        </p:nvSpPr>
        <p:spPr>
          <a:xfrm>
            <a:off x="6097480" y="845010"/>
            <a:ext cx="609452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4.1.3 </a:t>
            </a:r>
            <a:r>
              <a:rPr lang="ko-KR" altLang="en-US" sz="1200" dirty="0"/>
              <a:t>사고 실험</a:t>
            </a:r>
            <a:endParaRPr lang="en-US" altLang="ko-KR" sz="1200" dirty="0"/>
          </a:p>
          <a:p>
            <a:r>
              <a:rPr lang="en-US" altLang="ko-KR" sz="1200" dirty="0"/>
              <a:t>Thought experiment </a:t>
            </a:r>
            <a:r>
              <a:rPr lang="ko-KR" altLang="en-US" sz="1200" dirty="0"/>
              <a:t>사고실험 </a:t>
            </a:r>
            <a:r>
              <a:rPr lang="en-US" altLang="ko-KR" sz="1200" dirty="0"/>
              <a:t>: </a:t>
            </a:r>
            <a:r>
              <a:rPr lang="ko-KR" altLang="en-US" sz="1200" dirty="0"/>
              <a:t>이게 </a:t>
            </a:r>
            <a:r>
              <a:rPr lang="ko-KR" altLang="en-US" sz="1200" dirty="0" err="1"/>
              <a:t>뭔지</a:t>
            </a:r>
            <a:r>
              <a:rPr lang="ko-KR" altLang="en-US" sz="1200" dirty="0"/>
              <a:t> 설명은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무슨 내용인지 파악하기가 어렵다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Nyc</a:t>
            </a:r>
            <a:r>
              <a:rPr lang="ko-KR" altLang="en-US" sz="1200" dirty="0"/>
              <a:t> 와 애완동물에 대한 내용으로 주제 파악을 하는 벡터를 만드는 것을 예로 보여주었으며 가중치를 임의로 선정하여 입력을 하여 단어들의 의미 관계를 보여 주려고 한 것 같다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4.1.4 </a:t>
            </a:r>
            <a:r>
              <a:rPr lang="ko-KR" altLang="en-US" sz="1200" dirty="0"/>
              <a:t>주제 점수를 매기는 </a:t>
            </a:r>
            <a:r>
              <a:rPr lang="ko-KR" altLang="en-US" sz="1200" dirty="0" err="1"/>
              <a:t>알고리름</a:t>
            </a:r>
            <a:endParaRPr lang="en-US" altLang="ko-KR" sz="1200" dirty="0"/>
          </a:p>
          <a:p>
            <a:r>
              <a:rPr lang="en-US" altLang="ko-KR" sz="1200" dirty="0"/>
              <a:t>LSA</a:t>
            </a:r>
            <a:r>
              <a:rPr lang="ko-KR" altLang="en-US" sz="1200" dirty="0"/>
              <a:t> 는 </a:t>
            </a:r>
            <a:r>
              <a:rPr lang="en-US" altLang="ko-KR" sz="1200" dirty="0"/>
              <a:t>TF-IDF </a:t>
            </a:r>
            <a:r>
              <a:rPr lang="ko-KR" altLang="en-US" sz="1200" dirty="0"/>
              <a:t>행렬을 분석해서 단어들을 주제들로 요약하는 알고리즘의 하나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LSA</a:t>
            </a:r>
            <a:r>
              <a:rPr lang="ko-KR" altLang="en-US" sz="1200" dirty="0"/>
              <a:t>는 주제 차원들의 다양성이 </a:t>
            </a:r>
            <a:r>
              <a:rPr lang="ko-KR" altLang="en-US" sz="1200" dirty="0" err="1"/>
              <a:t>유지도디ㅗ록</a:t>
            </a:r>
            <a:r>
              <a:rPr lang="ko-KR" altLang="en-US" sz="1200" dirty="0"/>
              <a:t> 주제들을 최적화 </a:t>
            </a:r>
            <a:r>
              <a:rPr lang="ko-KR" altLang="en-US" sz="1200" dirty="0" err="1"/>
              <a:t>한ㄷ</a:t>
            </a:r>
            <a:r>
              <a:rPr lang="en-US" altLang="ko-KR" sz="1200" dirty="0"/>
              <a:t>.</a:t>
            </a:r>
            <a:r>
              <a:rPr lang="ko-KR" altLang="en-US" sz="1200" dirty="0" err="1"/>
              <a:t>ㅏ</a:t>
            </a:r>
            <a:endParaRPr lang="en-US" altLang="ko-KR" sz="1200" dirty="0"/>
          </a:p>
          <a:p>
            <a:r>
              <a:rPr lang="en-US" altLang="ko-KR" sz="1200" dirty="0" err="1"/>
              <a:t>PCA:principal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companent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analyusis</a:t>
            </a:r>
            <a:r>
              <a:rPr lang="en-US" altLang="ko-KR" sz="1200" dirty="0"/>
              <a:t>  = LSA</a:t>
            </a:r>
          </a:p>
          <a:p>
            <a:r>
              <a:rPr lang="en-US" altLang="ko-KR" sz="1200" dirty="0"/>
              <a:t>PCA </a:t>
            </a:r>
            <a:r>
              <a:rPr lang="ko-KR" altLang="en-US" sz="1200" dirty="0"/>
              <a:t>는 이미지나 기타 수치 행렬의 차원을 </a:t>
            </a:r>
            <a:r>
              <a:rPr lang="ko-KR" altLang="en-US" sz="1200" dirty="0" err="1"/>
              <a:t>중리기</a:t>
            </a:r>
            <a:r>
              <a:rPr lang="ko-KR" altLang="en-US" sz="1200" dirty="0"/>
              <a:t> 위한 것이고 </a:t>
            </a:r>
            <a:r>
              <a:rPr lang="en-US" altLang="ko-KR" sz="1200" dirty="0"/>
              <a:t>LSA </a:t>
            </a:r>
            <a:r>
              <a:rPr lang="ko-KR" altLang="en-US" sz="1200" dirty="0"/>
              <a:t>는 </a:t>
            </a:r>
            <a:r>
              <a:rPr lang="en-US" altLang="ko-KR" sz="1200" dirty="0"/>
              <a:t>BOW</a:t>
            </a:r>
            <a:r>
              <a:rPr lang="ko-KR" altLang="en-US" sz="1200" dirty="0"/>
              <a:t>벡터나 </a:t>
            </a:r>
            <a:r>
              <a:rPr lang="en-US" altLang="ko-KR" sz="1200" dirty="0"/>
              <a:t>TF-IDF </a:t>
            </a:r>
            <a:r>
              <a:rPr lang="ko-KR" altLang="en-US" sz="1200" dirty="0"/>
              <a:t>벡터의 차원을 </a:t>
            </a:r>
            <a:r>
              <a:rPr lang="ko-KR" altLang="en-US" sz="1200" dirty="0" err="1"/>
              <a:t>중리기</a:t>
            </a:r>
            <a:r>
              <a:rPr lang="ko-KR" altLang="en-US" sz="1200" dirty="0"/>
              <a:t> 휘한 것이 </a:t>
            </a:r>
            <a:r>
              <a:rPr lang="ko-KR" altLang="en-US" sz="1200" dirty="0" err="1"/>
              <a:t>다를뿌ㅡㄴ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LSI</a:t>
            </a:r>
            <a:r>
              <a:rPr lang="ko-KR" altLang="en-US" sz="1200" dirty="0"/>
              <a:t> </a:t>
            </a:r>
            <a:r>
              <a:rPr lang="en-US" altLang="ko-KR" sz="1200" dirty="0"/>
              <a:t>latent</a:t>
            </a:r>
            <a:r>
              <a:rPr lang="ko-KR" altLang="en-US" sz="1200" dirty="0"/>
              <a:t> </a:t>
            </a:r>
            <a:r>
              <a:rPr lang="en-US" altLang="ko-KR" sz="1200" dirty="0"/>
              <a:t>semantic</a:t>
            </a:r>
            <a:r>
              <a:rPr lang="ko-KR" altLang="en-US" sz="1200" dirty="0"/>
              <a:t> </a:t>
            </a:r>
            <a:r>
              <a:rPr lang="en-US" altLang="ko-KR" sz="1200" dirty="0"/>
              <a:t>indexing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LSA</a:t>
            </a:r>
            <a:r>
              <a:rPr lang="ko-KR" altLang="en-US" sz="1200" b="1" dirty="0"/>
              <a:t>의 사촌들</a:t>
            </a:r>
            <a:endParaRPr lang="en-US" altLang="ko-KR" sz="1200" b="1" dirty="0"/>
          </a:p>
          <a:p>
            <a:r>
              <a:rPr lang="en-US" altLang="ko-KR" sz="1200" dirty="0"/>
              <a:t>LSA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이름뿐만</a:t>
            </a:r>
            <a:r>
              <a:rPr lang="ko-KR" altLang="en-US" sz="1200" dirty="0"/>
              <a:t> 아니라 </a:t>
            </a:r>
            <a:r>
              <a:rPr lang="en-US" altLang="ko-KR" sz="1200" dirty="0"/>
              <a:t>NLP </a:t>
            </a:r>
            <a:r>
              <a:rPr lang="ko-KR" altLang="en-US" sz="1200" dirty="0"/>
              <a:t>에서의 용도도 비슷한 알고리즘이 </a:t>
            </a:r>
            <a:r>
              <a:rPr lang="ko-KR" altLang="en-US" sz="1200" dirty="0" err="1"/>
              <a:t>둘있다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LDA linear discriminant analysis</a:t>
            </a:r>
          </a:p>
          <a:p>
            <a:r>
              <a:rPr lang="en-US" altLang="ko-KR" sz="1200" dirty="0" err="1"/>
              <a:t>LDiA</a:t>
            </a:r>
            <a:r>
              <a:rPr lang="en-US" altLang="ko-KR" sz="1200" dirty="0"/>
              <a:t> latent </a:t>
            </a:r>
            <a:r>
              <a:rPr lang="en-US" altLang="ko-KR" sz="1200" dirty="0" err="1"/>
              <a:t>Dirkchlet</a:t>
            </a:r>
            <a:r>
              <a:rPr lang="en-US" altLang="ko-KR" sz="1200" dirty="0"/>
              <a:t> allocation</a:t>
            </a:r>
          </a:p>
          <a:p>
            <a:r>
              <a:rPr lang="en-US" altLang="ko-KR" sz="1200" dirty="0"/>
              <a:t>LDA</a:t>
            </a:r>
            <a:r>
              <a:rPr lang="ko-KR" altLang="en-US" sz="1200" dirty="0"/>
              <a:t>는 하나의 문서를 단 하나의 주제로 축약한다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LDiA</a:t>
            </a:r>
            <a:r>
              <a:rPr lang="ko-KR" altLang="en-US" sz="1200" dirty="0"/>
              <a:t>는 문서들을 원하는 만큼의 여러 주제로 축약할 수 있다는 점에서 </a:t>
            </a:r>
            <a:r>
              <a:rPr lang="en-US" altLang="ko-KR" sz="1200" dirty="0"/>
              <a:t>LSA</a:t>
            </a:r>
            <a:r>
              <a:rPr lang="ko-KR" altLang="en-US" sz="1200" dirty="0"/>
              <a:t>와 좀 더 비하다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4.1.5 LDA</a:t>
            </a:r>
            <a:r>
              <a:rPr lang="ko-KR" altLang="en-US" sz="1200" dirty="0"/>
              <a:t> 분류기</a:t>
            </a:r>
            <a:endParaRPr lang="en-US" altLang="ko-KR" sz="1200" dirty="0"/>
          </a:p>
          <a:p>
            <a:r>
              <a:rPr lang="ko-KR" altLang="en-US" sz="1200" dirty="0"/>
              <a:t>차원 축소 기법과 분류 모형 중 가장 간단하고 빠른 것을 꼽자면 </a:t>
            </a:r>
            <a:r>
              <a:rPr lang="en-US" altLang="ko-KR" sz="1200" dirty="0"/>
              <a:t>LDA</a:t>
            </a:r>
            <a:r>
              <a:rPr lang="ko-KR" altLang="en-US" sz="1200" dirty="0"/>
              <a:t>를 들 수 있다</a:t>
            </a:r>
            <a:endParaRPr lang="en-US" altLang="ko-KR" sz="1200" dirty="0"/>
          </a:p>
          <a:p>
            <a:r>
              <a:rPr lang="ko-KR" altLang="en-US" sz="1200" dirty="0"/>
              <a:t>그러나 이 기법은 그리 화려하지</a:t>
            </a:r>
            <a:r>
              <a:rPr lang="en-US" altLang="ko-KR" sz="1200" dirty="0"/>
              <a:t>? </a:t>
            </a:r>
            <a:r>
              <a:rPr lang="ko-KR" altLang="en-US" sz="1200" dirty="0"/>
              <a:t>않기 때문에 </a:t>
            </a:r>
            <a:r>
              <a:rPr lang="en-US" altLang="ko-KR" sz="1200" dirty="0"/>
              <a:t>NLP </a:t>
            </a:r>
            <a:r>
              <a:rPr lang="ko-KR" altLang="en-US" sz="1200" dirty="0"/>
              <a:t>관련 문헌에서 자주 언급되지는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최신 알고리즘 보다 정확한 결과를 </a:t>
            </a:r>
            <a:r>
              <a:rPr lang="ko-KR" altLang="en-US" sz="1200" dirty="0" err="1"/>
              <a:t>낼때가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이하는 </a:t>
            </a:r>
            <a:r>
              <a:rPr lang="en-US" altLang="ko-KR" sz="1200" dirty="0" err="1"/>
              <a:t>sklearn</a:t>
            </a:r>
            <a:r>
              <a:rPr lang="ko-KR" altLang="en-US" sz="1200" dirty="0"/>
              <a:t>을 이용한 스팸 </a:t>
            </a:r>
            <a:r>
              <a:rPr lang="ko-KR" altLang="en-US" sz="1200" dirty="0" err="1"/>
              <a:t>비스팸</a:t>
            </a:r>
            <a:r>
              <a:rPr lang="ko-KR" altLang="en-US" sz="1200" dirty="0"/>
              <a:t> 이진 분류 실습</a:t>
            </a:r>
            <a:endParaRPr lang="en-US" altLang="ko-KR" sz="1200" dirty="0"/>
          </a:p>
          <a:p>
            <a:r>
              <a:rPr lang="en-US" altLang="ko-KR" sz="1200" dirty="0"/>
              <a:t>97.7% </a:t>
            </a:r>
            <a:r>
              <a:rPr lang="ko-KR" altLang="en-US" sz="1200" dirty="0"/>
              <a:t>신뢰도를 보임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F0130-887F-4D12-923B-DCC0A2122FF9}"/>
              </a:ext>
            </a:extLst>
          </p:cNvPr>
          <p:cNvSpPr txBox="1"/>
          <p:nvPr/>
        </p:nvSpPr>
        <p:spPr>
          <a:xfrm>
            <a:off x="1480" y="845010"/>
            <a:ext cx="609452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CH4</a:t>
            </a:r>
          </a:p>
          <a:p>
            <a:r>
              <a:rPr lang="ko-KR" altLang="en-US" sz="1200" dirty="0"/>
              <a:t>이번</a:t>
            </a:r>
            <a:r>
              <a:rPr lang="en-US" altLang="ko-KR" sz="1200" dirty="0"/>
              <a:t> </a:t>
            </a:r>
            <a:r>
              <a:rPr lang="ko-KR" altLang="en-US" sz="1200" dirty="0"/>
              <a:t>장에서는 우리는 기계인  컴퓨터가 자연어의 텍스트의 뜻</a:t>
            </a:r>
            <a:r>
              <a:rPr lang="en-US" altLang="ko-KR" sz="1200" dirty="0"/>
              <a:t>(</a:t>
            </a:r>
            <a:r>
              <a:rPr lang="ko-KR" altLang="en-US" sz="1200" dirty="0"/>
              <a:t>의미</a:t>
            </a:r>
            <a:r>
              <a:rPr lang="en-US" altLang="ko-KR" sz="1200" dirty="0"/>
              <a:t>)</a:t>
            </a:r>
            <a:r>
              <a:rPr lang="ko-KR" altLang="en-US" sz="1200" dirty="0"/>
              <a:t>를 이해하게 만들 것</a:t>
            </a:r>
            <a:endParaRPr lang="en-US" altLang="ko-KR" sz="1200" dirty="0"/>
          </a:p>
          <a:p>
            <a:r>
              <a:rPr lang="en-US" altLang="ko-KR" sz="1200" dirty="0"/>
              <a:t>TF-IDF</a:t>
            </a:r>
            <a:r>
              <a:rPr lang="ko-KR" altLang="en-US" sz="1200" dirty="0"/>
              <a:t> 는 주어진 단어들이 특정 문서에서 얼마나 중요한지</a:t>
            </a:r>
            <a:r>
              <a:rPr lang="en-US" altLang="ko-KR" sz="1200" dirty="0"/>
              <a:t> </a:t>
            </a:r>
            <a:r>
              <a:rPr lang="ko-KR" altLang="en-US" sz="1200" dirty="0"/>
              <a:t>추정하는데 도움</a:t>
            </a:r>
            <a:endParaRPr lang="en-US" altLang="ko-KR" sz="1200" dirty="0"/>
          </a:p>
          <a:p>
            <a:r>
              <a:rPr lang="en-US" altLang="ko-KR" sz="1200" dirty="0"/>
              <a:t>TF-IDF </a:t>
            </a:r>
            <a:r>
              <a:rPr lang="ko-KR" altLang="en-US" sz="1200" dirty="0"/>
              <a:t>점수들은 개별 </a:t>
            </a:r>
            <a:r>
              <a:rPr lang="ko-KR" altLang="en-US" sz="1200" dirty="0" err="1"/>
              <a:t>단어뿐만</a:t>
            </a:r>
            <a:r>
              <a:rPr lang="ko-KR" altLang="en-US" sz="1200" dirty="0"/>
              <a:t> 아니라 짧은 </a:t>
            </a:r>
            <a:r>
              <a:rPr lang="ko-KR" altLang="en-US" sz="1200" dirty="0" err="1"/>
              <a:t>단어열</a:t>
            </a:r>
            <a:r>
              <a:rPr lang="ko-KR" altLang="en-US" sz="1200" dirty="0"/>
              <a:t> 즉 </a:t>
            </a:r>
            <a:r>
              <a:rPr lang="en-US" altLang="ko-KR" sz="1200" dirty="0"/>
              <a:t>n-</a:t>
            </a:r>
            <a:r>
              <a:rPr lang="ko-KR" altLang="en-US" sz="1200" dirty="0" err="1"/>
              <a:t>그렘애도</a:t>
            </a:r>
            <a:r>
              <a:rPr lang="ko-KR" altLang="en-US" sz="1200" dirty="0"/>
              <a:t> 적용할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예전 </a:t>
            </a:r>
            <a:r>
              <a:rPr lang="en-US" altLang="ko-KR" sz="1200" dirty="0"/>
              <a:t>NLP </a:t>
            </a:r>
            <a:r>
              <a:rPr lang="ko-KR" altLang="en-US" sz="1200" dirty="0"/>
              <a:t>연구자들은 단어 조합의 의미를 드러내고 그러한 의미를 표현하는 벡터를 계산하는 알고리즘 하나를 고안했다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LSA : latent</a:t>
            </a:r>
            <a:r>
              <a:rPr lang="ko-KR" altLang="en-US" sz="1200" dirty="0"/>
              <a:t> </a:t>
            </a:r>
            <a:r>
              <a:rPr lang="en-US" altLang="ko-KR" sz="1200" dirty="0"/>
              <a:t>semantic analysis : </a:t>
            </a:r>
            <a:r>
              <a:rPr lang="ko-KR" altLang="en-US" sz="1200" dirty="0" err="1"/>
              <a:t>잠재의미분석</a:t>
            </a:r>
            <a:endParaRPr lang="en-US" altLang="ko-KR" sz="1200" dirty="0"/>
          </a:p>
          <a:p>
            <a:r>
              <a:rPr lang="ko-KR" altLang="en-US" sz="1200" dirty="0"/>
              <a:t>단어들을 뜻을 벡터 형태로 표현</a:t>
            </a:r>
            <a:r>
              <a:rPr lang="en-US" altLang="ko-KR" sz="1200" dirty="0"/>
              <a:t>, </a:t>
            </a:r>
            <a:r>
              <a:rPr lang="ko-KR" altLang="en-US" sz="1200" dirty="0"/>
              <a:t>문서전체의 뜻도 표현 가능</a:t>
            </a:r>
            <a:endParaRPr lang="en-US" altLang="ko-KR" sz="1200" dirty="0"/>
          </a:p>
          <a:p>
            <a:r>
              <a:rPr lang="ko-KR" altLang="en-US" sz="1200" dirty="0"/>
              <a:t>이번장에서는 의미론적 벡터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sementic</a:t>
            </a:r>
            <a:r>
              <a:rPr lang="en-US" altLang="ko-KR" sz="1200" dirty="0"/>
              <a:t> vector: </a:t>
            </a:r>
            <a:r>
              <a:rPr lang="ko-KR" altLang="en-US" sz="1200" dirty="0"/>
              <a:t>의미벡터라고 줄여서 부르기도 한다</a:t>
            </a:r>
            <a:r>
              <a:rPr lang="en-US" altLang="ko-KR" sz="1200" dirty="0"/>
              <a:t>.)</a:t>
            </a:r>
            <a:r>
              <a:rPr lang="ko-KR" altLang="en-US" sz="1200" dirty="0"/>
              <a:t>라고도</a:t>
            </a:r>
            <a:r>
              <a:rPr lang="en-US" altLang="ko-KR" sz="1200" dirty="0"/>
              <a:t> </a:t>
            </a:r>
            <a:r>
              <a:rPr lang="ko-KR" altLang="en-US" sz="1200" dirty="0"/>
              <a:t>하는 주제벡터</a:t>
            </a:r>
            <a:r>
              <a:rPr lang="en-US" altLang="ko-KR" sz="1200" dirty="0"/>
              <a:t>(topic vector)</a:t>
            </a:r>
            <a:r>
              <a:rPr lang="ko-KR" altLang="en-US" sz="1200" dirty="0"/>
              <a:t>를 배운다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4.1 </a:t>
            </a:r>
            <a:r>
              <a:rPr lang="ko-KR" altLang="en-US" sz="1200" b="1" dirty="0"/>
              <a:t>단어 빈도에서 주제 점수로</a:t>
            </a:r>
            <a:endParaRPr lang="en-US" altLang="ko-KR" sz="1200" b="1" dirty="0"/>
          </a:p>
          <a:p>
            <a:r>
              <a:rPr lang="en-US" altLang="ko-KR" sz="1200" dirty="0"/>
              <a:t>NLP</a:t>
            </a:r>
            <a:r>
              <a:rPr lang="ko-KR" altLang="en-US" sz="1200" dirty="0"/>
              <a:t> 응용을 위해서 단어들에 담긴 뜻 또는 주제에 대한 점수를 </a:t>
            </a:r>
            <a:r>
              <a:rPr lang="ko-KR" altLang="en-US" sz="1200" dirty="0" err="1"/>
              <a:t>매길수</a:t>
            </a:r>
            <a:r>
              <a:rPr lang="ko-KR" altLang="en-US" sz="1200" dirty="0"/>
              <a:t>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4.1.1 TF-IDF  </a:t>
            </a:r>
            <a:r>
              <a:rPr lang="ko-KR" altLang="en-US" sz="1200" dirty="0"/>
              <a:t>벡터와 표제어 </a:t>
            </a:r>
            <a:r>
              <a:rPr lang="ko-KR" altLang="en-US" sz="1200" dirty="0" err="1"/>
              <a:t>추츨</a:t>
            </a:r>
            <a:endParaRPr lang="en-US" altLang="ko-KR" sz="1200" dirty="0"/>
          </a:p>
          <a:p>
            <a:r>
              <a:rPr lang="ko-KR" altLang="en-US" sz="1200" dirty="0"/>
              <a:t>주제가 </a:t>
            </a:r>
            <a:r>
              <a:rPr lang="ko-KR" altLang="en-US" sz="1200" dirty="0" err="1"/>
              <a:t>뭔지</a:t>
            </a:r>
            <a:r>
              <a:rPr lang="ko-KR" altLang="en-US" sz="1200" dirty="0"/>
              <a:t> 모르겠다</a:t>
            </a:r>
            <a:r>
              <a:rPr lang="en-US" altLang="ko-KR" sz="1200" dirty="0"/>
              <a:t>. </a:t>
            </a:r>
            <a:r>
              <a:rPr lang="ko-KR" altLang="en-US" sz="1200" dirty="0"/>
              <a:t>결론도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어간추출</a:t>
            </a:r>
            <a:r>
              <a:rPr lang="en-US" altLang="ko-KR" sz="1200" dirty="0"/>
              <a:t>(</a:t>
            </a:r>
            <a:r>
              <a:rPr lang="ko-KR" altLang="en-US" sz="1200" dirty="0"/>
              <a:t>이게 왜 또 </a:t>
            </a:r>
            <a:r>
              <a:rPr lang="ko-KR" altLang="en-US" sz="1200" dirty="0" err="1"/>
              <a:t>쌩뚱맞게</a:t>
            </a:r>
            <a:r>
              <a:rPr lang="ko-KR" altLang="en-US" sz="1200" dirty="0"/>
              <a:t> 나오는지도 모르겠다</a:t>
            </a:r>
            <a:r>
              <a:rPr lang="en-US" altLang="ko-KR" sz="1200" dirty="0"/>
              <a:t>)</a:t>
            </a:r>
            <a:r>
              <a:rPr lang="ko-KR" altLang="en-US" sz="1200" dirty="0"/>
              <a:t>접근 방식은 철자가 비슷한 단어들을 </a:t>
            </a:r>
            <a:r>
              <a:rPr lang="ko-KR" altLang="en-US" sz="1200" dirty="0" err="1"/>
              <a:t>통합할뿐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방드시</a:t>
            </a:r>
            <a:r>
              <a:rPr lang="ko-KR" altLang="en-US" sz="1200" dirty="0"/>
              <a:t> 의미가 비슷한 단어들을 통합한다는 보장은 없다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TF-IDF</a:t>
            </a:r>
            <a:r>
              <a:rPr lang="ko-KR" altLang="en-US" sz="1200" dirty="0"/>
              <a:t>벡터가 서로 가깝다고 해도 그 의미가 전혀 비슷하지 않을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4.1.2 </a:t>
            </a:r>
            <a:r>
              <a:rPr lang="ko-KR" altLang="en-US" sz="1200" dirty="0"/>
              <a:t>주제벡터</a:t>
            </a:r>
            <a:endParaRPr lang="en-US" altLang="ko-KR" sz="1200" dirty="0"/>
          </a:p>
          <a:p>
            <a:r>
              <a:rPr lang="en-US" altLang="ko-KR" sz="1200" dirty="0"/>
              <a:t>TF-IDF</a:t>
            </a:r>
            <a:r>
              <a:rPr lang="ko-KR" altLang="en-US" sz="1200" dirty="0"/>
              <a:t>로 단어의 의미를 찾기는 어렵다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단어의 의미를 표현하는 그러한 간결한 벡터 </a:t>
            </a:r>
            <a:r>
              <a:rPr lang="en-US" altLang="ko-KR" sz="1200" dirty="0"/>
              <a:t>: </a:t>
            </a:r>
            <a:r>
              <a:rPr lang="ko-KR" altLang="en-US" sz="1200" dirty="0"/>
              <a:t>단어</a:t>
            </a:r>
            <a:r>
              <a:rPr lang="en-US" altLang="ko-KR" sz="1200" dirty="0"/>
              <a:t>-</a:t>
            </a:r>
            <a:r>
              <a:rPr lang="ko-KR" altLang="en-US" sz="1200" dirty="0"/>
              <a:t>주제 벡터</a:t>
            </a:r>
            <a:r>
              <a:rPr lang="en-US" altLang="ko-KR" sz="1200" dirty="0"/>
              <a:t>(word-topic vector)</a:t>
            </a:r>
          </a:p>
          <a:p>
            <a:r>
              <a:rPr lang="ko-KR" altLang="en-US" sz="1200" dirty="0"/>
              <a:t>문서의 의미를 </a:t>
            </a:r>
            <a:r>
              <a:rPr lang="ko-KR" altLang="en-US" sz="1200" dirty="0" err="1"/>
              <a:t>펴현하는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문서</a:t>
            </a:r>
            <a:r>
              <a:rPr lang="en-US" altLang="ko-KR" sz="1200" dirty="0"/>
              <a:t>-</a:t>
            </a:r>
            <a:r>
              <a:rPr lang="ko-KR" altLang="en-US" sz="1200" dirty="0"/>
              <a:t>주제 벡터</a:t>
            </a:r>
            <a:r>
              <a:rPr lang="en-US" altLang="ko-KR" sz="1200" dirty="0"/>
              <a:t>(document-topic</a:t>
            </a:r>
            <a:r>
              <a:rPr lang="ko-KR" altLang="en-US" sz="1200" dirty="0"/>
              <a:t> </a:t>
            </a:r>
            <a:r>
              <a:rPr lang="en-US" altLang="ko-KR" sz="1200" dirty="0"/>
              <a:t>vector)</a:t>
            </a:r>
          </a:p>
          <a:p>
            <a:r>
              <a:rPr lang="ko-KR" altLang="en-US" sz="1200" dirty="0"/>
              <a:t>이 둘을 통칭해서 주제 벡터 </a:t>
            </a:r>
            <a:r>
              <a:rPr lang="en-US" altLang="ko-KR" sz="1200" dirty="0"/>
              <a:t>(topic vector)</a:t>
            </a:r>
          </a:p>
          <a:p>
            <a:r>
              <a:rPr lang="ko-KR" altLang="en-US" sz="1200" dirty="0"/>
              <a:t>다의어</a:t>
            </a:r>
            <a:r>
              <a:rPr lang="en-US" altLang="ko-KR" sz="1200" dirty="0"/>
              <a:t>:polysemy : </a:t>
            </a:r>
            <a:r>
              <a:rPr lang="ko-KR" altLang="en-US" sz="1200" dirty="0"/>
              <a:t>뜻이 두가지 이상</a:t>
            </a:r>
            <a:endParaRPr lang="en-US" altLang="ko-KR" sz="1200" dirty="0"/>
          </a:p>
          <a:p>
            <a:r>
              <a:rPr lang="ko-KR" altLang="en-US" sz="1200" dirty="0"/>
              <a:t>다의성</a:t>
            </a:r>
            <a:r>
              <a:rPr lang="en-US" altLang="ko-KR" sz="1200" dirty="0"/>
              <a:t>:polysemy</a:t>
            </a:r>
          </a:p>
          <a:p>
            <a:r>
              <a:rPr lang="ko-KR" altLang="en-US" sz="1200" dirty="0"/>
              <a:t>이외에도 단어에 </a:t>
            </a:r>
            <a:r>
              <a:rPr lang="ko-KR" altLang="en-US" sz="1200" dirty="0" err="1"/>
              <a:t>대애서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동철이의어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액어법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동형이음어</a:t>
            </a:r>
            <a:r>
              <a:rPr lang="en-US" altLang="ko-KR" sz="1200" dirty="0"/>
              <a:t>, </a:t>
            </a:r>
            <a:r>
              <a:rPr lang="ko-KR" altLang="en-US" sz="1200" dirty="0"/>
              <a:t>동음이의어 등의  있는데</a:t>
            </a:r>
            <a:endParaRPr lang="en-US" altLang="ko-KR" sz="1200" dirty="0"/>
          </a:p>
          <a:p>
            <a:r>
              <a:rPr lang="en-US" altLang="ko-KR" sz="1200" dirty="0"/>
              <a:t>LSA </a:t>
            </a:r>
            <a:r>
              <a:rPr lang="ko-KR" altLang="en-US" sz="1200" dirty="0"/>
              <a:t>에서 처리 해 준다</a:t>
            </a:r>
            <a:r>
              <a:rPr lang="en-US" altLang="ko-KR" sz="1200" dirty="0"/>
              <a:t>.(</a:t>
            </a:r>
            <a:r>
              <a:rPr lang="ko-KR" altLang="en-US" sz="1200" dirty="0" err="1"/>
              <a:t>어떻게에</a:t>
            </a:r>
            <a:r>
              <a:rPr lang="ko-KR" altLang="en-US" sz="1200" dirty="0"/>
              <a:t> 대한 내용은 없다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16953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C15087-A071-4B38-888E-6154405976BF}"/>
              </a:ext>
            </a:extLst>
          </p:cNvPr>
          <p:cNvSpPr txBox="1"/>
          <p:nvPr/>
        </p:nvSpPr>
        <p:spPr>
          <a:xfrm>
            <a:off x="6097480" y="845010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4.4 </a:t>
            </a:r>
            <a:r>
              <a:rPr lang="ko-KR" altLang="en-US" sz="1200" dirty="0"/>
              <a:t>주성분 분석</a:t>
            </a:r>
            <a:endParaRPr lang="en-US" altLang="ko-KR" sz="1200" dirty="0"/>
          </a:p>
          <a:p>
            <a:r>
              <a:rPr lang="en-US" altLang="ko-KR" sz="1200" dirty="0"/>
              <a:t>PCA</a:t>
            </a:r>
            <a:r>
              <a:rPr lang="ko-KR" altLang="en-US" sz="1200" dirty="0"/>
              <a:t> </a:t>
            </a:r>
            <a:r>
              <a:rPr lang="en-US" altLang="ko-KR" sz="1200" dirty="0"/>
              <a:t>principal</a:t>
            </a:r>
            <a:r>
              <a:rPr lang="ko-KR" altLang="en-US" sz="1200" dirty="0"/>
              <a:t> </a:t>
            </a:r>
            <a:r>
              <a:rPr lang="en-US" altLang="ko-KR" sz="1200" dirty="0"/>
              <a:t>component analysis</a:t>
            </a:r>
          </a:p>
          <a:p>
            <a:r>
              <a:rPr lang="ko-KR" altLang="en-US" sz="1200" dirty="0"/>
              <a:t>사실 </a:t>
            </a:r>
            <a:r>
              <a:rPr lang="en-US" altLang="ko-KR" sz="1200" dirty="0"/>
              <a:t>SVD</a:t>
            </a:r>
            <a:r>
              <a:rPr lang="ko-KR" altLang="en-US" sz="1200" dirty="0"/>
              <a:t>의 다른 이름일 뿐이다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행렬의 차원을 축소하는데 사용된다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C8B7-3847-4001-83C3-BD77BA8A7C58}"/>
              </a:ext>
            </a:extLst>
          </p:cNvPr>
          <p:cNvSpPr txBox="1"/>
          <p:nvPr/>
        </p:nvSpPr>
        <p:spPr>
          <a:xfrm>
            <a:off x="1480" y="845010"/>
            <a:ext cx="60945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또 다른 사촌</a:t>
            </a:r>
            <a:endParaRPr lang="en-US" altLang="ko-KR" sz="1200" b="1" dirty="0"/>
          </a:p>
          <a:p>
            <a:r>
              <a:rPr lang="en-US" altLang="ko-KR" sz="1200" dirty="0" err="1"/>
              <a:t>LDiA</a:t>
            </a:r>
            <a:r>
              <a:rPr lang="ko-KR" altLang="en-US" sz="1200" dirty="0"/>
              <a:t>는 </a:t>
            </a:r>
            <a:r>
              <a:rPr lang="en-US" altLang="ko-KR" sz="1200" dirty="0"/>
              <a:t>LSA</a:t>
            </a:r>
            <a:r>
              <a:rPr lang="ko-KR" altLang="en-US" sz="1200" dirty="0"/>
              <a:t>의 수학을 다른 방향으로 적용</a:t>
            </a:r>
            <a:endParaRPr lang="en-US" altLang="ko-KR" sz="1200" dirty="0"/>
          </a:p>
          <a:p>
            <a:r>
              <a:rPr lang="ko-KR" altLang="en-US" sz="1200" dirty="0"/>
              <a:t>비선형 통계 </a:t>
            </a:r>
            <a:r>
              <a:rPr lang="ko-KR" altLang="en-US" sz="1200" dirty="0" err="1"/>
              <a:t>알고리즈므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r>
              <a:rPr lang="ko-KR" altLang="en-US" sz="1200" dirty="0"/>
              <a:t>이건 </a:t>
            </a:r>
            <a:r>
              <a:rPr lang="ko-KR" altLang="en-US" sz="1200" dirty="0" err="1"/>
              <a:t>훌련시간이</a:t>
            </a:r>
            <a:r>
              <a:rPr lang="ko-KR" altLang="en-US" sz="1200" dirty="0"/>
              <a:t> 휠씬 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실제 응용에 그리 많이 쓰이지는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다른 대안이 없을 때나 고려하는 알고리즘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4.2 </a:t>
            </a:r>
            <a:r>
              <a:rPr lang="ko-KR" altLang="en-US" sz="1200" b="1" dirty="0"/>
              <a:t>잠재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의미 분석 </a:t>
            </a:r>
            <a:r>
              <a:rPr lang="en-US" altLang="ko-KR" sz="1200" b="1" dirty="0"/>
              <a:t>(LSA)</a:t>
            </a:r>
          </a:p>
          <a:p>
            <a:r>
              <a:rPr lang="en-US" altLang="ko-KR" sz="1200" dirty="0"/>
              <a:t>LSA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SVD</a:t>
            </a:r>
            <a:r>
              <a:rPr lang="ko-KR" altLang="en-US" sz="1200" dirty="0"/>
              <a:t>에 기초한 알고리즘</a:t>
            </a:r>
            <a:endParaRPr lang="en-US" altLang="ko-KR" sz="1200" dirty="0"/>
          </a:p>
          <a:p>
            <a:r>
              <a:rPr lang="en-US" altLang="ko-KR" sz="1200" dirty="0"/>
              <a:t>SVD : </a:t>
            </a:r>
            <a:r>
              <a:rPr lang="ko-KR" altLang="en-US" sz="1200" dirty="0"/>
              <a:t>가장 널리 쓰이는 차원 축소 기법 </a:t>
            </a:r>
            <a:r>
              <a:rPr lang="en-US" altLang="ko-KR" sz="1200" dirty="0"/>
              <a:t>singular value decomposition</a:t>
            </a:r>
          </a:p>
          <a:p>
            <a:r>
              <a:rPr lang="en-US" altLang="ko-KR" sz="1200" dirty="0"/>
              <a:t>SVD</a:t>
            </a:r>
            <a:r>
              <a:rPr lang="ko-KR" altLang="en-US" sz="1200" dirty="0"/>
              <a:t>는 기계 학습이라는 용어가 나오기 전 부터 </a:t>
            </a:r>
            <a:r>
              <a:rPr lang="ko-KR" altLang="en-US" sz="1200" dirty="0" err="1"/>
              <a:t>사용되엇다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4.2.1 </a:t>
            </a:r>
            <a:r>
              <a:rPr lang="ko-KR" altLang="en-US" sz="1200" dirty="0"/>
              <a:t>사고 실험의 실현</a:t>
            </a:r>
            <a:endParaRPr lang="en-US" altLang="ko-KR" sz="1200" dirty="0"/>
          </a:p>
          <a:p>
            <a:r>
              <a:rPr lang="ko-KR" altLang="en-US" sz="1200" dirty="0"/>
              <a:t>고양이</a:t>
            </a:r>
            <a:r>
              <a:rPr lang="en-US" altLang="ko-KR" sz="1200" dirty="0"/>
              <a:t>, </a:t>
            </a:r>
            <a:r>
              <a:rPr lang="ko-KR" altLang="en-US" sz="1200" dirty="0"/>
              <a:t>개 뉴욕시에 관한 </a:t>
            </a:r>
            <a:r>
              <a:rPr lang="en-US" altLang="ko-KR" sz="1200" dirty="0"/>
              <a:t>16</a:t>
            </a:r>
            <a:r>
              <a:rPr lang="ko-KR" altLang="en-US" sz="1200" dirty="0"/>
              <a:t>개의 짧은 문장들에 </a:t>
            </a:r>
            <a:r>
              <a:rPr lang="en-US" altLang="ko-KR" sz="1200" dirty="0"/>
              <a:t>LSA</a:t>
            </a:r>
            <a:r>
              <a:rPr lang="ko-KR" altLang="en-US" sz="1200" dirty="0"/>
              <a:t>를 적용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err="1"/>
              <a:t>단어맞추기</a:t>
            </a:r>
            <a:r>
              <a:rPr lang="ko-KR" altLang="en-US" sz="1200" b="1" dirty="0"/>
              <a:t> 게임</a:t>
            </a:r>
            <a:endParaRPr lang="en-US" altLang="ko-KR" sz="1200" b="1" dirty="0"/>
          </a:p>
          <a:p>
            <a:r>
              <a:rPr lang="ko-KR" altLang="en-US" sz="1200" dirty="0"/>
              <a:t>패스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4.3 </a:t>
            </a:r>
            <a:r>
              <a:rPr lang="ko-KR" altLang="en-US" sz="1200" b="1" dirty="0" err="1"/>
              <a:t>특이값</a:t>
            </a:r>
            <a:r>
              <a:rPr lang="ko-KR" altLang="en-US" sz="1200" b="1" dirty="0"/>
              <a:t> 분해</a:t>
            </a:r>
            <a:endParaRPr lang="en-US" altLang="ko-KR" sz="1200" b="1" dirty="0"/>
          </a:p>
          <a:p>
            <a:r>
              <a:rPr lang="ko-KR" altLang="en-US" sz="1200" dirty="0"/>
              <a:t>수학적 내용 패스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4.3.1 </a:t>
            </a:r>
            <a:r>
              <a:rPr lang="ko-KR" altLang="en-US" sz="1200" b="1" dirty="0"/>
              <a:t>왼쪽 틀이 벡터 행렬 </a:t>
            </a:r>
            <a:r>
              <a:rPr lang="en-US" altLang="ko-KR" sz="1200" b="1" dirty="0"/>
              <a:t>U</a:t>
            </a:r>
          </a:p>
          <a:p>
            <a:r>
              <a:rPr lang="ko-KR" altLang="en-US" sz="1200" dirty="0"/>
              <a:t>수학적 내용 패스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4.3.2 </a:t>
            </a:r>
            <a:r>
              <a:rPr lang="ko-KR" altLang="en-US" sz="1200" dirty="0" err="1"/>
              <a:t>특잇값</a:t>
            </a:r>
            <a:r>
              <a:rPr lang="ko-KR" altLang="en-US" sz="1200" dirty="0"/>
              <a:t> 행렬 </a:t>
            </a:r>
            <a:r>
              <a:rPr lang="en-US" altLang="ko-KR" sz="1200" dirty="0"/>
              <a:t>S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4.3.3 </a:t>
            </a:r>
            <a:r>
              <a:rPr lang="ko-KR" altLang="en-US" sz="1200" dirty="0"/>
              <a:t>오른쪽 특이 벡터 행렬 </a:t>
            </a:r>
            <a:r>
              <a:rPr lang="en-US" altLang="ko-KR" sz="1200" dirty="0"/>
              <a:t>Vt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4.3.4 SVD</a:t>
            </a:r>
            <a:r>
              <a:rPr lang="ko-KR" altLang="en-US" sz="1200" dirty="0"/>
              <a:t> 행렬의 방향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4.3.5 </a:t>
            </a:r>
            <a:r>
              <a:rPr lang="ko-KR" altLang="en-US" sz="1200" dirty="0"/>
              <a:t>주제 절단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7208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DA1BD0-38B3-4EAF-86D5-A9EFFC317DC1}"/>
              </a:ext>
            </a:extLst>
          </p:cNvPr>
          <p:cNvSpPr txBox="1"/>
          <p:nvPr/>
        </p:nvSpPr>
        <p:spPr>
          <a:xfrm>
            <a:off x="6097480" y="84501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단어 벡터 표현의 계산은 자원 소비가 심하다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훈련된 단어 벡터 모형이 존재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Glove(Stanford), </a:t>
            </a:r>
            <a:r>
              <a:rPr lang="en-US" altLang="ko-KR" sz="1200" dirty="0" err="1"/>
              <a:t>fastText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facebook</a:t>
            </a:r>
            <a:r>
              <a:rPr lang="en-US" altLang="ko-KR" sz="1200" dirty="0"/>
              <a:t>)</a:t>
            </a:r>
          </a:p>
          <a:p>
            <a:endParaRPr lang="en-US" altLang="ko-KR" sz="1200" b="1" dirty="0"/>
          </a:p>
          <a:p>
            <a:r>
              <a:rPr lang="ko-KR" altLang="en-US" sz="1200" b="1" dirty="0" err="1"/>
              <a:t>스킵그램</a:t>
            </a:r>
            <a:r>
              <a:rPr lang="ko-KR" altLang="en-US" sz="1200" b="1" dirty="0"/>
              <a:t> 접근 방식</a:t>
            </a:r>
            <a:endParaRPr lang="en-US" altLang="ko-KR" sz="1200" b="1" dirty="0"/>
          </a:p>
          <a:p>
            <a:r>
              <a:rPr lang="ko-KR" altLang="en-US" sz="1200" dirty="0"/>
              <a:t>주어진 입력 단어에 기초해서 일정 범위 이내의 주변 </a:t>
            </a:r>
            <a:r>
              <a:rPr lang="ko-KR" altLang="en-US" sz="1200" dirty="0" err="1"/>
              <a:t>단어등을</a:t>
            </a:r>
            <a:r>
              <a:rPr lang="ko-KR" altLang="en-US" sz="1200" dirty="0"/>
              <a:t> 예측하도록 모형을 훈련한다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입력</a:t>
            </a:r>
            <a:r>
              <a:rPr lang="en-US" altLang="ko-KR" sz="1200" dirty="0"/>
              <a:t>:</a:t>
            </a:r>
            <a:r>
              <a:rPr lang="ko-KR" altLang="en-US" sz="1200" dirty="0" err="1"/>
              <a:t>클로드</a:t>
            </a:r>
            <a:r>
              <a:rPr lang="ko-KR" altLang="en-US" sz="1200" dirty="0"/>
              <a:t> 모네 아웃풋</a:t>
            </a:r>
            <a:r>
              <a:rPr lang="en-US" altLang="ko-KR" sz="1200" dirty="0"/>
              <a:t>:painted</a:t>
            </a:r>
          </a:p>
          <a:p>
            <a:r>
              <a:rPr lang="ko-KR" altLang="en-US" sz="1200" dirty="0"/>
              <a:t>주변단어</a:t>
            </a:r>
            <a:r>
              <a:rPr lang="en-US" altLang="ko-KR" sz="1200" dirty="0"/>
              <a:t>(surrounding word)</a:t>
            </a:r>
            <a:r>
              <a:rPr lang="ko-KR" altLang="en-US" sz="1200" dirty="0"/>
              <a:t>등을 예측하는 신경만의 구조는 </a:t>
            </a:r>
            <a:r>
              <a:rPr lang="en-US" altLang="ko-KR" sz="1200" dirty="0"/>
              <a:t>5</a:t>
            </a:r>
            <a:r>
              <a:rPr lang="ko-KR" altLang="en-US" sz="1200" dirty="0"/>
              <a:t>장에서 배운 기본적인 신경만 구조와 </a:t>
            </a:r>
            <a:r>
              <a:rPr lang="ko-KR" altLang="en-US" sz="1200" dirty="0" err="1"/>
              <a:t>비슷</a:t>
            </a:r>
            <a:endParaRPr lang="en-US" altLang="ko-KR" sz="1200" dirty="0"/>
          </a:p>
          <a:p>
            <a:r>
              <a:rPr lang="ko-KR" altLang="en-US" sz="1200" dirty="0"/>
              <a:t>그림 </a:t>
            </a:r>
            <a:r>
              <a:rPr lang="en-US" altLang="ko-KR" sz="1200" dirty="0"/>
              <a:t>6-4 </a:t>
            </a:r>
            <a:r>
              <a:rPr lang="ko-KR" altLang="en-US" sz="1200" dirty="0"/>
              <a:t>참조</a:t>
            </a:r>
            <a:endParaRPr lang="en-US" altLang="ko-KR" sz="1200" dirty="0"/>
          </a:p>
          <a:p>
            <a:r>
              <a:rPr lang="ko-KR" altLang="en-US" sz="1200" dirty="0"/>
              <a:t>입력</a:t>
            </a:r>
            <a:r>
              <a:rPr lang="en-US" altLang="ko-KR" sz="1200" dirty="0"/>
              <a:t>-</a:t>
            </a:r>
            <a:r>
              <a:rPr lang="ko-KR" altLang="en-US" sz="1200" dirty="0"/>
              <a:t>은닉</a:t>
            </a:r>
            <a:r>
              <a:rPr lang="en-US" altLang="ko-KR" sz="1200" dirty="0"/>
              <a:t>-</a:t>
            </a:r>
            <a:r>
              <a:rPr lang="ko-KR" altLang="en-US" sz="1200" dirty="0"/>
              <a:t>출력 으로 되어 있는 다층 신경망 구조이며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할성화함수는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소프트맥스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err="1"/>
              <a:t>소프트맥스</a:t>
            </a:r>
            <a:r>
              <a:rPr lang="ko-KR" altLang="en-US" sz="1200" b="1" dirty="0"/>
              <a:t> 함수</a:t>
            </a:r>
            <a:endParaRPr lang="en-US" altLang="ko-KR" sz="1200" b="1" dirty="0"/>
          </a:p>
          <a:p>
            <a:r>
              <a:rPr lang="ko-KR" altLang="en-US" sz="1200" dirty="0"/>
              <a:t>분류 문제의 해법을 배우는 것이 목표인 신경망의 </a:t>
            </a:r>
            <a:r>
              <a:rPr lang="ko-KR" altLang="en-US" sz="1200" dirty="0" err="1"/>
              <a:t>출력층</a:t>
            </a:r>
            <a:r>
              <a:rPr lang="ko-KR" altLang="en-US" sz="1200" dirty="0"/>
              <a:t> 활성화 함수로 자주 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연속 단어 모음 접근 방식 </a:t>
            </a:r>
            <a:r>
              <a:rPr lang="en-US" altLang="ko-KR" sz="1200" b="1" dirty="0"/>
              <a:t>: CBOW</a:t>
            </a:r>
          </a:p>
          <a:p>
            <a:r>
              <a:rPr lang="ko-KR" altLang="en-US" sz="1200" dirty="0"/>
              <a:t>주어진 주변 단어들에 기초해서 그 중신 단어를 예측한다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그림 </a:t>
            </a:r>
            <a:r>
              <a:rPr lang="en-US" altLang="ko-KR" sz="1200" dirty="0"/>
              <a:t>6-7 </a:t>
            </a:r>
            <a:r>
              <a:rPr lang="ko-KR" altLang="en-US" sz="1200" dirty="0"/>
              <a:t>참고 </a:t>
            </a:r>
            <a:endParaRPr lang="en-US" altLang="ko-KR" sz="1200" dirty="0"/>
          </a:p>
          <a:p>
            <a:r>
              <a:rPr lang="ko-KR" altLang="en-US" sz="1200" dirty="0"/>
              <a:t>기본적인 신경만 구조와 같다 </a:t>
            </a:r>
            <a:endParaRPr lang="en-US" altLang="ko-KR" sz="1200" dirty="0"/>
          </a:p>
          <a:p>
            <a:r>
              <a:rPr lang="ko-KR" altLang="en-US" sz="1200" dirty="0"/>
              <a:t>입력</a:t>
            </a:r>
            <a:r>
              <a:rPr lang="en-US" altLang="ko-KR" sz="1200" dirty="0"/>
              <a:t>-</a:t>
            </a:r>
            <a:r>
              <a:rPr lang="ko-KR" altLang="en-US" sz="1200" dirty="0"/>
              <a:t>은닉</a:t>
            </a:r>
            <a:r>
              <a:rPr lang="en-US" altLang="ko-KR" sz="1200" dirty="0"/>
              <a:t>-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ko-KR" altLang="en-US" sz="1200" dirty="0"/>
              <a:t>활성화함수는 역시 </a:t>
            </a:r>
            <a:r>
              <a:rPr lang="ko-KR" altLang="en-US" sz="1200" dirty="0" err="1"/>
              <a:t>소프트맥스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err="1"/>
              <a:t>스킵그램</a:t>
            </a:r>
            <a:r>
              <a:rPr lang="ko-KR" altLang="en-US" sz="1200" b="1" dirty="0"/>
              <a:t> 대 </a:t>
            </a:r>
            <a:r>
              <a:rPr lang="en-US" altLang="ko-KR" sz="1200" b="1" dirty="0"/>
              <a:t>CBOW: </a:t>
            </a:r>
            <a:r>
              <a:rPr lang="ko-KR" altLang="en-US" sz="1200" b="1" dirty="0"/>
              <a:t>언제 무엇을 사용할 것인가</a:t>
            </a:r>
            <a:r>
              <a:rPr lang="en-US" altLang="ko-KR" sz="1200" b="1" dirty="0"/>
              <a:t>?</a:t>
            </a:r>
          </a:p>
          <a:p>
            <a:r>
              <a:rPr lang="ko-KR" altLang="en-US" sz="1200" dirty="0"/>
              <a:t>말뭉치가 </a:t>
            </a:r>
            <a:r>
              <a:rPr lang="ko-KR" altLang="en-US" sz="1200" dirty="0" err="1"/>
              <a:t>작을때</a:t>
            </a:r>
            <a:r>
              <a:rPr lang="en-US" altLang="ko-KR" sz="1200" dirty="0"/>
              <a:t>, </a:t>
            </a:r>
            <a:r>
              <a:rPr lang="ko-KR" altLang="en-US" sz="1200" dirty="0"/>
              <a:t>자주 쓰이지 않는 단어들이 주어졌을 때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스킵그램이</a:t>
            </a:r>
            <a:r>
              <a:rPr lang="ko-KR" altLang="en-US" sz="1200" dirty="0"/>
              <a:t> 잘 작동</a:t>
            </a:r>
            <a:endParaRPr lang="en-US" altLang="ko-KR" sz="1200" dirty="0"/>
          </a:p>
          <a:p>
            <a:r>
              <a:rPr lang="en-US" altLang="ko-KR" sz="1200" dirty="0"/>
              <a:t>CBOW</a:t>
            </a:r>
            <a:r>
              <a:rPr lang="ko-KR" altLang="en-US" sz="1200" dirty="0"/>
              <a:t> 는 자주 쓰이는 단어들에 대해 정확도가 높으며</a:t>
            </a:r>
            <a:r>
              <a:rPr lang="en-US" altLang="ko-KR" sz="1200" dirty="0"/>
              <a:t>, </a:t>
            </a:r>
            <a:r>
              <a:rPr lang="ko-KR" altLang="en-US" sz="1200" dirty="0"/>
              <a:t>훈련이 빠르다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E1674-FE99-4FE5-9E44-921EBA4CD8FA}"/>
              </a:ext>
            </a:extLst>
          </p:cNvPr>
          <p:cNvSpPr txBox="1"/>
          <p:nvPr/>
        </p:nvSpPr>
        <p:spPr>
          <a:xfrm>
            <a:off x="1480" y="845010"/>
            <a:ext cx="609452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CH6</a:t>
            </a:r>
          </a:p>
          <a:p>
            <a:r>
              <a:rPr lang="en-US" altLang="ko-KR" sz="1200" b="1" dirty="0"/>
              <a:t>6.1 </a:t>
            </a:r>
            <a:r>
              <a:rPr lang="ko-KR" altLang="en-US" sz="1200" b="1" dirty="0"/>
              <a:t>의미 기반 질의와 비유</a:t>
            </a:r>
            <a:endParaRPr lang="en-US" altLang="ko-KR" sz="1200" b="1" dirty="0"/>
          </a:p>
          <a:p>
            <a:r>
              <a:rPr lang="ko-KR" altLang="en-US" sz="1200" dirty="0"/>
              <a:t>마리 </a:t>
            </a:r>
            <a:r>
              <a:rPr lang="ko-KR" altLang="en-US" sz="1200" dirty="0" err="1"/>
              <a:t>퀴리를</a:t>
            </a:r>
            <a:r>
              <a:rPr lang="ko-KR" altLang="en-US" sz="1200" dirty="0"/>
              <a:t> 이용하여 단어 벡터의 중요 언급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6.1.1 </a:t>
            </a:r>
            <a:r>
              <a:rPr lang="ko-KR" altLang="en-US" sz="1200" b="1" dirty="0"/>
              <a:t>비유 질문</a:t>
            </a:r>
            <a:endParaRPr lang="en-US" altLang="ko-KR" sz="1200" b="1" dirty="0"/>
          </a:p>
          <a:p>
            <a:r>
              <a:rPr lang="ko-KR" altLang="en-US" sz="1200" dirty="0"/>
              <a:t>어떤 인물의 이름을 다른 인물에 </a:t>
            </a:r>
            <a:r>
              <a:rPr lang="ko-KR" altLang="en-US" sz="1200" dirty="0" err="1"/>
              <a:t>빗대어서</a:t>
            </a:r>
            <a:r>
              <a:rPr lang="ko-KR" altLang="en-US" sz="1200" dirty="0"/>
              <a:t> 질문</a:t>
            </a:r>
            <a:endParaRPr lang="en-US" altLang="ko-KR" sz="1200" dirty="0"/>
          </a:p>
          <a:p>
            <a:r>
              <a:rPr lang="ko-KR" altLang="en-US" sz="1200" dirty="0"/>
              <a:t>이런 질문들에 대한 해결도 단어벡터로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 </a:t>
            </a:r>
            <a:r>
              <a:rPr lang="ko-KR" altLang="en-US" sz="1200" b="1" dirty="0"/>
              <a:t>단어 벡터</a:t>
            </a:r>
            <a:endParaRPr lang="en-US" altLang="ko-KR" sz="1200" b="1" dirty="0"/>
          </a:p>
          <a:p>
            <a:r>
              <a:rPr lang="en-US" altLang="ko-KR" sz="1200" dirty="0"/>
              <a:t>2013</a:t>
            </a:r>
            <a:r>
              <a:rPr lang="ko-KR" altLang="en-US" sz="1200" dirty="0"/>
              <a:t>년 단어 벡터들을 생성하는 소프트웨어 공개</a:t>
            </a:r>
            <a:endParaRPr lang="en-US" altLang="ko-KR" sz="1200" dirty="0"/>
          </a:p>
          <a:p>
            <a:r>
              <a:rPr lang="en-US" altLang="ko-KR" sz="1200" dirty="0"/>
              <a:t>W2v</a:t>
            </a:r>
            <a:r>
              <a:rPr lang="ko-KR" altLang="en-US" sz="1200" dirty="0"/>
              <a:t>는 분류명이 붙어 있지 않은 무서들로 구성된 큰 말뭉치를 처리하는 것만으로 단어들의 의미를 학습한다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즉 사람이 어휘의 단어들에 일일이 분류명</a:t>
            </a:r>
            <a:r>
              <a:rPr lang="en-US" altLang="ko-KR" sz="1200" dirty="0"/>
              <a:t>(label)</a:t>
            </a:r>
            <a:r>
              <a:rPr lang="ko-KR" altLang="en-US" sz="1200" dirty="0"/>
              <a:t>을 붙일 필요가 없다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w2v </a:t>
            </a:r>
            <a:r>
              <a:rPr lang="ko-KR" altLang="en-US" sz="1200" dirty="0"/>
              <a:t>의 강력함은 바로 이런 비지도 학습 능력에서 비롯한다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6.2.1 </a:t>
            </a:r>
            <a:r>
              <a:rPr lang="ko-KR" altLang="en-US" sz="1200" b="1" dirty="0"/>
              <a:t>벡터 지향적 추론</a:t>
            </a:r>
            <a:endParaRPr lang="en-US" altLang="ko-KR" sz="1200" b="1" dirty="0"/>
          </a:p>
          <a:p>
            <a:r>
              <a:rPr lang="en-US" altLang="ko-KR" sz="1200" dirty="0"/>
              <a:t>W2v</a:t>
            </a:r>
            <a:r>
              <a:rPr lang="ko-KR" altLang="en-US" sz="1200" dirty="0"/>
              <a:t>는 자연어 추론 문제를 잘 풀 수 있다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단어 벡터를 사용해야 할 또 다른 이유</a:t>
            </a:r>
            <a:endParaRPr lang="en-US" altLang="ko-KR" sz="1200" b="1" dirty="0"/>
          </a:p>
          <a:p>
            <a:r>
              <a:rPr lang="ko-KR" altLang="en-US" sz="1200" dirty="0"/>
              <a:t>비유 문제</a:t>
            </a:r>
            <a:r>
              <a:rPr lang="en-US" altLang="ko-KR" sz="1200" dirty="0"/>
              <a:t>, </a:t>
            </a:r>
            <a:r>
              <a:rPr lang="ko-KR" altLang="en-US" sz="1200" dirty="0"/>
              <a:t>추론 문제 뿐만 아니라 자연어 벡터 공간의 형태로 모형화 하고자 하는 다른 모든 대상도 유용하다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즉 </a:t>
            </a:r>
            <a:r>
              <a:rPr lang="ko-KR" altLang="en-US" sz="1200" dirty="0" err="1"/>
              <a:t>패턴부합</a:t>
            </a:r>
            <a:r>
              <a:rPr lang="ko-KR" altLang="en-US" sz="1200" dirty="0"/>
              <a:t> 에서 모형화 시각화에 이르는 다양한 자연어 처리 과제에 대한 </a:t>
            </a:r>
            <a:r>
              <a:rPr lang="en-US" altLang="ko-KR" sz="1200" dirty="0"/>
              <a:t>NLP </a:t>
            </a:r>
            <a:r>
              <a:rPr lang="ko-KR" altLang="en-US" sz="1200" dirty="0"/>
              <a:t>파이프라인의 정확도와 유용성을 개선할 수 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6.2.2 w2v  </a:t>
            </a:r>
            <a:r>
              <a:rPr lang="ko-KR" altLang="en-US" sz="1200" b="1" dirty="0"/>
              <a:t>단어 표현 계산</a:t>
            </a:r>
            <a:endParaRPr lang="en-US" altLang="ko-KR" sz="1200" b="1" dirty="0"/>
          </a:p>
          <a:p>
            <a:r>
              <a:rPr lang="ko-KR" altLang="en-US" sz="1200" dirty="0" err="1"/>
              <a:t>스킵그램</a:t>
            </a:r>
            <a:r>
              <a:rPr lang="ko-KR" altLang="en-US" sz="1200" dirty="0"/>
              <a:t> </a:t>
            </a:r>
            <a:r>
              <a:rPr lang="en-US" altLang="ko-KR" sz="1200" dirty="0"/>
              <a:t>: skip-gram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주어진 목표 단어의 문맥을 이루는 주변 단어들을 예측한다</a:t>
            </a:r>
            <a:r>
              <a:rPr lang="en-US" altLang="ko-KR" sz="1200" dirty="0"/>
              <a:t>.  </a:t>
            </a:r>
            <a:r>
              <a:rPr lang="ko-KR" altLang="en-US" sz="1200" dirty="0"/>
              <a:t>즉 한단어가 입력이고 그 주변 단어들이 출력이다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연속 단어 모음 </a:t>
            </a:r>
            <a:r>
              <a:rPr lang="en-US" altLang="ko-KR" sz="1200" dirty="0"/>
              <a:t>: continuous </a:t>
            </a:r>
            <a:r>
              <a:rPr lang="en-US" altLang="ko-KR" sz="1200" dirty="0" err="1"/>
              <a:t>abg</a:t>
            </a:r>
            <a:r>
              <a:rPr lang="en-US" altLang="ko-KR" sz="1200" dirty="0"/>
              <a:t>-of-word : CBOW : </a:t>
            </a:r>
            <a:r>
              <a:rPr lang="ko-KR" altLang="en-US" sz="1200" dirty="0"/>
              <a:t>주어진 주변 단어들로 부터 하나의 목표 단어를 예측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스킵그램과</a:t>
            </a:r>
            <a:r>
              <a:rPr lang="ko-KR" altLang="en-US" sz="1200" dirty="0"/>
              <a:t> 반대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5265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3473</Words>
  <Application>Microsoft Office PowerPoint</Application>
  <PresentationFormat>와이드스크린</PresentationFormat>
  <Paragraphs>471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nice</dc:creator>
  <cp:lastModifiedBy>nice</cp:lastModifiedBy>
  <cp:revision>61</cp:revision>
  <dcterms:created xsi:type="dcterms:W3CDTF">2020-10-02T04:53:00Z</dcterms:created>
  <dcterms:modified xsi:type="dcterms:W3CDTF">2020-10-11T06:08:05Z</dcterms:modified>
</cp:coreProperties>
</file>