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65" r:id="rId6"/>
    <p:sldId id="259" r:id="rId7"/>
    <p:sldId id="266" r:id="rId8"/>
    <p:sldId id="267" r:id="rId9"/>
    <p:sldId id="268" r:id="rId10"/>
    <p:sldId id="260" r:id="rId11"/>
    <p:sldId id="274" r:id="rId12"/>
    <p:sldId id="263" r:id="rId13"/>
    <p:sldId id="26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B3543-824E-4E68-9D03-5DC4702156C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7E40B-469B-47C9-AE80-555523C5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2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7E40B-469B-47C9-AE80-555523C5C51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1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B1D7-F78A-54A4-BC9E-E83216371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A1DAD-1E21-B054-51B5-86F8490DA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E48D-5F34-363E-B5A9-CBE36EAE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D814-FFC4-13D6-5C31-03C731EF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F02C3-F6A1-1B75-B313-8A31E3CA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2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3ED4-5B41-B1FF-7A0F-6F80AFF9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EEB44-7051-55B6-6E0C-AAF6B68D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D06E-92F7-9837-2E51-5DD034E1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5B16-5DAF-FC62-AFEB-AFEE8258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745E0-CC63-1AE9-8EA0-079B79A4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0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8252D-4370-A6E1-33F3-03CAD872E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9F6D5-3B6A-314F-5830-F6E0A355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ACCE-A7AE-1D14-C810-A02CA1E1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715D-E67E-45BA-925B-690AE260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B67E-9C0F-3CFA-405C-7F040CE7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0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8E5C-BC22-5A1F-D5E1-CBA0D82F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8F38-6275-B7D6-560E-64A0A00D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8DA27-03AD-4CF4-25A4-8B021B2E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65A14-0A3D-8AE4-50A7-B5B24B17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0CB1-4CA4-A398-9881-BC65C67B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6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6B7D-E3C9-EB5F-DBDD-B1A1585D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21286-0B89-4B7A-4A31-0960B1AC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41E7-4B4C-2A97-EC02-1CDEDEF5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2F4D-F88F-0F8F-95B2-C610AC99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F6DC-AEA5-1C0D-6243-60FD63A7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55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7F6C-9270-CCB0-818E-293E0B05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6CC5-A796-B74E-9E22-5821033CB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58044-261D-39A5-B170-E6D3074D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CF4BF-4A62-DFB0-0E44-83BCDAD8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AFEC5-FF9D-7EEA-9F00-57DE0980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905F1-E6A9-F044-C735-9634B0CE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8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8F5-030D-35BB-9175-ADC1DEA8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830B5-2216-1520-20EE-F97BB612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9CDD-63F4-8E8C-7255-E56C7FB2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23EF9-54B1-BA28-C1AC-078E22AB9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7702F-7AE5-D6E8-2692-62164B65B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0A2D1-151C-A3DC-1DC7-B1CD8A52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287D0-3C4F-71FA-A46A-64289E2E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59C92-A656-6994-60CB-8BC2D2F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8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8670-CD45-149C-A239-34917B56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C65CA-81C6-929B-3D54-C7DFE007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1D7FE-8A10-CBBF-ADBF-264E4FDF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D42A2-08A8-9A19-E6A9-9DC04D28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2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4AEBC-1F14-6823-0F22-48FEAC20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0F653-5249-3B0A-ED9D-AC8179A4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F67CA-2735-BCFB-FFCF-66D3496E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CD24-3AE1-04E0-2258-D5E0C814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6084-C44B-03F0-14B4-BC67A51E6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2A5B-6DFE-5ABB-0D8E-954F9A037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A67C7-A5ED-540E-E669-C8AF8EB0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E8CF-372E-9972-2C6F-D633AF26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9833-578C-0794-F8E6-B3D1DDEB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5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8DD8-E3EE-6BBD-AB7E-3283D7A3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8537C-54B6-E879-3768-965724654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531D7-BA99-80AB-ACAB-07AFC041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6CFE-4314-BCBE-2AA1-F04DEEDA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D570-B7F5-9DED-0D16-5CF19E68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9DC5E-0ED2-DDD4-5D55-BAF7B872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4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BD1F5-2231-BC91-5DC8-A323DC4F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83461-9F73-4B0B-3473-508B0F30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4CA0-C28B-FAB8-90CC-4FEC5E30B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3FEF-ADC0-4B15-ACB0-537E6EC253C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CC7E-5A21-7CD7-BB7F-A08941AF6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46FE-DAAC-D628-C7A7-28064C6B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214D-2AE4-4603-9A98-02CCD78E8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3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DA48DA-34C6-8802-361D-5A7F8BC69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980" y="197129"/>
            <a:ext cx="50994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Market Pulse — Complete Slide Pack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503475A-2664-4220-B65D-E22D65B1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80" y="2442883"/>
            <a:ext cx="774122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theory + practical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Indian market focused: NSE/BSE, FII/DII, macro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Robust: version control, tests, config, regime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Swing or positional trade, realistic paper trade, future live extension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Powered by the Antifragile AI Framework for zero AI downtime.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F2D-A4E4-750C-60B7-AF38B71BE6D5}"/>
              </a:ext>
            </a:extLst>
          </p:cNvPr>
          <p:cNvSpPr txBox="1"/>
          <p:nvPr/>
        </p:nvSpPr>
        <p:spPr>
          <a:xfrm>
            <a:off x="2100947" y="931383"/>
            <a:ext cx="8391085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What You’re Building a self-built personal quant pipeline</a:t>
            </a:r>
          </a:p>
        </p:txBody>
      </p:sp>
    </p:spTree>
    <p:extLst>
      <p:ext uri="{BB962C8B-B14F-4D97-AF65-F5344CB8AC3E}">
        <p14:creationId xmlns:p14="http://schemas.microsoft.com/office/powerpoint/2010/main" val="186410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66C1E-3887-565F-447E-3AACEF17165E}"/>
              </a:ext>
            </a:extLst>
          </p:cNvPr>
          <p:cNvSpPr txBox="1"/>
          <p:nvPr/>
        </p:nvSpPr>
        <p:spPr>
          <a:xfrm>
            <a:off x="3603396" y="135844"/>
            <a:ext cx="6094428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Why You Stand Out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EDC7-3D3C-B7E5-1497-CB1F8BC79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20" y="866796"/>
            <a:ext cx="69685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Breadth: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multi-feature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than SMA crossovers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Grounded: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Indian context, holidays, Hinglish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CI/CD, versioning, logging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Realistic: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Paper trade loop + performance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 loop: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→ Model → Risk → XAI → UI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MLOps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BE228A-F6F0-8BF0-70D2-AD99D9D72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080" y="2798076"/>
            <a:ext cx="6039059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Example Repos to Peek 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60684-48F2-3420-0066-4D936C18BB9E}"/>
              </a:ext>
            </a:extLst>
          </p:cNvPr>
          <p:cNvSpPr txBox="1"/>
          <p:nvPr/>
        </p:nvSpPr>
        <p:spPr>
          <a:xfrm>
            <a:off x="743932" y="6071108"/>
            <a:ext cx="1093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dk1"/>
                </a:solidFill>
                <a:latin typeface="Arial" panose="020B0604020202020204" pitchFamily="34" charset="0"/>
              </a:rPr>
              <a:t>Use Rule: Don’t copy code line-by-line. Borrow patterns, structure, design logic. Rewrite in your project style with your data + regime context.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3D43D05C-9813-CB19-BA34-817D300A2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463141"/>
              </p:ext>
            </p:extLst>
          </p:nvPr>
        </p:nvGraphicFramePr>
        <p:xfrm>
          <a:off x="743932" y="3521978"/>
          <a:ext cx="10515600" cy="219456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3941189">
                  <a:extLst>
                    <a:ext uri="{9D8B030D-6E8A-4147-A177-3AD203B41FA5}">
                      <a16:colId xmlns:a16="http://schemas.microsoft.com/office/drawing/2014/main" val="3994662978"/>
                    </a:ext>
                  </a:extLst>
                </a:gridCol>
                <a:gridCol w="6574411">
                  <a:extLst>
                    <a:ext uri="{9D8B030D-6E8A-4147-A177-3AD203B41FA5}">
                      <a16:colId xmlns:a16="http://schemas.microsoft.com/office/drawing/2014/main" val="3090013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📂 </a:t>
                      </a:r>
                      <a:r>
                        <a:rPr lang="en-IN" b="1"/>
                        <a:t>Repo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🔍 </a:t>
                      </a:r>
                      <a:r>
                        <a:rPr lang="en-IN" b="1"/>
                        <a:t>What to Learn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907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Backtrader examples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How to build a backtest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04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FinBERT notebook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How to run transformers for sentiment scoring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372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Zipline community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How a professional </a:t>
                      </a:r>
                      <a:r>
                        <a:rPr lang="en-US" dirty="0" err="1"/>
                        <a:t>backtest</a:t>
                      </a:r>
                      <a:r>
                        <a:rPr lang="en-US" dirty="0"/>
                        <a:t> engine organizes pipelines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59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Evidently AI examples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How to track drift, visualize data distribution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004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Simple </a:t>
                      </a:r>
                      <a:r>
                        <a:rPr lang="en-IN" b="1" dirty="0" err="1"/>
                        <a:t>MLflow</a:t>
                      </a:r>
                      <a:r>
                        <a:rPr lang="en-IN" b="1" dirty="0"/>
                        <a:t> demo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How to log experiments properly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25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23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1A3167-136A-1660-5635-F67A3E4DF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059720"/>
              </p:ext>
            </p:extLst>
          </p:nvPr>
        </p:nvGraphicFramePr>
        <p:xfrm>
          <a:off x="359040" y="729100"/>
          <a:ext cx="11705139" cy="604041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107876">
                  <a:extLst>
                    <a:ext uri="{9D8B030D-6E8A-4147-A177-3AD203B41FA5}">
                      <a16:colId xmlns:a16="http://schemas.microsoft.com/office/drawing/2014/main" val="890143484"/>
                    </a:ext>
                  </a:extLst>
                </a:gridCol>
                <a:gridCol w="4462925">
                  <a:extLst>
                    <a:ext uri="{9D8B030D-6E8A-4147-A177-3AD203B41FA5}">
                      <a16:colId xmlns:a16="http://schemas.microsoft.com/office/drawing/2014/main" val="2438486369"/>
                    </a:ext>
                  </a:extLst>
                </a:gridCol>
                <a:gridCol w="5134338">
                  <a:extLst>
                    <a:ext uri="{9D8B030D-6E8A-4147-A177-3AD203B41FA5}">
                      <a16:colId xmlns:a16="http://schemas.microsoft.com/office/drawing/2014/main" val="4232233490"/>
                    </a:ext>
                  </a:extLst>
                </a:gridCol>
              </a:tblGrid>
              <a:tr h="2719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/>
                        <a:t>🚨 </a:t>
                      </a:r>
                      <a:r>
                        <a:rPr lang="en-IN" sz="1600" b="1"/>
                        <a:t>Potential Issue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/>
                        <a:t>🔒 </a:t>
                      </a:r>
                      <a:r>
                        <a:rPr lang="en-IN" sz="1600" b="1"/>
                        <a:t>Fallback / Response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/>
                        <a:t>📌 </a:t>
                      </a:r>
                      <a:r>
                        <a:rPr lang="en-IN" sz="1600" b="1" dirty="0"/>
                        <a:t>Notes / Best Practices</a:t>
                      </a:r>
                      <a:endParaRPr lang="en-IN" sz="1600" dirty="0"/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176086499"/>
                  </a:ext>
                </a:extLst>
              </a:tr>
              <a:tr h="494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Data API fails</a:t>
                      </a:r>
                      <a:endParaRPr lang="en-IN" sz="1600" dirty="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Switch to alternate source (</a:t>
                      </a:r>
                      <a:r>
                        <a:rPr lang="en-US" sz="1600" dirty="0" err="1"/>
                        <a:t>yfinance</a:t>
                      </a:r>
                      <a:r>
                        <a:rPr lang="en-US" sz="1600" dirty="0"/>
                        <a:t> ↔ </a:t>
                      </a:r>
                      <a:r>
                        <a:rPr lang="en-US" sz="1600" dirty="0" err="1"/>
                        <a:t>NSEPy</a:t>
                      </a:r>
                      <a:r>
                        <a:rPr lang="en-US" sz="1600" dirty="0"/>
                        <a:t>), log, alert user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 multiple data providers; store historical backups locally.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314437427"/>
                  </a:ext>
                </a:extLst>
              </a:tr>
              <a:tr h="494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Data pull returns empty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Skip trading day; fallback to last valid snapshot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Always validate timestamps and data freshness before use.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09300488"/>
                  </a:ext>
                </a:extLst>
              </a:tr>
              <a:tr h="494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Backtest logic error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Run </a:t>
                      </a:r>
                      <a:r>
                        <a:rPr lang="en-US" sz="1600" dirty="0" err="1"/>
                        <a:t>pytest</a:t>
                      </a:r>
                      <a:r>
                        <a:rPr lang="en-US" sz="1600" dirty="0"/>
                        <a:t> before trading; halt simulation on failure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Maintain strong unit &amp; integration tests; automate with CI/CD.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874053848"/>
                  </a:ext>
                </a:extLst>
              </a:tr>
              <a:tr h="494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Model drift detected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Auto-retraining pipeline; champion/challenger evaluation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Monitor feature &amp; data distribution with tools like Evidently AI.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414741665"/>
                  </a:ext>
                </a:extLst>
              </a:tr>
              <a:tr h="470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Dashboard crash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Container auto-restart; email alert system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 Docker health checks; keep detailed logs for root cause.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468802700"/>
                  </a:ext>
                </a:extLst>
              </a:tr>
              <a:tr h="470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Unexpected prediction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Flag with SHAP output; allow manual override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Keep human-in-the-loop, especially early in live deployment.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529814959"/>
                  </a:ext>
                </a:extLst>
              </a:tr>
              <a:tr h="494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Broker/live feed issue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Fallback to paper trading mode; alert user immediately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Establish fail-safe modes; halt live trading if uncertainty rises.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054897584"/>
                  </a:ext>
                </a:extLst>
              </a:tr>
              <a:tr h="494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Over-optimization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Simplify model; use holdout validation; monitor in live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Avoid curve-fitting; stress test regularly; watch out-of-sample.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286204346"/>
                  </a:ext>
                </a:extLst>
              </a:tr>
              <a:tr h="470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Execution issues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 limit orders; monitor fill rates; simulate slippage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Integrate realistic market impact &amp; liquidity constraints.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99686412"/>
                  </a:ext>
                </a:extLst>
              </a:tr>
              <a:tr h="494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Connectivity outage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 exchange COD; failover to backups; pause trades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Prevent ghost orders; use robust error-handling in brokers’ APIs.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4088014722"/>
                  </a:ext>
                </a:extLst>
              </a:tr>
              <a:tr h="494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Regulatory breach</a:t>
                      </a:r>
                      <a:endParaRPr lang="en-IN" sz="1600"/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Enforce pre-trade limits; compliance monitoring; audit trails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Crucial for scaling to live algo; build transparent logs.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40311355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CC56F82-8D33-797F-A093-2E7EEA304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05" y="172923"/>
            <a:ext cx="4865434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dk1"/>
                </a:solidFill>
                <a:latin typeface="Arial" panose="020B0604020202020204" pitchFamily="34" charset="0"/>
              </a:rPr>
              <a:t>Robust Failure Handling &amp; Escalation Path</a:t>
            </a:r>
          </a:p>
        </p:txBody>
      </p:sp>
    </p:spTree>
    <p:extLst>
      <p:ext uri="{BB962C8B-B14F-4D97-AF65-F5344CB8AC3E}">
        <p14:creationId xmlns:p14="http://schemas.microsoft.com/office/powerpoint/2010/main" val="127016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A2C9AA-B10B-0B87-1486-99B5E16C82BD}"/>
              </a:ext>
            </a:extLst>
          </p:cNvPr>
          <p:cNvSpPr txBox="1"/>
          <p:nvPr/>
        </p:nvSpPr>
        <p:spPr>
          <a:xfrm>
            <a:off x="207391" y="608650"/>
            <a:ext cx="1155726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In real markets, you can’t “fix” a gain.</a:t>
            </a:r>
            <a:br>
              <a:rPr lang="en-US" sz="1600" dirty="0"/>
            </a:br>
            <a:r>
              <a:rPr lang="en-US" sz="1600" dirty="0"/>
              <a:t>Instead, you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Set a </a:t>
            </a:r>
            <a:r>
              <a:rPr lang="en-US" sz="1600" b="1" dirty="0"/>
              <a:t>stop-loss</a:t>
            </a:r>
            <a:r>
              <a:rPr lang="en-US" sz="1600" dirty="0"/>
              <a:t> and </a:t>
            </a:r>
            <a:r>
              <a:rPr lang="en-US" sz="1600" b="1" dirty="0"/>
              <a:t>profit target</a:t>
            </a:r>
            <a:r>
              <a:rPr lang="en-US" sz="1600" dirty="0"/>
              <a:t> for each trade (per position).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Run your </a:t>
            </a:r>
            <a:r>
              <a:rPr lang="en-US" sz="1600" dirty="0" err="1"/>
              <a:t>backtest</a:t>
            </a:r>
            <a:r>
              <a:rPr lang="en-US" sz="1600" dirty="0"/>
              <a:t> to see: </a:t>
            </a:r>
            <a:r>
              <a:rPr lang="en-US" sz="1600" i="1" dirty="0"/>
              <a:t>what exit rules historically give the best risk-adjusted return?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trailing stops: protect upside but exit when trend turns.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time-based exits: e.g., “close any trade after 5 days if no target hit.”</a:t>
            </a:r>
          </a:p>
          <a:p>
            <a:r>
              <a:rPr lang="en-US" sz="1600" b="1" dirty="0"/>
              <a:t>For investing:</a:t>
            </a:r>
            <a:br>
              <a:rPr lang="en-US" sz="1600" dirty="0"/>
            </a:br>
            <a:r>
              <a:rPr lang="en-US" sz="1600" dirty="0"/>
              <a:t>You can plan to hold as long as your signal framework says the trend is valid. For macro shifts, you might re-check every quarter.</a:t>
            </a:r>
          </a:p>
          <a:p>
            <a:endParaRPr lang="en-US" sz="1600" dirty="0"/>
          </a:p>
          <a:p>
            <a:r>
              <a:rPr lang="en-US" sz="1600" u="sng" dirty="0"/>
              <a:t>How long </a:t>
            </a:r>
            <a:r>
              <a:rPr lang="en-US" sz="1600" i="1" u="sng" dirty="0"/>
              <a:t>should</a:t>
            </a:r>
            <a:r>
              <a:rPr lang="en-US" sz="1600" u="sng" dirty="0"/>
              <a:t> you plan to run this?</a:t>
            </a:r>
          </a:p>
          <a:p>
            <a:r>
              <a:rPr lang="en-US" sz="1600" dirty="0"/>
              <a:t>✔️ </a:t>
            </a:r>
            <a:r>
              <a:rPr lang="en-US" sz="1600" b="1" dirty="0"/>
              <a:t>If short-term:</a:t>
            </a:r>
          </a:p>
          <a:p>
            <a:r>
              <a:rPr lang="en-US" sz="1600" dirty="0"/>
              <a:t>	Plan daily or weekly reviews. A swing signal might last </a:t>
            </a:r>
            <a:r>
              <a:rPr lang="en-US" sz="1600" b="1" dirty="0"/>
              <a:t>3–10 days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 err="1"/>
              <a:t>Backtest</a:t>
            </a:r>
            <a:r>
              <a:rPr lang="en-US" sz="1600" dirty="0"/>
              <a:t> to see average hold time — then stick to it.</a:t>
            </a:r>
          </a:p>
          <a:p>
            <a:r>
              <a:rPr lang="en-US" sz="1600" dirty="0"/>
              <a:t>✔️ </a:t>
            </a:r>
            <a:r>
              <a:rPr lang="en-US" sz="1600" b="1" dirty="0"/>
              <a:t>If long-term:</a:t>
            </a:r>
            <a:br>
              <a:rPr lang="en-US" sz="1600" dirty="0"/>
            </a:br>
            <a:r>
              <a:rPr lang="en-US" sz="1600" dirty="0"/>
              <a:t>	Rebuild features to include </a:t>
            </a:r>
            <a:r>
              <a:rPr lang="en-US" sz="1600" b="1" dirty="0"/>
              <a:t>fundamentals</a:t>
            </a:r>
            <a:r>
              <a:rPr lang="en-US" sz="1600" dirty="0"/>
              <a:t> (earnings, ratios).</a:t>
            </a:r>
            <a:br>
              <a:rPr lang="en-US" sz="1600" dirty="0"/>
            </a:br>
            <a:r>
              <a:rPr lang="en-US" sz="1600" dirty="0"/>
              <a:t>	Signals may shift every 1–3 months.</a:t>
            </a:r>
            <a:br>
              <a:rPr lang="en-US" sz="1600" dirty="0"/>
            </a:br>
            <a:r>
              <a:rPr lang="en-US" sz="1600" dirty="0"/>
              <a:t>	Plan portfolio rebalancing every quarter.</a:t>
            </a:r>
          </a:p>
          <a:p>
            <a:r>
              <a:rPr lang="en-US" sz="1600" u="sng" dirty="0"/>
              <a:t>So, what do real traders do?</a:t>
            </a:r>
          </a:p>
          <a:p>
            <a:r>
              <a:rPr lang="en-US" sz="1600" dirty="0"/>
              <a:t>Pro traders never say “I want 20% in 5 days” </a:t>
            </a:r>
            <a:r>
              <a:rPr lang="en-US" sz="1600" i="1" dirty="0"/>
              <a:t>and expect it always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They say:</a:t>
            </a:r>
          </a:p>
          <a:p>
            <a:r>
              <a:rPr lang="en-US" sz="1600" b="1" dirty="0"/>
              <a:t>	What’s the expected edge per trade?</a:t>
            </a:r>
            <a:endParaRPr lang="en-US" sz="1600" dirty="0"/>
          </a:p>
          <a:p>
            <a:r>
              <a:rPr lang="en-US" sz="1600" b="1" dirty="0"/>
              <a:t>	What’s my max loss if wrong?</a:t>
            </a:r>
            <a:endParaRPr lang="en-US" sz="1600" dirty="0"/>
          </a:p>
          <a:p>
            <a:r>
              <a:rPr lang="en-US" sz="1600" b="1" dirty="0"/>
              <a:t>	Do I follow the same rules 100 times?</a:t>
            </a:r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/>
              <a:t>gain</a:t>
            </a:r>
            <a:r>
              <a:rPr lang="en-US" sz="1600" dirty="0"/>
              <a:t> is not </a:t>
            </a:r>
            <a:r>
              <a:rPr lang="en-US" sz="1600" i="1" dirty="0"/>
              <a:t>fixed</a:t>
            </a:r>
            <a:r>
              <a:rPr lang="en-US" sz="1600" dirty="0"/>
              <a:t> — the </a:t>
            </a:r>
            <a:r>
              <a:rPr lang="en-US" sz="1600" b="1" dirty="0"/>
              <a:t>system + discipline</a:t>
            </a:r>
            <a:r>
              <a:rPr lang="en-US" sz="1600" dirty="0"/>
              <a:t> generates your total return over many trades.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FFDD0-38AD-C7FC-5266-AE442EAE79F6}"/>
              </a:ext>
            </a:extLst>
          </p:cNvPr>
          <p:cNvSpPr txBox="1"/>
          <p:nvPr/>
        </p:nvSpPr>
        <p:spPr>
          <a:xfrm>
            <a:off x="3603396" y="135844"/>
            <a:ext cx="6094428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buNone/>
            </a:pPr>
            <a:r>
              <a:rPr lang="en-US" dirty="0"/>
              <a:t>Should You Fix Gain/Duration?</a:t>
            </a:r>
          </a:p>
        </p:txBody>
      </p:sp>
    </p:spTree>
    <p:extLst>
      <p:ext uri="{BB962C8B-B14F-4D97-AF65-F5344CB8AC3E}">
        <p14:creationId xmlns:p14="http://schemas.microsoft.com/office/powerpoint/2010/main" val="127910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1D3AA8-A965-C0D0-0A11-F5345548C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6797" y="642133"/>
            <a:ext cx="980466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[ ] Clear project folder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data/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tests/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notebooks/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.env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README.md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[ ] Config &amp; secrets never hardcoded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[ ] DVC in place for large files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[ 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test coverage for core transforms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[ 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logs all experiments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[ ] Drift detection &amp; automated retrain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[ ] SHAP plots for explainability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[ ] Paper trade results logged daily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[ ] Journal for assumptions, wins, failures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[ ] UI scenario tester working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✔️ [ ] </a:t>
            </a:r>
            <a:r>
              <a:rPr lang="fr-FR" sz="1800" dirty="0" err="1"/>
              <a:t>Join</a:t>
            </a:r>
            <a:r>
              <a:rPr lang="fr-FR" sz="1800" dirty="0"/>
              <a:t> 1-2 quant/trader </a:t>
            </a:r>
            <a:r>
              <a:rPr lang="fr-FR" sz="1800" dirty="0" err="1"/>
              <a:t>communities</a:t>
            </a:r>
            <a:endParaRPr lang="fr-F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ECFBB-D1F4-5558-D421-CB1BBEE35D3D}"/>
              </a:ext>
            </a:extLst>
          </p:cNvPr>
          <p:cNvSpPr txBox="1"/>
          <p:nvPr/>
        </p:nvSpPr>
        <p:spPr>
          <a:xfrm>
            <a:off x="3603396" y="135844"/>
            <a:ext cx="6094428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buNone/>
            </a:pPr>
            <a:r>
              <a:rPr lang="en-US" dirty="0"/>
              <a:t>Final Checklist to Stay Ahead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81C1-025A-5289-40F3-1DF6E74A832E}"/>
              </a:ext>
            </a:extLst>
          </p:cNvPr>
          <p:cNvSpPr txBox="1"/>
          <p:nvPr/>
        </p:nvSpPr>
        <p:spPr>
          <a:xfrm>
            <a:off x="3603396" y="3891241"/>
            <a:ext cx="6094428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buNone/>
            </a:pPr>
            <a:r>
              <a:rPr lang="en-IN" dirty="0"/>
              <a:t>Bottom Line for Your Project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656C99-6BD9-7D7F-C1A4-D592CE4CC4B2}"/>
              </a:ext>
            </a:extLst>
          </p:cNvPr>
          <p:cNvSpPr txBox="1">
            <a:spLocks/>
          </p:cNvSpPr>
          <p:nvPr/>
        </p:nvSpPr>
        <p:spPr>
          <a:xfrm>
            <a:off x="838200" y="4663478"/>
            <a:ext cx="10515600" cy="138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✅ Your plan: swing/positional + realistic risk + explainability.</a:t>
            </a:r>
          </a:p>
          <a:p>
            <a:pPr marL="0" indent="0">
              <a:buNone/>
            </a:pPr>
            <a:r>
              <a:rPr lang="en-IN" sz="1600" dirty="0"/>
              <a:t>✅ Covers 80% of retail trader needs without costly tick infra.</a:t>
            </a:r>
          </a:p>
          <a:p>
            <a:pPr marL="0" indent="0">
              <a:buNone/>
            </a:pPr>
            <a:r>
              <a:rPr lang="en-IN" sz="1600" dirty="0"/>
              <a:t>✅ Modular: future add-ons possible (order book, options, intraday).</a:t>
            </a:r>
          </a:p>
          <a:p>
            <a:pPr marL="0" indent="0">
              <a:buNone/>
            </a:pPr>
            <a:r>
              <a:rPr lang="en-IN" sz="1600" dirty="0"/>
              <a:t>✅ Unique edge: India focus, psychology, robust testing, real learning.</a:t>
            </a:r>
          </a:p>
        </p:txBody>
      </p:sp>
    </p:spTree>
    <p:extLst>
      <p:ext uri="{BB962C8B-B14F-4D97-AF65-F5344CB8AC3E}">
        <p14:creationId xmlns:p14="http://schemas.microsoft.com/office/powerpoint/2010/main" val="225175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5CE0-7852-37D4-F31A-841CC772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1093"/>
          </a:xfrm>
        </p:spPr>
        <p:txBody>
          <a:bodyPr>
            <a:normAutofit/>
          </a:bodyPr>
          <a:lstStyle/>
          <a:p>
            <a:r>
              <a:rPr lang="en-US" sz="1600" b="1" dirty="0"/>
              <a:t>Market Pulse is your personal quant lab.</a:t>
            </a:r>
            <a:endParaRPr lang="en-US" sz="1600" dirty="0"/>
          </a:p>
          <a:p>
            <a:r>
              <a:rPr lang="en-US" sz="1600" dirty="0"/>
              <a:t>Document daily.</a:t>
            </a:r>
          </a:p>
          <a:p>
            <a:r>
              <a:rPr lang="en-US" sz="1600" dirty="0"/>
              <a:t>Learn from mistakes.</a:t>
            </a:r>
          </a:p>
          <a:p>
            <a:r>
              <a:rPr lang="en-US" sz="1600" dirty="0"/>
              <a:t>Keep your curiosity.</a:t>
            </a:r>
          </a:p>
          <a:p>
            <a:r>
              <a:rPr lang="en-US" sz="1600" dirty="0"/>
              <a:t>Scale smart — never rush live money.</a:t>
            </a:r>
          </a:p>
          <a:p>
            <a:r>
              <a:rPr lang="en-US" sz="1600" dirty="0"/>
              <a:t>Share your story — your edge grows when you stay grounded.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901D9-2450-3E4A-FF2F-86C6F1EE1270}"/>
              </a:ext>
            </a:extLst>
          </p:cNvPr>
          <p:cNvSpPr txBox="1"/>
          <p:nvPr/>
        </p:nvSpPr>
        <p:spPr>
          <a:xfrm>
            <a:off x="3603396" y="135844"/>
            <a:ext cx="6094428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>
              <a:buNone/>
            </a:pPr>
            <a:r>
              <a:rPr lang="en-US" dirty="0"/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246978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90F0C0F-9DD6-1D74-E074-35137C4EF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81" y="286327"/>
            <a:ext cx="5346335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Benchmark Table — What Exists vs You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7090A2-AB34-EF17-6AD1-6BC68C949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898016"/>
              </p:ext>
            </p:extLst>
          </p:nvPr>
        </p:nvGraphicFramePr>
        <p:xfrm>
          <a:off x="153487" y="1024346"/>
          <a:ext cx="11959956" cy="5833653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090092">
                  <a:extLst>
                    <a:ext uri="{9D8B030D-6E8A-4147-A177-3AD203B41FA5}">
                      <a16:colId xmlns:a16="http://schemas.microsoft.com/office/drawing/2014/main" val="1551612773"/>
                    </a:ext>
                  </a:extLst>
                </a:gridCol>
                <a:gridCol w="2809188">
                  <a:extLst>
                    <a:ext uri="{9D8B030D-6E8A-4147-A177-3AD203B41FA5}">
                      <a16:colId xmlns:a16="http://schemas.microsoft.com/office/drawing/2014/main" val="3837316775"/>
                    </a:ext>
                  </a:extLst>
                </a:gridCol>
                <a:gridCol w="2941163">
                  <a:extLst>
                    <a:ext uri="{9D8B030D-6E8A-4147-A177-3AD203B41FA5}">
                      <a16:colId xmlns:a16="http://schemas.microsoft.com/office/drawing/2014/main" val="1097062156"/>
                    </a:ext>
                  </a:extLst>
                </a:gridCol>
                <a:gridCol w="4119513">
                  <a:extLst>
                    <a:ext uri="{9D8B030D-6E8A-4147-A177-3AD203B41FA5}">
                      <a16:colId xmlns:a16="http://schemas.microsoft.com/office/drawing/2014/main" val="2362322702"/>
                    </a:ext>
                  </a:extLst>
                </a:gridCol>
              </a:tblGrid>
              <a:tr h="429848">
                <a:tc>
                  <a:txBody>
                    <a:bodyPr/>
                    <a:lstStyle/>
                    <a:p>
                      <a:r>
                        <a:rPr lang="en-IN" sz="1400"/>
                        <a:t>📂 </a:t>
                      </a:r>
                      <a:r>
                        <a:rPr lang="en-IN" sz="1400" b="1"/>
                        <a:t>Example</a:t>
                      </a:r>
                      <a:endParaRPr lang="en-IN" sz="1400"/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</a:t>
                      </a:r>
                      <a:r>
                        <a:rPr lang="en-IN" sz="1400" b="1"/>
                        <a:t>What it covers</a:t>
                      </a:r>
                      <a:endParaRPr lang="en-IN" sz="1400"/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❌ </a:t>
                      </a:r>
                      <a:r>
                        <a:rPr lang="en-IN" sz="1400" b="1"/>
                        <a:t>What’s missing (Known)</a:t>
                      </a:r>
                      <a:endParaRPr lang="en-IN" sz="1400"/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🏆 </a:t>
                      </a:r>
                      <a:r>
                        <a:rPr lang="en-IN" sz="1400" b="1"/>
                        <a:t>What You Add</a:t>
                      </a:r>
                      <a:endParaRPr lang="en-IN" sz="1400"/>
                    </a:p>
                  </a:txBody>
                  <a:tcPr marL="45804" marR="45804" marT="22902" marB="22902" anchor="ctr"/>
                </a:tc>
                <a:extLst>
                  <a:ext uri="{0D108BD9-81ED-4DB2-BD59-A6C34878D82A}">
                    <a16:rowId xmlns:a16="http://schemas.microsoft.com/office/drawing/2014/main" val="2265342160"/>
                  </a:ext>
                </a:extLst>
              </a:tr>
              <a:tr h="1535172">
                <a:tc>
                  <a:txBody>
                    <a:bodyPr/>
                    <a:lstStyle/>
                    <a:p>
                      <a:r>
                        <a:rPr lang="en-IN" sz="1400" b="1"/>
                        <a:t>backtrader / Zipline</a:t>
                      </a:r>
                      <a:endParaRPr lang="en-IN" sz="1400"/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 OHLCV indicators (SMA, RSI, MACD) </a:t>
                      </a:r>
                      <a:br>
                        <a:rPr lang="en-IN" sz="1400"/>
                      </a:br>
                      <a:r>
                        <a:rPr lang="en-IN" sz="1400"/>
                        <a:t>- Python backtesting engine </a:t>
                      </a:r>
                      <a:br>
                        <a:rPr lang="en-IN" sz="1400"/>
                      </a:br>
                      <a:r>
                        <a:rPr lang="en-IN" sz="1400"/>
                        <a:t>- Simple backtest loop</a:t>
                      </a:r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No NLP </a:t>
                      </a:r>
                      <a:br>
                        <a:rPr lang="en-US" sz="1400"/>
                      </a:br>
                      <a:r>
                        <a:rPr lang="en-US" sz="1400"/>
                        <a:t>- No regime detection </a:t>
                      </a:r>
                      <a:br>
                        <a:rPr lang="en-US" sz="1400"/>
                      </a:br>
                      <a:r>
                        <a:rPr lang="en-US" sz="1400"/>
                        <a:t>- No drift detection </a:t>
                      </a:r>
                      <a:br>
                        <a:rPr lang="en-US" sz="1400"/>
                      </a:br>
                      <a:r>
                        <a:rPr lang="en-US" sz="1400"/>
                        <a:t>- Limited risk controls </a:t>
                      </a:r>
                      <a:br>
                        <a:rPr lang="en-US" sz="1400"/>
                      </a:br>
                      <a:r>
                        <a:rPr lang="en-US" sz="1400"/>
                        <a:t>- No MLOps / CI/CD </a:t>
                      </a:r>
                      <a:br>
                        <a:rPr lang="en-US" sz="1400"/>
                      </a:br>
                      <a:r>
                        <a:rPr lang="en-US" sz="1400"/>
                        <a:t>- No personal income/goal planning</a:t>
                      </a:r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 NLP sentiment + DRHP parse </a:t>
                      </a:r>
                      <a:br>
                        <a:rPr lang="en-IN" sz="1400"/>
                      </a:br>
                      <a:r>
                        <a:rPr lang="en-IN" sz="1400"/>
                        <a:t>- Macro &amp; regime switch </a:t>
                      </a:r>
                      <a:br>
                        <a:rPr lang="en-IN" sz="1400"/>
                      </a:br>
                      <a:r>
                        <a:rPr lang="en-IN" sz="1400"/>
                        <a:t>- Drift detection alerts </a:t>
                      </a:r>
                      <a:br>
                        <a:rPr lang="en-IN" sz="1400"/>
                      </a:br>
                      <a:r>
                        <a:rPr lang="en-IN" sz="1400"/>
                        <a:t>- Risk checks + stop loss </a:t>
                      </a:r>
                      <a:br>
                        <a:rPr lang="en-IN" sz="1400"/>
                      </a:br>
                      <a:r>
                        <a:rPr lang="en-IN" sz="1400"/>
                        <a:t>- MLOps versioning </a:t>
                      </a:r>
                      <a:br>
                        <a:rPr lang="en-IN" sz="1400"/>
                      </a:br>
                      <a:r>
                        <a:rPr lang="en-IN" sz="1400"/>
                        <a:t>- Personal income → goal mapping</a:t>
                      </a:r>
                    </a:p>
                  </a:txBody>
                  <a:tcPr marL="45804" marR="45804" marT="22902" marB="22902" anchor="ctr"/>
                </a:tc>
                <a:extLst>
                  <a:ext uri="{0D108BD9-81ED-4DB2-BD59-A6C34878D82A}">
                    <a16:rowId xmlns:a16="http://schemas.microsoft.com/office/drawing/2014/main" val="847249478"/>
                  </a:ext>
                </a:extLst>
              </a:tr>
              <a:tr h="1350951">
                <a:tc>
                  <a:txBody>
                    <a:bodyPr/>
                    <a:lstStyle/>
                    <a:p>
                      <a:r>
                        <a:rPr lang="en-IN" sz="1400" b="1"/>
                        <a:t>QuantConnect</a:t>
                      </a:r>
                      <a:endParaRPr lang="en-IN" sz="1400"/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Solid data feeds (US stocks) </a:t>
                      </a:r>
                      <a:br>
                        <a:rPr lang="en-US" sz="1400"/>
                      </a:br>
                      <a:r>
                        <a:rPr lang="en-US" sz="1400"/>
                        <a:t>- Lean backtest engine </a:t>
                      </a:r>
                      <a:br>
                        <a:rPr lang="en-US" sz="1400"/>
                      </a:br>
                      <a:r>
                        <a:rPr lang="en-US" sz="1400"/>
                        <a:t>- Some ML demos</a:t>
                      </a:r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No Indian NSE free data </a:t>
                      </a:r>
                      <a:br>
                        <a:rPr lang="en-US" sz="1400"/>
                      </a:br>
                      <a:r>
                        <a:rPr lang="en-US" sz="1400"/>
                        <a:t>- Weak explainability (no SHAP) </a:t>
                      </a:r>
                      <a:br>
                        <a:rPr lang="en-US" sz="1400"/>
                      </a:br>
                      <a:r>
                        <a:rPr lang="en-US" sz="1400"/>
                        <a:t>- No regime detection </a:t>
                      </a:r>
                      <a:br>
                        <a:rPr lang="en-US" sz="1400"/>
                      </a:br>
                      <a:r>
                        <a:rPr lang="en-US" sz="1400"/>
                        <a:t>- Generic dashboards </a:t>
                      </a:r>
                      <a:br>
                        <a:rPr lang="en-US" sz="1400"/>
                      </a:br>
                      <a:r>
                        <a:rPr lang="en-US" sz="1400"/>
                        <a:t>- No personal capital/goal module</a:t>
                      </a:r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 Indian market plug (NSEPy) </a:t>
                      </a:r>
                      <a:br>
                        <a:rPr lang="en-IN" sz="1400"/>
                      </a:br>
                      <a:r>
                        <a:rPr lang="en-IN" sz="1400"/>
                        <a:t>- SHAP / XAI for trust </a:t>
                      </a:r>
                      <a:br>
                        <a:rPr lang="en-IN" sz="1400"/>
                      </a:br>
                      <a:r>
                        <a:rPr lang="en-IN" sz="1400"/>
                        <a:t>- Regime flags </a:t>
                      </a:r>
                      <a:br>
                        <a:rPr lang="en-IN" sz="1400"/>
                      </a:br>
                      <a:r>
                        <a:rPr lang="en-IN" sz="1400"/>
                        <a:t>- Better UI with scenarios </a:t>
                      </a:r>
                      <a:br>
                        <a:rPr lang="en-IN" sz="1400"/>
                      </a:br>
                      <a:r>
                        <a:rPr lang="en-IN" sz="1400"/>
                        <a:t>- Dynamic personal allocation</a:t>
                      </a:r>
                    </a:p>
                  </a:txBody>
                  <a:tcPr marL="45804" marR="45804" marT="22902" marB="22902" anchor="ctr"/>
                </a:tc>
                <a:extLst>
                  <a:ext uri="{0D108BD9-81ED-4DB2-BD59-A6C34878D82A}">
                    <a16:rowId xmlns:a16="http://schemas.microsoft.com/office/drawing/2014/main" val="181193965"/>
                  </a:ext>
                </a:extLst>
              </a:tr>
              <a:tr h="1350951">
                <a:tc>
                  <a:txBody>
                    <a:bodyPr/>
                    <a:lstStyle/>
                    <a:p>
                      <a:r>
                        <a:rPr lang="en-IN" sz="1400" b="1"/>
                        <a:t>Public FinBERT demos</a:t>
                      </a:r>
                      <a:endParaRPr lang="en-IN" sz="1400"/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 Transformer news sentiment</a:t>
                      </a:r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Not tuned for Indian Hinglish </a:t>
                      </a:r>
                      <a:br>
                        <a:rPr lang="en-US" sz="1400"/>
                      </a:br>
                      <a:r>
                        <a:rPr lang="en-US" sz="1400"/>
                        <a:t>- No price + text merge </a:t>
                      </a:r>
                      <a:br>
                        <a:rPr lang="en-US" sz="1400"/>
                      </a:br>
                      <a:r>
                        <a:rPr lang="en-US" sz="1400"/>
                        <a:t>- No pipeline for live use </a:t>
                      </a:r>
                      <a:br>
                        <a:rPr lang="en-US" sz="1400"/>
                      </a:br>
                      <a:r>
                        <a:rPr lang="en-US" sz="1400"/>
                        <a:t>- No feature store </a:t>
                      </a:r>
                      <a:br>
                        <a:rPr lang="en-US" sz="1400"/>
                      </a:br>
                      <a:r>
                        <a:rPr lang="en-US" sz="1400"/>
                        <a:t>- No personal financial fit</a:t>
                      </a:r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Hinglish sentiment finetune </a:t>
                      </a:r>
                      <a:br>
                        <a:rPr lang="en-US" sz="1400"/>
                      </a:br>
                      <a:r>
                        <a:rPr lang="en-US" sz="1400"/>
                        <a:t>- Combine text + OHLCV + macro </a:t>
                      </a:r>
                      <a:br>
                        <a:rPr lang="en-US" sz="1400"/>
                      </a:br>
                      <a:r>
                        <a:rPr lang="en-US" sz="1400"/>
                        <a:t>- Store features (DVC) </a:t>
                      </a:r>
                      <a:br>
                        <a:rPr lang="en-US" sz="1400"/>
                      </a:br>
                      <a:r>
                        <a:rPr lang="en-US" sz="1400"/>
                        <a:t>- Runs live signals </a:t>
                      </a:r>
                      <a:br>
                        <a:rPr lang="en-US" sz="1400"/>
                      </a:br>
                      <a:r>
                        <a:rPr lang="en-US" sz="1400"/>
                        <a:t>- Maps to user targets</a:t>
                      </a:r>
                    </a:p>
                  </a:txBody>
                  <a:tcPr marL="45804" marR="45804" marT="22902" marB="22902" anchor="ctr"/>
                </a:tc>
                <a:extLst>
                  <a:ext uri="{0D108BD9-81ED-4DB2-BD59-A6C34878D82A}">
                    <a16:rowId xmlns:a16="http://schemas.microsoft.com/office/drawing/2014/main" val="3137645241"/>
                  </a:ext>
                </a:extLst>
              </a:tr>
              <a:tr h="1166731">
                <a:tc>
                  <a:txBody>
                    <a:bodyPr/>
                    <a:lstStyle/>
                    <a:p>
                      <a:r>
                        <a:rPr lang="en-IN" sz="1400" b="1"/>
                        <a:t>Typical GitHub trading repos</a:t>
                      </a:r>
                      <a:endParaRPr lang="en-IN" sz="1400"/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One-off notebooks </a:t>
                      </a:r>
                      <a:br>
                        <a:rPr lang="en-US" sz="1400"/>
                      </a:br>
                      <a:r>
                        <a:rPr lang="en-US" sz="1400"/>
                        <a:t>- yfinance + matplotlib </a:t>
                      </a:r>
                      <a:br>
                        <a:rPr lang="en-US" sz="1400"/>
                      </a:br>
                      <a:r>
                        <a:rPr lang="en-US" sz="1400"/>
                        <a:t>- Basic plots</a:t>
                      </a:r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 No tests / CI </a:t>
                      </a:r>
                      <a:br>
                        <a:rPr lang="en-IN" sz="1400"/>
                      </a:br>
                      <a:r>
                        <a:rPr lang="en-IN" sz="1400"/>
                        <a:t>- Hardcoded tickers </a:t>
                      </a:r>
                      <a:br>
                        <a:rPr lang="en-IN" sz="1400"/>
                      </a:br>
                      <a:r>
                        <a:rPr lang="en-IN" sz="1400"/>
                        <a:t>- No risk model </a:t>
                      </a:r>
                      <a:br>
                        <a:rPr lang="en-IN" sz="1400"/>
                      </a:br>
                      <a:r>
                        <a:rPr lang="en-IN" sz="1400"/>
                        <a:t>- No scenario plan </a:t>
                      </a:r>
                      <a:br>
                        <a:rPr lang="en-IN" sz="1400"/>
                      </a:br>
                      <a:r>
                        <a:rPr lang="en-IN" sz="1400"/>
                        <a:t>- No personal budgeting</a:t>
                      </a:r>
                    </a:p>
                  </a:txBody>
                  <a:tcPr marL="45804" marR="45804" marT="22902" marB="22902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 </a:t>
                      </a:r>
                      <a:r>
                        <a:rPr lang="en-IN" sz="1400" dirty="0" err="1"/>
                        <a:t>Pytest</a:t>
                      </a:r>
                      <a:r>
                        <a:rPr lang="en-IN" sz="1400" dirty="0"/>
                        <a:t> + logging </a:t>
                      </a:r>
                      <a:br>
                        <a:rPr lang="en-IN" sz="1400" dirty="0"/>
                      </a:br>
                      <a:r>
                        <a:rPr lang="en-IN" sz="1400" dirty="0"/>
                        <a:t>- Configs + .env control </a:t>
                      </a:r>
                      <a:br>
                        <a:rPr lang="en-IN" sz="1400" dirty="0"/>
                      </a:br>
                      <a:r>
                        <a:rPr lang="en-IN" sz="1400" dirty="0"/>
                        <a:t>- Position sizing, slippage </a:t>
                      </a:r>
                      <a:br>
                        <a:rPr lang="en-IN" sz="1400" dirty="0"/>
                      </a:br>
                      <a:r>
                        <a:rPr lang="en-IN" sz="1400" dirty="0"/>
                        <a:t>- Failure fallback </a:t>
                      </a:r>
                      <a:br>
                        <a:rPr lang="en-IN" sz="1400" dirty="0"/>
                      </a:br>
                      <a:r>
                        <a:rPr lang="en-IN" sz="1400" dirty="0"/>
                        <a:t>- Personal risk/goal module</a:t>
                      </a:r>
                    </a:p>
                  </a:txBody>
                  <a:tcPr marL="45804" marR="45804" marT="22902" marB="22902" anchor="ctr"/>
                </a:tc>
                <a:extLst>
                  <a:ext uri="{0D108BD9-81ED-4DB2-BD59-A6C34878D82A}">
                    <a16:rowId xmlns:a16="http://schemas.microsoft.com/office/drawing/2014/main" val="203297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65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09036A-1D26-DDFD-37F7-B9C279FA0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310857"/>
              </p:ext>
            </p:extLst>
          </p:nvPr>
        </p:nvGraphicFramePr>
        <p:xfrm>
          <a:off x="333604" y="866409"/>
          <a:ext cx="10893719" cy="590571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4287988">
                  <a:extLst>
                    <a:ext uri="{9D8B030D-6E8A-4147-A177-3AD203B41FA5}">
                      <a16:colId xmlns:a16="http://schemas.microsoft.com/office/drawing/2014/main" val="2107887922"/>
                    </a:ext>
                  </a:extLst>
                </a:gridCol>
                <a:gridCol w="6605731">
                  <a:extLst>
                    <a:ext uri="{9D8B030D-6E8A-4147-A177-3AD203B41FA5}">
                      <a16:colId xmlns:a16="http://schemas.microsoft.com/office/drawing/2014/main" val="2100929404"/>
                    </a:ext>
                  </a:extLst>
                </a:gridCol>
              </a:tblGrid>
              <a:tr h="473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✅ </a:t>
                      </a:r>
                      <a:r>
                        <a:rPr lang="en-IN" sz="1600" b="1" dirty="0"/>
                        <a:t>Core Function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🔍 </a:t>
                      </a:r>
                      <a:r>
                        <a:rPr lang="en-US" sz="1600" b="1"/>
                        <a:t>What It Means in Your Project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613187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📥 Data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Pulls OHLCV, macro, FII/DII, sentiment, cleans, 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729140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🧩 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Builds technical, macro, NLP, regime flags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379540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🧮 Modeling 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Linear, tree, </a:t>
                      </a:r>
                      <a:r>
                        <a:rPr lang="en-US" sz="1600" dirty="0" err="1"/>
                        <a:t>XGBoost</a:t>
                      </a:r>
                      <a:r>
                        <a:rPr lang="en-US" sz="1600" dirty="0"/>
                        <a:t>, regime splits, cross 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173785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🔍 Explainability (XAI)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SHAP plots, feature impact tracking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112042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🧪 Backtest &amp; Paper Trade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Realistic loop, costs, virtual portfolio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168371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📈 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 err="1"/>
                        <a:t>Streamlit</a:t>
                      </a:r>
                      <a:r>
                        <a:rPr lang="en-IN" sz="1600" dirty="0"/>
                        <a:t>, price + sentiment + prediction + 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735074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🔁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Learning Loop (Alpha Model)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Logs every trade signal as a hypothesis, tracks the outcome, and continuously retrains a core "Alpha Model" to predict the probability of future signals being profitable.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32439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🔒 Risk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Stops, position sizing, drawdown limits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04054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📚 Knowledge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Journals, assumptions, failures, open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495005"/>
                  </a:ext>
                </a:extLst>
              </a:tr>
              <a:tr h="473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🎯 </a:t>
                      </a:r>
                      <a:r>
                        <a:rPr lang="en-IN" sz="1600" b="1" dirty="0"/>
                        <a:t>Personal Goal Planner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Integrates personal income, expenses, and goals. Uses Modern Portfolio Theory (MPT) and AI to create optimized, goal-based asset allocation and SIP strategies for Indian investors, considering tax efficiency.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1047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5665482-D23C-8B4F-56E7-86C45C56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56" y="284777"/>
            <a:ext cx="5884944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dk1"/>
                </a:solidFill>
                <a:latin typeface="Arial" panose="020B0604020202020204" pitchFamily="34" charset="0"/>
              </a:rPr>
              <a:t>What Your Framework Actually Does</a:t>
            </a:r>
          </a:p>
        </p:txBody>
      </p:sp>
    </p:spTree>
    <p:extLst>
      <p:ext uri="{BB962C8B-B14F-4D97-AF65-F5344CB8AC3E}">
        <p14:creationId xmlns:p14="http://schemas.microsoft.com/office/powerpoint/2010/main" val="51002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AC129B-2867-EB6E-83A2-97E929EFC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58149"/>
              </p:ext>
            </p:extLst>
          </p:nvPr>
        </p:nvGraphicFramePr>
        <p:xfrm>
          <a:off x="918025" y="461133"/>
          <a:ext cx="10394140" cy="603694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559920">
                  <a:extLst>
                    <a:ext uri="{9D8B030D-6E8A-4147-A177-3AD203B41FA5}">
                      <a16:colId xmlns:a16="http://schemas.microsoft.com/office/drawing/2014/main" val="1591798482"/>
                    </a:ext>
                  </a:extLst>
                </a:gridCol>
                <a:gridCol w="3946193">
                  <a:extLst>
                    <a:ext uri="{9D8B030D-6E8A-4147-A177-3AD203B41FA5}">
                      <a16:colId xmlns:a16="http://schemas.microsoft.com/office/drawing/2014/main" val="1037617433"/>
                    </a:ext>
                  </a:extLst>
                </a:gridCol>
                <a:gridCol w="3888027">
                  <a:extLst>
                    <a:ext uri="{9D8B030D-6E8A-4147-A177-3AD203B41FA5}">
                      <a16:colId xmlns:a16="http://schemas.microsoft.com/office/drawing/2014/main" val="3222181488"/>
                    </a:ext>
                  </a:extLst>
                </a:gridCol>
              </a:tblGrid>
              <a:tr h="325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⚙️ </a:t>
                      </a:r>
                      <a:r>
                        <a:rPr lang="en-IN" sz="1400" b="1"/>
                        <a:t>Module</a:t>
                      </a:r>
                      <a:endParaRPr lang="en-IN" sz="14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🔗 </a:t>
                      </a:r>
                      <a:r>
                        <a:rPr lang="en-IN" sz="1400" b="1"/>
                        <a:t>Key Libraries &amp; Tools</a:t>
                      </a:r>
                      <a:endParaRPr lang="en-IN" sz="14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📝 </a:t>
                      </a:r>
                      <a:r>
                        <a:rPr lang="en-IN" sz="1400" b="1" dirty="0"/>
                        <a:t>Notes</a:t>
                      </a:r>
                      <a:endParaRPr lang="en-IN" sz="1400" dirty="0"/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3965771072"/>
                  </a:ext>
                </a:extLst>
              </a:tr>
              <a:tr h="325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Data Pipeline</a:t>
                      </a:r>
                      <a:endParaRPr lang="en-IN" sz="1400" dirty="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pandas, yfinance, nsepy, requests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For pulling OHLCV, macro, FII/DII, news.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577482356"/>
                  </a:ext>
                </a:extLst>
              </a:tr>
              <a:tr h="484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Feature Engineering</a:t>
                      </a:r>
                      <a:endParaRPr lang="en-IN" sz="14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pandas, numpy, TA-Lib, scipy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Moving averages, RSI, MACD, volatility regimes.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451731398"/>
                  </a:ext>
                </a:extLst>
              </a:tr>
              <a:tr h="484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Statistical Validation</a:t>
                      </a:r>
                      <a:endParaRPr lang="en-IN" sz="14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statsmodels, scipy, pandas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ADF test, autocorrelation, stationarity checks.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2387940338"/>
                  </a:ext>
                </a:extLst>
              </a:tr>
              <a:tr h="484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NLP Sentiment</a:t>
                      </a:r>
                      <a:endParaRPr lang="en-IN" sz="14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spaCy, VaderSentiment, transformers (FinBERT)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Preprocessing, NER, sentiment scoring, domain adaptation.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912240875"/>
                  </a:ext>
                </a:extLst>
              </a:tr>
              <a:tr h="484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Modeling</a:t>
                      </a:r>
                      <a:endParaRPr lang="en-IN" sz="14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scikit-learn, </a:t>
                      </a:r>
                      <a:r>
                        <a:rPr lang="en-IN" sz="1400" dirty="0" err="1"/>
                        <a:t>xgboost</a:t>
                      </a:r>
                      <a:endParaRPr lang="en-IN" sz="1400" dirty="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Baselines, tree models, XGBoost with custom loss.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876069655"/>
                  </a:ext>
                </a:extLst>
              </a:tr>
              <a:tr h="325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Explainability (XAI)</a:t>
                      </a:r>
                      <a:endParaRPr lang="en-IN" sz="14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shap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SHAP explainers wired to Streamlit.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377749958"/>
                  </a:ext>
                </a:extLst>
              </a:tr>
              <a:tr h="484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 err="1"/>
                        <a:t>Backtest</a:t>
                      </a:r>
                      <a:r>
                        <a:rPr lang="en-IN" sz="1400" b="1" dirty="0"/>
                        <a:t> &amp; Paper Trade</a:t>
                      </a:r>
                      <a:endParaRPr lang="en-IN" sz="1400" dirty="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pandas, custom Python classes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Modular backtest loop, realistic cost simulation.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389139056"/>
                  </a:ext>
                </a:extLst>
              </a:tr>
              <a:tr h="325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Risk Management</a:t>
                      </a:r>
                      <a:endParaRPr lang="en-IN" sz="14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numpy, custom logic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Position sizing, stop-loss, drawdown control.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901869572"/>
                  </a:ext>
                </a:extLst>
              </a:tr>
              <a:tr h="325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Dashboard UI</a:t>
                      </a:r>
                      <a:endParaRPr lang="en-IN" sz="14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Streamlit, plotly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Interactive charts, predictions, scenarios.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3560115465"/>
                  </a:ext>
                </a:extLst>
              </a:tr>
              <a:tr h="484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MLOps &amp; Tracking</a:t>
                      </a:r>
                      <a:endParaRPr lang="en-IN" sz="14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mlflow, dvc, evidently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Experiment logging, drift detection, versioning.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3082716527"/>
                  </a:ext>
                </a:extLst>
              </a:tr>
              <a:tr h="325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CI/CD &amp; Container</a:t>
                      </a:r>
                      <a:endParaRPr lang="en-IN" sz="14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pytest, Docker, GitHub Actions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Tests, Docker image, auto CI on commit.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2721441583"/>
                  </a:ext>
                </a:extLst>
              </a:tr>
              <a:tr h="484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Personal Goal Planner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pandas, </a:t>
                      </a:r>
                      <a:r>
                        <a:rPr lang="en-US" sz="1400" dirty="0" err="1"/>
                        <a:t>Streamlit</a:t>
                      </a:r>
                      <a:r>
                        <a:rPr lang="en-US" sz="1400" dirty="0"/>
                        <a:t> widgets, custom allocation logic</a:t>
                      </a:r>
                      <a:endParaRPr lang="en-IN" sz="1400" dirty="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Maps income, expenses, targets, dynamic allocations, rebalancing logic</a:t>
                      </a:r>
                      <a:endParaRPr lang="en-IN" sz="1400" dirty="0"/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3562606948"/>
                  </a:ext>
                </a:extLst>
              </a:tr>
              <a:tr h="645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 Model</a:t>
                      </a:r>
                      <a:endParaRPr lang="en-IN" sz="1400" dirty="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scikit-learn, pandas</a:t>
                      </a:r>
                      <a:endParaRPr lang="en-IN" sz="1400" dirty="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 core learning engine. Predicts signal profitability based on historical performance of the system's own signals.</a:t>
                      </a:r>
                      <a:endParaRPr lang="en-IN" sz="1400" dirty="0"/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353831636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4F8529B-8A80-F0F5-1B97-98265CF5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318" y="91801"/>
            <a:ext cx="4561890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Explicit Tech / Tool Mapping per Module</a:t>
            </a:r>
          </a:p>
        </p:txBody>
      </p:sp>
    </p:spTree>
    <p:extLst>
      <p:ext uri="{BB962C8B-B14F-4D97-AF65-F5344CB8AC3E}">
        <p14:creationId xmlns:p14="http://schemas.microsoft.com/office/powerpoint/2010/main" val="419640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0261CA-7FF2-A8FD-84B9-913081CD8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577227"/>
              </p:ext>
            </p:extLst>
          </p:nvPr>
        </p:nvGraphicFramePr>
        <p:xfrm>
          <a:off x="452487" y="3571729"/>
          <a:ext cx="11690024" cy="216408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648932">
                  <a:extLst>
                    <a:ext uri="{9D8B030D-6E8A-4147-A177-3AD203B41FA5}">
                      <a16:colId xmlns:a16="http://schemas.microsoft.com/office/drawing/2014/main" val="3932626597"/>
                    </a:ext>
                  </a:extLst>
                </a:gridCol>
                <a:gridCol w="3196080">
                  <a:extLst>
                    <a:ext uri="{9D8B030D-6E8A-4147-A177-3AD203B41FA5}">
                      <a16:colId xmlns:a16="http://schemas.microsoft.com/office/drawing/2014/main" val="2072464085"/>
                    </a:ext>
                  </a:extLst>
                </a:gridCol>
                <a:gridCol w="2922506">
                  <a:extLst>
                    <a:ext uri="{9D8B030D-6E8A-4147-A177-3AD203B41FA5}">
                      <a16:colId xmlns:a16="http://schemas.microsoft.com/office/drawing/2014/main" val="1053054608"/>
                    </a:ext>
                  </a:extLst>
                </a:gridCol>
                <a:gridCol w="2922506">
                  <a:extLst>
                    <a:ext uri="{9D8B030D-6E8A-4147-A177-3AD203B41FA5}">
                      <a16:colId xmlns:a16="http://schemas.microsoft.com/office/drawing/2014/main" val="3541374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Typical Holding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Main 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Typical Signals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24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Intraday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Minutes to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Capture micro moves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Order book, tick data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(not in your plan yet)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220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Short-term Swing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 day to 2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Ride short-term trends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Daily OHLCV + sentiment + regime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962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Positional/Medium-term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 week to 3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Align with cycles,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Weekly data, macro, earnings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53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Long-term Investment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6 months – 5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Compound with fundamentals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Monthly/quarterly data, macro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4345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0971067-D8E6-F09A-2928-2F08EB06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7" y="845741"/>
            <a:ext cx="110979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Market Pulse plan is mainly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 generation +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risk control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.So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still decide: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 you follow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signals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(Short-term trading)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run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weekly/monthly signals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(Swing/positional)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forecast long-term trends? (Macro allocation)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Technically, the model can do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three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but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frequency + features +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must match the horizon: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Your plan leans toward short-to-medium term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because you’re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OHLCV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VIX, sentiment, macro snapshots.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CBD8EE-FC5E-5216-580D-7F05B54B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56" y="360191"/>
            <a:ext cx="5884944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dk1"/>
                </a:solidFill>
                <a:latin typeface="Arial" panose="020B0604020202020204" pitchFamily="34" charset="0"/>
              </a:rPr>
              <a:t>What Your Framework Actually Does</a:t>
            </a:r>
          </a:p>
        </p:txBody>
      </p:sp>
    </p:spTree>
    <p:extLst>
      <p:ext uri="{BB962C8B-B14F-4D97-AF65-F5344CB8AC3E}">
        <p14:creationId xmlns:p14="http://schemas.microsoft.com/office/powerpoint/2010/main" val="196066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D9D3FF-ACA5-BD5E-0F0B-E0C8B270C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487714"/>
              </p:ext>
            </p:extLst>
          </p:nvPr>
        </p:nvGraphicFramePr>
        <p:xfrm>
          <a:off x="528409" y="865883"/>
          <a:ext cx="10736622" cy="5261539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3578874">
                  <a:extLst>
                    <a:ext uri="{9D8B030D-6E8A-4147-A177-3AD203B41FA5}">
                      <a16:colId xmlns:a16="http://schemas.microsoft.com/office/drawing/2014/main" val="1274423275"/>
                    </a:ext>
                  </a:extLst>
                </a:gridCol>
                <a:gridCol w="3578874">
                  <a:extLst>
                    <a:ext uri="{9D8B030D-6E8A-4147-A177-3AD203B41FA5}">
                      <a16:colId xmlns:a16="http://schemas.microsoft.com/office/drawing/2014/main" val="3902070247"/>
                    </a:ext>
                  </a:extLst>
                </a:gridCol>
                <a:gridCol w="3578874">
                  <a:extLst>
                    <a:ext uri="{9D8B030D-6E8A-4147-A177-3AD203B41FA5}">
                      <a16:colId xmlns:a16="http://schemas.microsoft.com/office/drawing/2014/main" val="4175310741"/>
                    </a:ext>
                  </a:extLst>
                </a:gridCol>
              </a:tblGrid>
              <a:tr h="344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🧩 </a:t>
                      </a:r>
                      <a:r>
                        <a:rPr lang="en-IN" sz="1600" b="1" dirty="0"/>
                        <a:t>Module</a:t>
                      </a:r>
                      <a:endParaRPr lang="en-IN" sz="1600" dirty="0"/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✅ </a:t>
                      </a:r>
                      <a:r>
                        <a:rPr lang="en-IN" sz="1600" b="1"/>
                        <a:t>Status</a:t>
                      </a:r>
                      <a:endParaRPr lang="en-IN" sz="1600"/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🔍 </a:t>
                      </a:r>
                      <a:r>
                        <a:rPr lang="en-IN" sz="1600" b="1"/>
                        <a:t>Key Points</a:t>
                      </a:r>
                      <a:endParaRPr lang="en-IN" sz="1600"/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1387587805"/>
                  </a:ext>
                </a:extLst>
              </a:tr>
              <a:tr h="344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✅ OHLCV &amp; Macro Pull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✔️ Ready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yfinance + NSEPy, RBI macro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1606578409"/>
                  </a:ext>
                </a:extLst>
              </a:tr>
              <a:tr h="6071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✅ Feature Store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✔️ Ready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Technical + macro + sentiment + regimes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4054105904"/>
                  </a:ext>
                </a:extLst>
              </a:tr>
              <a:tr h="344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✅ Baseline Models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✔️ Ready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Linear, tree, XGB, regime splits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3451129862"/>
                  </a:ext>
                </a:extLst>
              </a:tr>
              <a:tr h="344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✅ Sentiment NLP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✔️ Partial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Vader, </a:t>
                      </a:r>
                      <a:r>
                        <a:rPr lang="en-IN" sz="1600" dirty="0" err="1"/>
                        <a:t>FinBERT</a:t>
                      </a:r>
                      <a:r>
                        <a:rPr lang="en-IN" sz="1600" dirty="0"/>
                        <a:t> draft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931118727"/>
                  </a:ext>
                </a:extLst>
              </a:tr>
              <a:tr h="344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✅ Explainability (SHAP)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✔️ Ready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Plots on dashboard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4254809855"/>
                  </a:ext>
                </a:extLst>
              </a:tr>
              <a:tr h="344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✅ Backtest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✔️ Ready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Cost-adjusted, modular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1930684273"/>
                  </a:ext>
                </a:extLst>
              </a:tr>
              <a:tr h="6071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✅ Paper Trade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✔️ Ready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Virtual portfolio, stops, drawdowns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2618335688"/>
                  </a:ext>
                </a:extLst>
              </a:tr>
              <a:tr h="6071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✅ Risk Dashboard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✔️ Ready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Sharpe, drawdown, win rate, profit factor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2773155363"/>
                  </a:ext>
                </a:extLst>
              </a:tr>
              <a:tr h="344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✅ MLOps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✔️ Ready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Drift, MLflow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3256773136"/>
                  </a:ext>
                </a:extLst>
              </a:tr>
              <a:tr h="344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✅ UI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✔️ Ready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Streamlit widgets, scenario tests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3284416468"/>
                  </a:ext>
                </a:extLst>
              </a:tr>
              <a:tr h="344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⏳ Tick/Order Book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❌ Future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High-freq module add-on later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3690787709"/>
                  </a:ext>
                </a:extLst>
              </a:tr>
              <a:tr h="344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⏳ Options/Derivatives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❌ Future</a:t>
                      </a:r>
                    </a:p>
                  </a:txBody>
                  <a:tcPr marL="75023" marR="75023" marT="37512" marB="3751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Next expansion</a:t>
                      </a:r>
                    </a:p>
                  </a:txBody>
                  <a:tcPr marL="75023" marR="75023" marT="37512" marB="37512" anchor="ctr"/>
                </a:tc>
                <a:extLst>
                  <a:ext uri="{0D108BD9-81ED-4DB2-BD59-A6C34878D82A}">
                    <a16:rowId xmlns:a16="http://schemas.microsoft.com/office/drawing/2014/main" val="272979098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5EC3103-A134-C5EB-4EE6-79656A28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7" y="199410"/>
            <a:ext cx="3858749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dk1"/>
                </a:solidFill>
                <a:latin typeface="Arial" panose="020B0604020202020204" pitchFamily="34" charset="0"/>
              </a:rPr>
              <a:t>Available Modules</a:t>
            </a:r>
          </a:p>
        </p:txBody>
      </p:sp>
    </p:spTree>
    <p:extLst>
      <p:ext uri="{BB962C8B-B14F-4D97-AF65-F5344CB8AC3E}">
        <p14:creationId xmlns:p14="http://schemas.microsoft.com/office/powerpoint/2010/main" val="162925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0854-8070-BCF1-22C3-55E7B516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59" y="838700"/>
            <a:ext cx="10515600" cy="20676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dirty="0"/>
              <a:t>What is order book/tick data?</a:t>
            </a:r>
          </a:p>
          <a:p>
            <a:pPr marL="457200" lvl="1" indent="0">
              <a:buNone/>
            </a:pPr>
            <a:endParaRPr lang="en-US" sz="1600" b="1" dirty="0"/>
          </a:p>
          <a:p>
            <a:pPr lvl="1"/>
            <a:r>
              <a:rPr lang="en-US" sz="1600" b="1" dirty="0"/>
              <a:t>Order book:</a:t>
            </a:r>
            <a:r>
              <a:rPr lang="en-US" sz="1600" dirty="0"/>
              <a:t> The real-time list of all </a:t>
            </a:r>
            <a:r>
              <a:rPr lang="en-US" sz="1600" i="1" dirty="0"/>
              <a:t>buy</a:t>
            </a:r>
            <a:r>
              <a:rPr lang="en-US" sz="1600" dirty="0"/>
              <a:t> and </a:t>
            </a:r>
            <a:r>
              <a:rPr lang="en-US" sz="1600" i="1" dirty="0"/>
              <a:t>sell</a:t>
            </a:r>
            <a:r>
              <a:rPr lang="en-US" sz="1600" dirty="0"/>
              <a:t> limit orders at each price level for a stock or index future.</a:t>
            </a:r>
          </a:p>
          <a:p>
            <a:pPr lvl="1"/>
            <a:r>
              <a:rPr lang="en-US" sz="1600" b="1" dirty="0"/>
              <a:t>Tick data:</a:t>
            </a:r>
            <a:r>
              <a:rPr lang="en-US" sz="1600" dirty="0"/>
              <a:t> Every tiny price change, trade, or quote update. It’s extremely granular — sometimes thousands of data points </a:t>
            </a:r>
            <a:r>
              <a:rPr lang="en-US" sz="1600" i="1" dirty="0"/>
              <a:t>per second</a:t>
            </a:r>
            <a:r>
              <a:rPr lang="en-US" sz="1600" dirty="0"/>
              <a:t>.</a:t>
            </a:r>
          </a:p>
          <a:p>
            <a:r>
              <a:rPr lang="en-US" sz="1600" b="1" dirty="0"/>
              <a:t>Use:</a:t>
            </a:r>
            <a:endParaRPr lang="en-US" sz="1600" dirty="0"/>
          </a:p>
          <a:p>
            <a:pPr lvl="1"/>
            <a:r>
              <a:rPr lang="en-US" sz="1600" dirty="0"/>
              <a:t>Used for </a:t>
            </a:r>
            <a:r>
              <a:rPr lang="en-US" sz="1600" b="1" dirty="0"/>
              <a:t>intraday trading</a:t>
            </a:r>
            <a:r>
              <a:rPr lang="en-US" sz="1600" dirty="0"/>
              <a:t>, high-frequency strategies, market microstructure research.</a:t>
            </a:r>
          </a:p>
          <a:p>
            <a:pPr lvl="1"/>
            <a:r>
              <a:rPr lang="en-US" sz="1600" dirty="0"/>
              <a:t>Needed for advanced signals like order flow imbalance, spoofing detection, or market-making bots.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1BFD22-58C9-2C9B-67D9-4B02241FA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62930"/>
              </p:ext>
            </p:extLst>
          </p:nvPr>
        </p:nvGraphicFramePr>
        <p:xfrm>
          <a:off x="385712" y="3275677"/>
          <a:ext cx="10515600" cy="228600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189741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20904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12172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53774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🧩 </a:t>
                      </a:r>
                      <a:r>
                        <a:rPr lang="en-IN" b="1"/>
                        <a:t>What is it?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🔍 </a:t>
                      </a:r>
                      <a:r>
                        <a:rPr lang="en-IN" b="1"/>
                        <a:t>Why Important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⏰ </a:t>
                      </a:r>
                      <a:r>
                        <a:rPr lang="en-IN" b="1"/>
                        <a:t>Why Not Now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🚀 </a:t>
                      </a:r>
                      <a:r>
                        <a:rPr lang="en-IN" b="1"/>
                        <a:t>When to Add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92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L2/L3 data: full bid-ask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Needed for scalping, intraday, microstructure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cost, huge data, paid feeds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If you build intraday/HFT in future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79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Tick-by-tick trades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Study real-time price impact, flow dynamics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Not needed for daily/swing trades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After base </a:t>
                      </a:r>
                      <a:r>
                        <a:rPr lang="en-US" dirty="0" err="1"/>
                        <a:t>backtest</a:t>
                      </a:r>
                      <a:r>
                        <a:rPr lang="en-US" dirty="0"/>
                        <a:t> + paper 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4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Real-time order 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See hidden liquidity, order flow imbalances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Brokers charge for streams + infra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When you have live capital + broker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95404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B33ED8BF-10F7-7A46-77A7-EC1C4719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59" y="100036"/>
            <a:ext cx="4322658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dk1"/>
                </a:solidFill>
                <a:latin typeface="Arial" panose="020B0604020202020204" pitchFamily="34" charset="0"/>
              </a:rPr>
              <a:t>Order Book &amp; Tick Data: When &amp; Why</a:t>
            </a:r>
          </a:p>
        </p:txBody>
      </p:sp>
    </p:spTree>
    <p:extLst>
      <p:ext uri="{BB962C8B-B14F-4D97-AF65-F5344CB8AC3E}">
        <p14:creationId xmlns:p14="http://schemas.microsoft.com/office/powerpoint/2010/main" val="228670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77DB-F05B-D60F-A36D-0E375B457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58" y="694408"/>
            <a:ext cx="11869132" cy="460345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Your Market Pulse plan is designed as a </a:t>
            </a:r>
            <a:r>
              <a:rPr lang="en-US" sz="1600" b="1" dirty="0"/>
              <a:t>robust starter quant research pipeline</a:t>
            </a:r>
            <a:r>
              <a:rPr lang="en-US" sz="1600" dirty="0"/>
              <a:t>:</a:t>
            </a:r>
          </a:p>
          <a:p>
            <a:r>
              <a:rPr lang="en-US" sz="1600" dirty="0"/>
              <a:t>Daily OHLCV data (open, high, low, close, volume) — easy to get, free.</a:t>
            </a:r>
          </a:p>
          <a:p>
            <a:r>
              <a:rPr lang="en-US" sz="1600" dirty="0"/>
              <a:t>FII/DII flows, macro indicators — daily/weekly.</a:t>
            </a:r>
          </a:p>
          <a:p>
            <a:r>
              <a:rPr lang="en-US" sz="1600" dirty="0"/>
              <a:t>News sentiment — daily.</a:t>
            </a:r>
          </a:p>
          <a:p>
            <a:r>
              <a:rPr lang="en-US" sz="1600" dirty="0"/>
              <a:t>Moderate-frequency trades (swing, positional).</a:t>
            </a:r>
          </a:p>
          <a:p>
            <a:r>
              <a:rPr lang="en-US" sz="1600" b="1" dirty="0"/>
              <a:t>Adding order book/tick data means:</a:t>
            </a:r>
            <a:endParaRPr lang="en-US" sz="1600" dirty="0"/>
          </a:p>
          <a:p>
            <a:pPr lvl="1"/>
            <a:r>
              <a:rPr lang="en-US" sz="1600" dirty="0"/>
              <a:t>You need </a:t>
            </a:r>
            <a:r>
              <a:rPr lang="en-US" sz="1600" b="1" dirty="0"/>
              <a:t>paid access</a:t>
            </a:r>
            <a:r>
              <a:rPr lang="en-US" sz="1600" dirty="0"/>
              <a:t> to NSE’s real-time feed or a broker’s direct feed.</a:t>
            </a:r>
          </a:p>
          <a:p>
            <a:pPr lvl="1"/>
            <a:r>
              <a:rPr lang="en-US" sz="1600" dirty="0"/>
              <a:t>Huge storage: tick data explodes into </a:t>
            </a:r>
            <a:r>
              <a:rPr lang="en-US" sz="1600" b="1" dirty="0"/>
              <a:t>GBs per day</a:t>
            </a:r>
            <a:r>
              <a:rPr lang="en-US" sz="1600" dirty="0"/>
              <a:t> for even one stock.</a:t>
            </a:r>
          </a:p>
          <a:p>
            <a:pPr lvl="1"/>
            <a:r>
              <a:rPr lang="en-US" sz="1600" dirty="0"/>
              <a:t>More complex coding: you’d need low-latency code, advanced </a:t>
            </a:r>
            <a:r>
              <a:rPr lang="en-US" sz="1600" dirty="0" err="1"/>
              <a:t>backtesting</a:t>
            </a:r>
            <a:r>
              <a:rPr lang="en-US" sz="1600" dirty="0"/>
              <a:t> engine, and more computing power.</a:t>
            </a:r>
          </a:p>
          <a:p>
            <a:pPr lvl="1"/>
            <a:r>
              <a:rPr lang="en-US" sz="1600" dirty="0"/>
              <a:t>Higher costs — few good free tick providers exist for India.</a:t>
            </a:r>
          </a:p>
          <a:p>
            <a:r>
              <a:rPr lang="en-US" sz="1600" dirty="0"/>
              <a:t>👉 So: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✅ For a </a:t>
            </a:r>
            <a:r>
              <a:rPr lang="en-US" sz="1600" b="1" dirty="0"/>
              <a:t>tight-budget personal system</a:t>
            </a:r>
            <a:r>
              <a:rPr lang="en-US" sz="1600" dirty="0"/>
              <a:t>, daily data covers </a:t>
            </a:r>
            <a:r>
              <a:rPr lang="en-US" sz="1600" b="1" dirty="0"/>
              <a:t>90% of retail needs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     ✅ It keeps the focus practical: signals, </a:t>
            </a:r>
            <a:r>
              <a:rPr lang="en-US" sz="1600" dirty="0" err="1"/>
              <a:t>backtest</a:t>
            </a:r>
            <a:r>
              <a:rPr lang="en-US" sz="1600" dirty="0"/>
              <a:t>, dashboard, paper trading, risk management.</a:t>
            </a:r>
          </a:p>
          <a:p>
            <a:endParaRPr lang="en-IN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9FFDBA-D30A-752E-4B8A-09C845DEE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59" y="100036"/>
            <a:ext cx="6542986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dk1"/>
                </a:solidFill>
                <a:latin typeface="Arial" panose="020B0604020202020204" pitchFamily="34" charset="0"/>
              </a:rPr>
              <a:t>Order Book &amp; Tick Data: </a:t>
            </a:r>
            <a:r>
              <a:rPr lang="en-US" b="1" dirty="0"/>
              <a:t>Why it’s not in your current plan</a:t>
            </a:r>
          </a:p>
        </p:txBody>
      </p:sp>
    </p:spTree>
    <p:extLst>
      <p:ext uri="{BB962C8B-B14F-4D97-AF65-F5344CB8AC3E}">
        <p14:creationId xmlns:p14="http://schemas.microsoft.com/office/powerpoint/2010/main" val="169601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7D70-90D2-BF7F-765D-CF7DCC48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07" y="993710"/>
            <a:ext cx="10515600" cy="2435290"/>
          </a:xfrm>
        </p:spPr>
        <p:txBody>
          <a:bodyPr>
            <a:normAutofit/>
          </a:bodyPr>
          <a:lstStyle/>
          <a:p>
            <a:r>
              <a:rPr lang="en-IN" sz="1600" dirty="0"/>
              <a:t>Absolutely!</a:t>
            </a:r>
            <a:br>
              <a:rPr lang="en-IN" sz="1600" dirty="0"/>
            </a:br>
            <a:r>
              <a:rPr lang="en-IN" sz="1600" dirty="0"/>
              <a:t>Your plan is </a:t>
            </a:r>
            <a:r>
              <a:rPr lang="en-IN" sz="1600" i="1" dirty="0"/>
              <a:t>modular</a:t>
            </a:r>
            <a:r>
              <a:rPr lang="en-IN" sz="1600" dirty="0"/>
              <a:t> — you can bolt on an </a:t>
            </a:r>
            <a:r>
              <a:rPr lang="en-IN" sz="1600" b="1" dirty="0"/>
              <a:t>Intraday Order Book Module</a:t>
            </a:r>
            <a:r>
              <a:rPr lang="en-IN" sz="1600" dirty="0"/>
              <a:t> later:</a:t>
            </a:r>
          </a:p>
          <a:p>
            <a:r>
              <a:rPr lang="en-IN" sz="1600" dirty="0"/>
              <a:t>Find brokers offering free/cheap live feeds (</a:t>
            </a:r>
            <a:r>
              <a:rPr lang="en-IN" sz="1600" dirty="0" err="1"/>
              <a:t>Zerodha</a:t>
            </a:r>
            <a:r>
              <a:rPr lang="en-IN" sz="1600" dirty="0"/>
              <a:t>, </a:t>
            </a:r>
            <a:r>
              <a:rPr lang="en-IN" sz="1600" dirty="0" err="1"/>
              <a:t>Upstox</a:t>
            </a:r>
            <a:r>
              <a:rPr lang="en-IN" sz="1600" dirty="0"/>
              <a:t> API).</a:t>
            </a:r>
          </a:p>
          <a:p>
            <a:r>
              <a:rPr lang="en-IN" sz="1600" dirty="0"/>
              <a:t>Add a </a:t>
            </a:r>
            <a:r>
              <a:rPr lang="en-IN" sz="1600" b="1" dirty="0"/>
              <a:t>live data capture script</a:t>
            </a:r>
            <a:r>
              <a:rPr lang="en-IN" sz="1600" dirty="0"/>
              <a:t> (WebSocket stream).</a:t>
            </a:r>
          </a:p>
          <a:p>
            <a:r>
              <a:rPr lang="en-IN" sz="1600" dirty="0"/>
              <a:t>Expand your storage (SQLite, Parquet, cloud).</a:t>
            </a:r>
          </a:p>
          <a:p>
            <a:r>
              <a:rPr lang="en-IN" sz="1600" dirty="0"/>
              <a:t>Build microstructure signals: VWAP bands, order imbalance, iceberg detection.</a:t>
            </a:r>
          </a:p>
          <a:p>
            <a:r>
              <a:rPr lang="en-IN" sz="1600" dirty="0"/>
              <a:t>Upgrade your </a:t>
            </a:r>
            <a:r>
              <a:rPr lang="en-IN" sz="1600" dirty="0" err="1"/>
              <a:t>backtest</a:t>
            </a:r>
            <a:r>
              <a:rPr lang="en-IN" sz="1600" dirty="0"/>
              <a:t> engine to tick-level or 1-sec bar testing.</a:t>
            </a:r>
          </a:p>
          <a:p>
            <a:endParaRPr lang="en-IN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103297-08F2-5959-3A3A-039B9174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59" y="100036"/>
            <a:ext cx="5298648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dk1"/>
                </a:solidFill>
                <a:latin typeface="Arial" panose="020B0604020202020204" pitchFamily="34" charset="0"/>
              </a:rPr>
              <a:t>Order Book &amp; Tick Data: </a:t>
            </a:r>
            <a:r>
              <a:rPr lang="en-IN" b="1" dirty="0"/>
              <a:t>Can you add it later?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A0B3BF-56E4-0A98-A52D-D5E76760A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3456202"/>
            <a:ext cx="5298648" cy="369332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When should you care about it?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EE88F-689F-22D7-F4C8-8607A0210F2E}"/>
              </a:ext>
            </a:extLst>
          </p:cNvPr>
          <p:cNvSpPr txBox="1">
            <a:spLocks/>
          </p:cNvSpPr>
          <p:nvPr/>
        </p:nvSpPr>
        <p:spPr>
          <a:xfrm>
            <a:off x="307155" y="4106912"/>
            <a:ext cx="10515600" cy="1360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Add order book/tick only if:</a:t>
            </a:r>
            <a:endParaRPr lang="en-US" sz="1600" dirty="0"/>
          </a:p>
          <a:p>
            <a:pPr lvl="1"/>
            <a:r>
              <a:rPr lang="en-US" sz="1600" dirty="0"/>
              <a:t>You want to trade </a:t>
            </a:r>
            <a:r>
              <a:rPr lang="en-US" sz="1600" b="1" dirty="0"/>
              <a:t>intraday scalping</a:t>
            </a:r>
            <a:r>
              <a:rPr lang="en-US" sz="1600" dirty="0"/>
              <a:t> or </a:t>
            </a:r>
            <a:r>
              <a:rPr lang="en-US" sz="1600" b="1" dirty="0"/>
              <a:t>HFT-like tactics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You have low latency execution ( </a:t>
            </a:r>
            <a:r>
              <a:rPr lang="en-US" sz="1600" dirty="0" err="1"/>
              <a:t>colocated</a:t>
            </a:r>
            <a:r>
              <a:rPr lang="en-US" sz="1600" dirty="0"/>
              <a:t> servers? unlikely for retail).</a:t>
            </a:r>
          </a:p>
          <a:p>
            <a:pPr lvl="1"/>
            <a:r>
              <a:rPr lang="en-US" sz="1600" dirty="0"/>
              <a:t>You can handle higher computing cost and complexity.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687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2546</Words>
  <Application>Microsoft Office PowerPoint</Application>
  <PresentationFormat>Widescreen</PresentationFormat>
  <Paragraphs>305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Meharban Singh</dc:creator>
  <cp:lastModifiedBy>Meharban Singh</cp:lastModifiedBy>
  <cp:revision>7</cp:revision>
  <dcterms:created xsi:type="dcterms:W3CDTF">2025-07-23T16:40:00Z</dcterms:created>
  <dcterms:modified xsi:type="dcterms:W3CDTF">2025-09-16T12:13:01Z</dcterms:modified>
</cp:coreProperties>
</file>