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4" r:id="rId7"/>
    <p:sldId id="273" r:id="rId8"/>
    <p:sldId id="261" r:id="rId9"/>
    <p:sldId id="262" r:id="rId10"/>
    <p:sldId id="265" r:id="rId11"/>
    <p:sldId id="263" r:id="rId12"/>
    <p:sldId id="267" r:id="rId13"/>
    <p:sldId id="266" r:id="rId14"/>
    <p:sldId id="268" r:id="rId15"/>
    <p:sldId id="270" r:id="rId16"/>
    <p:sldId id="269" r:id="rId17"/>
    <p:sldId id="271"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6E1B-588E-08C9-588E-F3F9C32409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51E3A9-CF64-C60F-F366-BB8E6BC77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0FB3F8-7FC2-EA2F-369B-211255B607DC}"/>
              </a:ext>
            </a:extLst>
          </p:cNvPr>
          <p:cNvSpPr>
            <a:spLocks noGrp="1"/>
          </p:cNvSpPr>
          <p:nvPr>
            <p:ph type="dt" sz="half" idx="10"/>
          </p:nvPr>
        </p:nvSpPr>
        <p:spPr/>
        <p:txBody>
          <a:bodyPr/>
          <a:lstStyle/>
          <a:p>
            <a:fld id="{C43A76A3-ADC8-4477-8FC1-B9DD55D84908}" type="datetime1">
              <a:rPr lang="en-US" smtClean="0"/>
              <a:t>5/10/2022</a:t>
            </a:fld>
            <a:endParaRPr lang="en-US" dirty="0"/>
          </a:p>
        </p:txBody>
      </p:sp>
      <p:sp>
        <p:nvSpPr>
          <p:cNvPr id="5" name="Footer Placeholder 4">
            <a:extLst>
              <a:ext uri="{FF2B5EF4-FFF2-40B4-BE49-F238E27FC236}">
                <a16:creationId xmlns:a16="http://schemas.microsoft.com/office/drawing/2014/main" id="{BE673DCC-9CF7-4B40-D46F-F67048301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10CD2-6FAE-5F51-024A-56020BCFB0D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58767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A19C-8CE5-2DDD-66E0-BCD0510F8C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1CC8A-0173-6BDB-9334-35ADDEB02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B193E-A7F0-8FA6-8A01-AE0DE9329CEC}"/>
              </a:ext>
            </a:extLst>
          </p:cNvPr>
          <p:cNvSpPr>
            <a:spLocks noGrp="1"/>
          </p:cNvSpPr>
          <p:nvPr>
            <p:ph type="dt" sz="half" idx="10"/>
          </p:nvPr>
        </p:nvSpPr>
        <p:spPr/>
        <p:txBody>
          <a:bodyPr/>
          <a:lstStyle/>
          <a:p>
            <a:fld id="{D6762538-DC4D-4667-96E5-B3278DDF8B12}" type="datetime1">
              <a:rPr lang="en-US" smtClean="0"/>
              <a:t>5/10/2022</a:t>
            </a:fld>
            <a:endParaRPr lang="en-US"/>
          </a:p>
        </p:txBody>
      </p:sp>
      <p:sp>
        <p:nvSpPr>
          <p:cNvPr id="5" name="Footer Placeholder 4">
            <a:extLst>
              <a:ext uri="{FF2B5EF4-FFF2-40B4-BE49-F238E27FC236}">
                <a16:creationId xmlns:a16="http://schemas.microsoft.com/office/drawing/2014/main" id="{1C92C1BB-A3B9-664C-24F4-72430B780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027D8-8D5B-F205-C8A9-A0322AB0915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393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2CC09-C6A6-4297-0E01-DBF9AF060D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BD4C63-D73D-61E1-06A8-D64E18293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9ED1B-B38A-0CF3-CF8A-F77C211D8FCC}"/>
              </a:ext>
            </a:extLst>
          </p:cNvPr>
          <p:cNvSpPr>
            <a:spLocks noGrp="1"/>
          </p:cNvSpPr>
          <p:nvPr>
            <p:ph type="dt" sz="half" idx="10"/>
          </p:nvPr>
        </p:nvSpPr>
        <p:spPr/>
        <p:txBody>
          <a:bodyPr/>
          <a:lstStyle/>
          <a:p>
            <a:fld id="{05880548-5C08-4BE3-B63E-F2BB63B0B00C}" type="datetime1">
              <a:rPr lang="en-US" smtClean="0"/>
              <a:t>5/10/2022</a:t>
            </a:fld>
            <a:endParaRPr lang="en-US"/>
          </a:p>
        </p:txBody>
      </p:sp>
      <p:sp>
        <p:nvSpPr>
          <p:cNvPr id="5" name="Footer Placeholder 4">
            <a:extLst>
              <a:ext uri="{FF2B5EF4-FFF2-40B4-BE49-F238E27FC236}">
                <a16:creationId xmlns:a16="http://schemas.microsoft.com/office/drawing/2014/main" id="{4FDFD072-7711-130F-A588-06CA28F71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6FB0B-D6A3-D234-CF01-9059D2D4005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9658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F321-3A68-3136-35C6-58ED22F3C9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546CE-4DF9-A870-DC8F-2F8504E83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618A2-3911-67AF-D18B-027A6BB72DF1}"/>
              </a:ext>
            </a:extLst>
          </p:cNvPr>
          <p:cNvSpPr>
            <a:spLocks noGrp="1"/>
          </p:cNvSpPr>
          <p:nvPr>
            <p:ph type="dt" sz="half" idx="10"/>
          </p:nvPr>
        </p:nvSpPr>
        <p:spPr/>
        <p:txBody>
          <a:bodyPr/>
          <a:lstStyle/>
          <a:p>
            <a:fld id="{DE7F49BE-398D-479A-8A7E-5DDBCA61EDCB}" type="datetime1">
              <a:rPr lang="en-US" smtClean="0"/>
              <a:t>5/10/2022</a:t>
            </a:fld>
            <a:endParaRPr lang="en-US"/>
          </a:p>
        </p:txBody>
      </p:sp>
      <p:sp>
        <p:nvSpPr>
          <p:cNvPr id="5" name="Footer Placeholder 4">
            <a:extLst>
              <a:ext uri="{FF2B5EF4-FFF2-40B4-BE49-F238E27FC236}">
                <a16:creationId xmlns:a16="http://schemas.microsoft.com/office/drawing/2014/main" id="{6D05ACD4-C06E-A558-65C6-F0D635777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886B6-29B4-38D6-E52D-C6A3C59EAC9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1289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866C-1CEB-6269-487E-71186242B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87EA2B-C510-5D4E-D028-AF20C2D6D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CC794-7ECF-F18F-A682-E4DFF6B84D50}"/>
              </a:ext>
            </a:extLst>
          </p:cNvPr>
          <p:cNvSpPr>
            <a:spLocks noGrp="1"/>
          </p:cNvSpPr>
          <p:nvPr>
            <p:ph type="dt" sz="half" idx="10"/>
          </p:nvPr>
        </p:nvSpPr>
        <p:spPr/>
        <p:txBody>
          <a:bodyPr/>
          <a:lstStyle/>
          <a:p>
            <a:fld id="{CCD0C193-4974-4A1F-9C63-07D595E30D66}" type="datetime1">
              <a:rPr lang="en-US" smtClean="0"/>
              <a:t>5/10/2022</a:t>
            </a:fld>
            <a:endParaRPr lang="en-US"/>
          </a:p>
        </p:txBody>
      </p:sp>
      <p:sp>
        <p:nvSpPr>
          <p:cNvPr id="5" name="Footer Placeholder 4">
            <a:extLst>
              <a:ext uri="{FF2B5EF4-FFF2-40B4-BE49-F238E27FC236}">
                <a16:creationId xmlns:a16="http://schemas.microsoft.com/office/drawing/2014/main" id="{FB0FA855-2130-2FBD-6BDB-6CEDFC465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A46AB-C970-7894-1BF6-AD0FB18CD57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4059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10AD-4405-DD98-8557-EE4BA1FBDB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923E2-378E-FBAB-5418-F044EB84D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0F2E18-D608-770D-1CBF-47EA6FC73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C9D6BA-0930-3E53-9B7B-C888E610CADA}"/>
              </a:ext>
            </a:extLst>
          </p:cNvPr>
          <p:cNvSpPr>
            <a:spLocks noGrp="1"/>
          </p:cNvSpPr>
          <p:nvPr>
            <p:ph type="dt" sz="half" idx="10"/>
          </p:nvPr>
        </p:nvSpPr>
        <p:spPr/>
        <p:txBody>
          <a:bodyPr/>
          <a:lstStyle/>
          <a:p>
            <a:fld id="{701AA87F-28D4-4BF0-B81F-877A89DFD5AC}" type="datetime1">
              <a:rPr lang="en-US" smtClean="0"/>
              <a:t>5/10/2022</a:t>
            </a:fld>
            <a:endParaRPr lang="en-US"/>
          </a:p>
        </p:txBody>
      </p:sp>
      <p:sp>
        <p:nvSpPr>
          <p:cNvPr id="6" name="Footer Placeholder 5">
            <a:extLst>
              <a:ext uri="{FF2B5EF4-FFF2-40B4-BE49-F238E27FC236}">
                <a16:creationId xmlns:a16="http://schemas.microsoft.com/office/drawing/2014/main" id="{E42AB8FF-DD44-A416-4FE9-0287AB00B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98A97-654B-555C-B7F4-A21C6B2B642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1357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9838-04AA-E35F-B771-C80821ECEC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2ABDFA-7453-440A-2CB3-EF1DCFD16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CF513C-760F-D6F7-B659-EDB9A18660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11E3B6-53E1-20E6-EEFB-01532CBBE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3FEA5-2759-364D-9C87-855F17204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5C8749-46D1-1234-D62D-817FB811ACB1}"/>
              </a:ext>
            </a:extLst>
          </p:cNvPr>
          <p:cNvSpPr>
            <a:spLocks noGrp="1"/>
          </p:cNvSpPr>
          <p:nvPr>
            <p:ph type="dt" sz="half" idx="10"/>
          </p:nvPr>
        </p:nvSpPr>
        <p:spPr/>
        <p:txBody>
          <a:bodyPr/>
          <a:lstStyle/>
          <a:p>
            <a:fld id="{A8A9F1F3-208B-49A3-B337-9C8ACEB3E0E1}" type="datetime1">
              <a:rPr lang="en-US" smtClean="0"/>
              <a:t>5/10/2022</a:t>
            </a:fld>
            <a:endParaRPr lang="en-US"/>
          </a:p>
        </p:txBody>
      </p:sp>
      <p:sp>
        <p:nvSpPr>
          <p:cNvPr id="8" name="Footer Placeholder 7">
            <a:extLst>
              <a:ext uri="{FF2B5EF4-FFF2-40B4-BE49-F238E27FC236}">
                <a16:creationId xmlns:a16="http://schemas.microsoft.com/office/drawing/2014/main" id="{4F36A25A-8B2D-C9CD-E768-EFE0B169EA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F304A-BBAB-C106-2C6E-8787F31E4D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2100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119B-BE06-9B74-B4D9-D60EC7873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3D6D06-D3BC-3F51-B850-5BC847405184}"/>
              </a:ext>
            </a:extLst>
          </p:cNvPr>
          <p:cNvSpPr>
            <a:spLocks noGrp="1"/>
          </p:cNvSpPr>
          <p:nvPr>
            <p:ph type="dt" sz="half" idx="10"/>
          </p:nvPr>
        </p:nvSpPr>
        <p:spPr/>
        <p:txBody>
          <a:bodyPr/>
          <a:lstStyle/>
          <a:p>
            <a:fld id="{27AF6CA6-7293-4AA2-A0E0-A3BF4416E786}" type="datetime1">
              <a:rPr lang="en-US" smtClean="0"/>
              <a:t>5/10/2022</a:t>
            </a:fld>
            <a:endParaRPr lang="en-US"/>
          </a:p>
        </p:txBody>
      </p:sp>
      <p:sp>
        <p:nvSpPr>
          <p:cNvPr id="4" name="Footer Placeholder 3">
            <a:extLst>
              <a:ext uri="{FF2B5EF4-FFF2-40B4-BE49-F238E27FC236}">
                <a16:creationId xmlns:a16="http://schemas.microsoft.com/office/drawing/2014/main" id="{1C233848-E7A8-5C64-3CAC-31C813E866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D48FC8-1A53-4F51-0E3C-0F0E64746EB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0629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DA0F0-3420-A4DF-CCA0-ACEFBFCC8F1E}"/>
              </a:ext>
            </a:extLst>
          </p:cNvPr>
          <p:cNvSpPr>
            <a:spLocks noGrp="1"/>
          </p:cNvSpPr>
          <p:nvPr>
            <p:ph type="dt" sz="half" idx="10"/>
          </p:nvPr>
        </p:nvSpPr>
        <p:spPr/>
        <p:txBody>
          <a:bodyPr/>
          <a:lstStyle/>
          <a:p>
            <a:fld id="{98D87016-7BCD-46FB-8EE3-AB6C369108B4}" type="datetime1">
              <a:rPr lang="en-US" smtClean="0"/>
              <a:t>5/10/2022</a:t>
            </a:fld>
            <a:endParaRPr lang="en-US"/>
          </a:p>
        </p:txBody>
      </p:sp>
      <p:sp>
        <p:nvSpPr>
          <p:cNvPr id="3" name="Footer Placeholder 2">
            <a:extLst>
              <a:ext uri="{FF2B5EF4-FFF2-40B4-BE49-F238E27FC236}">
                <a16:creationId xmlns:a16="http://schemas.microsoft.com/office/drawing/2014/main" id="{222A9BF4-3173-A65B-2214-774BE0C2C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51C4F-1DEC-CF06-7107-2D330294AE1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1407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4F0E-DBE3-2556-5988-2B3A5CB05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91D21D-615B-12E4-051A-6F6DEE02B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9E2B1A-A258-53C8-9ED6-DD3E0A3FA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E7F31-A8FF-5254-C0C1-0F2F5F431A95}"/>
              </a:ext>
            </a:extLst>
          </p:cNvPr>
          <p:cNvSpPr>
            <a:spLocks noGrp="1"/>
          </p:cNvSpPr>
          <p:nvPr>
            <p:ph type="dt" sz="half" idx="10"/>
          </p:nvPr>
        </p:nvSpPr>
        <p:spPr/>
        <p:txBody>
          <a:bodyPr/>
          <a:lstStyle/>
          <a:p>
            <a:fld id="{A1547011-1FFC-4EF8-9A2E-53B4AD2ADBD4}" type="datetime1">
              <a:rPr lang="en-US" smtClean="0"/>
              <a:t>5/10/2022</a:t>
            </a:fld>
            <a:endParaRPr lang="en-US"/>
          </a:p>
        </p:txBody>
      </p:sp>
      <p:sp>
        <p:nvSpPr>
          <p:cNvPr id="6" name="Footer Placeholder 5">
            <a:extLst>
              <a:ext uri="{FF2B5EF4-FFF2-40B4-BE49-F238E27FC236}">
                <a16:creationId xmlns:a16="http://schemas.microsoft.com/office/drawing/2014/main" id="{38A50A1D-3046-42A8-1630-689F5A74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D0975-4942-A7B7-6C51-A5C2FEDA765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0306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1483-375C-AF11-205E-BA9EA7587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9F8472-68BE-1BDA-2704-8B1469A12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6DA158-2C07-C5AE-8116-4024A2DA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14A21-68C6-F107-65B0-7820E768F622}"/>
              </a:ext>
            </a:extLst>
          </p:cNvPr>
          <p:cNvSpPr>
            <a:spLocks noGrp="1"/>
          </p:cNvSpPr>
          <p:nvPr>
            <p:ph type="dt" sz="half" idx="10"/>
          </p:nvPr>
        </p:nvSpPr>
        <p:spPr/>
        <p:txBody>
          <a:bodyPr/>
          <a:lstStyle/>
          <a:p>
            <a:fld id="{9562EB47-45B4-4EF5-A743-B4885DD2F060}" type="datetime1">
              <a:rPr lang="en-US" smtClean="0"/>
              <a:t>5/10/2022</a:t>
            </a:fld>
            <a:endParaRPr lang="en-US"/>
          </a:p>
        </p:txBody>
      </p:sp>
      <p:sp>
        <p:nvSpPr>
          <p:cNvPr id="6" name="Footer Placeholder 5">
            <a:extLst>
              <a:ext uri="{FF2B5EF4-FFF2-40B4-BE49-F238E27FC236}">
                <a16:creationId xmlns:a16="http://schemas.microsoft.com/office/drawing/2014/main" id="{4843AC0A-A2D2-D9CF-E4C0-CC043CF16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163C7-57B8-7263-FD64-8A15988EE738}"/>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85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3EDE0-CF0D-5673-8AA1-9C8C62BA0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781640-4CDF-9F30-D99F-C25A31ECC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FA699-299C-A86B-E6C5-909EE1BC5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D24A4-5FEC-4062-8995-EB21925B3B40}" type="datetime1">
              <a:rPr lang="en-US" smtClean="0"/>
              <a:t>5/10/2022</a:t>
            </a:fld>
            <a:endParaRPr lang="en-US" sz="1000" dirty="0"/>
          </a:p>
        </p:txBody>
      </p:sp>
      <p:sp>
        <p:nvSpPr>
          <p:cNvPr id="5" name="Footer Placeholder 4">
            <a:extLst>
              <a:ext uri="{FF2B5EF4-FFF2-40B4-BE49-F238E27FC236}">
                <a16:creationId xmlns:a16="http://schemas.microsoft.com/office/drawing/2014/main" id="{1A9DED3D-9BE4-8DD6-7979-C4307F95D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81ED1149-0183-6A4B-E96E-306DD2E95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84623627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ljar/mljar-supervise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pistasislab.github.io/tpo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FLAML/tree/main/flaml/tune" TargetMode="External"/><Relationship Id="rId2" Type="http://schemas.openxmlformats.org/officeDocument/2006/relationships/hyperlink" Target="https://github.com/microsoft/FLA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berbank-ai-lab/LightAuto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006.13799" TargetMode="External"/><Relationship Id="rId2" Type="http://schemas.openxmlformats.org/officeDocument/2006/relationships/hyperlink" Target="https://github.com/automl/Auto-PyTorch"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papers.nips.cc/paper/5872-efficient-and-robust-automated-machine-learning.pdf" TargetMode="External"/><Relationship Id="rId2" Type="http://schemas.openxmlformats.org/officeDocument/2006/relationships/hyperlink" Target="https://automl.github.io/auto-sklearn/master/index.html"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utokeras.com/tutorial/overview/"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awslabs/autoglu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pycaret/pycar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h2o.ai/h2o/latest-stable/h2o-docs/data-science.html" TargetMode="External"/><Relationship Id="rId2" Type="http://schemas.openxmlformats.org/officeDocument/2006/relationships/hyperlink" Target="https://github.com/h2oai/h2o-3"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docs.h2o.ai/h2o/latest-stable/h2o-docs/automl.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faidata.foundation/" TargetMode="External"/><Relationship Id="rId2" Type="http://schemas.openxmlformats.org/officeDocument/2006/relationships/hyperlink" Target="https://github.com/ludwig-ai/ludwi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xeldeRomblay/MLBox/blob/master/docs/index.r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ferris wheel&#10;&#10;Description automatically generated with low confidence">
            <a:extLst>
              <a:ext uri="{FF2B5EF4-FFF2-40B4-BE49-F238E27FC236}">
                <a16:creationId xmlns:a16="http://schemas.microsoft.com/office/drawing/2014/main" id="{0B529A4F-6FD0-6594-097B-22597CF32630}"/>
              </a:ext>
            </a:extLst>
          </p:cNvPr>
          <p:cNvPicPr>
            <a:picLocks noChangeAspect="1"/>
          </p:cNvPicPr>
          <p:nvPr/>
        </p:nvPicPr>
        <p:blipFill rotWithShape="1">
          <a:blip r:embed="rId2">
            <a:alphaModFix amt="50000"/>
          </a:blip>
          <a:srcRect t="6400" r="-1" b="3215"/>
          <a:stretch/>
        </p:blipFill>
        <p:spPr>
          <a:xfrm>
            <a:off x="1525" y="10"/>
            <a:ext cx="12188951" cy="6857990"/>
          </a:xfrm>
          <a:prstGeom prst="rect">
            <a:avLst/>
          </a:prstGeom>
        </p:spPr>
      </p:pic>
      <p:sp>
        <p:nvSpPr>
          <p:cNvPr id="2" name="Title 1">
            <a:extLst>
              <a:ext uri="{FF2B5EF4-FFF2-40B4-BE49-F238E27FC236}">
                <a16:creationId xmlns:a16="http://schemas.microsoft.com/office/drawing/2014/main" id="{DAE0BF72-15C9-8072-4F01-401CF298D976}"/>
              </a:ext>
            </a:extLst>
          </p:cNvPr>
          <p:cNvSpPr>
            <a:spLocks noGrp="1"/>
          </p:cNvSpPr>
          <p:nvPr>
            <p:ph type="ctrTitle"/>
          </p:nvPr>
        </p:nvSpPr>
        <p:spPr>
          <a:xfrm>
            <a:off x="1527048" y="1124712"/>
            <a:ext cx="9144000" cy="3063240"/>
          </a:xfrm>
        </p:spPr>
        <p:txBody>
          <a:bodyPr>
            <a:normAutofit/>
          </a:bodyPr>
          <a:lstStyle/>
          <a:p>
            <a:r>
              <a:rPr lang="en-IN" sz="6600">
                <a:solidFill>
                  <a:srgbClr val="FFFFFF"/>
                </a:solidFill>
                <a:effectLst/>
                <a:latin typeface="Calibri" panose="020F0502020204030204" pitchFamily="34" charset="0"/>
                <a:ea typeface="Calibri" panose="020F0502020204030204" pitchFamily="34" charset="0"/>
              </a:rPr>
              <a:t>Practical knowledge on Auto ML Tools</a:t>
            </a:r>
            <a:endParaRPr lang="en-IN" sz="6600">
              <a:solidFill>
                <a:srgbClr val="FFFFFF"/>
              </a:solidFill>
            </a:endParaRPr>
          </a:p>
        </p:txBody>
      </p:sp>
      <p:sp>
        <p:nvSpPr>
          <p:cNvPr id="3" name="Subtitle 2">
            <a:extLst>
              <a:ext uri="{FF2B5EF4-FFF2-40B4-BE49-F238E27FC236}">
                <a16:creationId xmlns:a16="http://schemas.microsoft.com/office/drawing/2014/main" id="{DF8B293D-FC13-C82B-EDF1-E511916730F2}"/>
              </a:ext>
            </a:extLst>
          </p:cNvPr>
          <p:cNvSpPr>
            <a:spLocks noGrp="1"/>
          </p:cNvSpPr>
          <p:nvPr>
            <p:ph type="subTitle" idx="1"/>
          </p:nvPr>
        </p:nvSpPr>
        <p:spPr>
          <a:xfrm>
            <a:off x="1527048" y="4599432"/>
            <a:ext cx="9144000" cy="1227520"/>
          </a:xfrm>
        </p:spPr>
        <p:txBody>
          <a:bodyPr>
            <a:normAutofit/>
          </a:bodyPr>
          <a:lstStyle/>
          <a:p>
            <a:r>
              <a:rPr lang="en-IN">
                <a:solidFill>
                  <a:srgbClr val="FFFFFF"/>
                </a:solidFill>
              </a:rPr>
              <a:t>-Kapil Panwar</a:t>
            </a:r>
          </a:p>
        </p:txBody>
      </p:sp>
      <p:sp>
        <p:nvSpPr>
          <p:cNvPr id="11"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4997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EB02-3E6A-1809-33C5-E8659886BE53}"/>
              </a:ext>
            </a:extLst>
          </p:cNvPr>
          <p:cNvSpPr>
            <a:spLocks noGrp="1"/>
          </p:cNvSpPr>
          <p:nvPr>
            <p:ph type="title"/>
          </p:nvPr>
        </p:nvSpPr>
        <p:spPr>
          <a:xfrm>
            <a:off x="1136428" y="627564"/>
            <a:ext cx="7474172" cy="1325563"/>
          </a:xfrm>
        </p:spPr>
        <p:txBody>
          <a:bodyPr>
            <a:normAutofit/>
          </a:bodyPr>
          <a:lstStyle/>
          <a:p>
            <a:r>
              <a:rPr lang="en-IN" dirty="0" err="1"/>
              <a:t>mljar</a:t>
            </a:r>
            <a:endParaRPr lang="en-IN" dirty="0"/>
          </a:p>
        </p:txBody>
      </p:sp>
      <p:sp>
        <p:nvSpPr>
          <p:cNvPr id="3" name="Content Placeholder 2">
            <a:extLst>
              <a:ext uri="{FF2B5EF4-FFF2-40B4-BE49-F238E27FC236}">
                <a16:creationId xmlns:a16="http://schemas.microsoft.com/office/drawing/2014/main" id="{AED20D44-2AC8-3776-CEBA-4FB6837EBE26}"/>
              </a:ext>
            </a:extLst>
          </p:cNvPr>
          <p:cNvSpPr>
            <a:spLocks noGrp="1"/>
          </p:cNvSpPr>
          <p:nvPr>
            <p:ph idx="1"/>
          </p:nvPr>
        </p:nvSpPr>
        <p:spPr>
          <a:xfrm>
            <a:off x="1136429" y="2278173"/>
            <a:ext cx="6467867" cy="3450613"/>
          </a:xfrm>
        </p:spPr>
        <p:txBody>
          <a:bodyPr anchor="ctr">
            <a:normAutofit/>
          </a:bodyPr>
          <a:lstStyle/>
          <a:p>
            <a:pPr marL="0" indent="0">
              <a:buNone/>
            </a:pPr>
            <a:r>
              <a:rPr lang="en-US" sz="1500" b="1" i="0" u="sng">
                <a:effectLst/>
                <a:latin typeface="charter"/>
                <a:hlinkClick r:id="rId2"/>
              </a:rPr>
              <a:t>mljar-supervised</a:t>
            </a:r>
            <a:r>
              <a:rPr lang="en-US" sz="1500" b="0" i="0">
                <a:effectLst/>
                <a:latin typeface="charter"/>
              </a:rPr>
              <a:t> is an Automated Machine Learning framework and developed in Python, which works with tabular data. It is intended to save time for a data scientist. It abstracts the standard way to preprocess the data, construct the machine learning models, and perform hyper-parameters tuning to find the best model</a:t>
            </a:r>
          </a:p>
          <a:p>
            <a:pPr marL="0" indent="0">
              <a:buNone/>
            </a:pPr>
            <a:r>
              <a:rPr lang="en-US" sz="1500" b="0" i="0">
                <a:effectLst/>
                <a:latin typeface="charter"/>
              </a:rPr>
              <a:t>The mljar-supervised delivers the below capabilities:</a:t>
            </a:r>
          </a:p>
          <a:p>
            <a:pPr>
              <a:buFont typeface="Arial" panose="020B0604020202020204" pitchFamily="34" charset="0"/>
              <a:buChar char="•"/>
            </a:pPr>
            <a:r>
              <a:rPr lang="en-US" sz="1500" b="0" i="0">
                <a:effectLst/>
                <a:latin typeface="charter"/>
              </a:rPr>
              <a:t>It explains and understands data (Automatic Exploratory Data Analysis),</a:t>
            </a:r>
          </a:p>
          <a:p>
            <a:pPr>
              <a:buFont typeface="Arial" panose="020B0604020202020204" pitchFamily="34" charset="0"/>
              <a:buChar char="•"/>
            </a:pPr>
            <a:r>
              <a:rPr lang="en-US" sz="1500" b="0" i="0">
                <a:effectLst/>
                <a:latin typeface="charter"/>
              </a:rPr>
              <a:t>Explore different machine learning models (Algorithm Selection and Hyper-Parameters tuning),</a:t>
            </a:r>
          </a:p>
          <a:p>
            <a:pPr>
              <a:buFont typeface="Arial" panose="020B0604020202020204" pitchFamily="34" charset="0"/>
              <a:buChar char="•"/>
            </a:pPr>
            <a:r>
              <a:rPr lang="en-US" sz="1500" b="0" i="0">
                <a:effectLst/>
                <a:latin typeface="charter"/>
              </a:rPr>
              <a:t>Create Markdown reports from analysis with details about all models (Automatic-Documentation),</a:t>
            </a:r>
          </a:p>
          <a:p>
            <a:pPr>
              <a:buFont typeface="Arial" panose="020B0604020202020204" pitchFamily="34" charset="0"/>
              <a:buChar char="•"/>
            </a:pPr>
            <a:r>
              <a:rPr lang="en-US" sz="1500" b="0" i="0">
                <a:effectLst/>
                <a:latin typeface="charter"/>
              </a:rPr>
              <a:t>Save, re-runs, and Load the analysis and ML models.</a:t>
            </a:r>
          </a:p>
          <a:p>
            <a:pPr marL="0" indent="0">
              <a:buNone/>
            </a:pPr>
            <a:endParaRPr lang="en-IN" sz="15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4A1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5D255A17-908C-7041-CB3E-DC0D5F7BC0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4442" y="3063478"/>
            <a:ext cx="1462088" cy="73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21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0C4A-6C89-2AF5-9AAB-4445A4759574}"/>
              </a:ext>
            </a:extLst>
          </p:cNvPr>
          <p:cNvSpPr>
            <a:spLocks noGrp="1"/>
          </p:cNvSpPr>
          <p:nvPr>
            <p:ph type="title"/>
          </p:nvPr>
        </p:nvSpPr>
        <p:spPr>
          <a:xfrm>
            <a:off x="1136428" y="627564"/>
            <a:ext cx="7474172" cy="1325563"/>
          </a:xfrm>
        </p:spPr>
        <p:txBody>
          <a:bodyPr>
            <a:normAutofit/>
          </a:bodyPr>
          <a:lstStyle/>
          <a:p>
            <a:r>
              <a:rPr lang="en-IN" dirty="0"/>
              <a:t>TPOT</a:t>
            </a:r>
          </a:p>
        </p:txBody>
      </p:sp>
      <p:sp>
        <p:nvSpPr>
          <p:cNvPr id="3" name="Content Placeholder 2">
            <a:extLst>
              <a:ext uri="{FF2B5EF4-FFF2-40B4-BE49-F238E27FC236}">
                <a16:creationId xmlns:a16="http://schemas.microsoft.com/office/drawing/2014/main" id="{DF73F94F-1115-D71E-6FE3-B6ADAF6E2389}"/>
              </a:ext>
            </a:extLst>
          </p:cNvPr>
          <p:cNvSpPr>
            <a:spLocks noGrp="1"/>
          </p:cNvSpPr>
          <p:nvPr>
            <p:ph idx="1"/>
          </p:nvPr>
        </p:nvSpPr>
        <p:spPr>
          <a:xfrm>
            <a:off x="1136429" y="2278173"/>
            <a:ext cx="6467867" cy="3450613"/>
          </a:xfrm>
        </p:spPr>
        <p:txBody>
          <a:bodyPr anchor="ctr">
            <a:normAutofit/>
          </a:bodyPr>
          <a:lstStyle/>
          <a:p>
            <a:pPr marL="0" indent="0">
              <a:buNone/>
            </a:pPr>
            <a:r>
              <a:rPr lang="en-US" sz="2200" b="1" i="0" u="sng">
                <a:effectLst/>
                <a:latin typeface="charter"/>
                <a:hlinkClick r:id="rId2"/>
              </a:rPr>
              <a:t>TPOT </a:t>
            </a:r>
            <a:r>
              <a:rPr lang="en-US" sz="2200" b="0" i="0">
                <a:effectLst/>
                <a:latin typeface="charter"/>
              </a:rPr>
              <a:t>means Tree-based Pipeline Optimization Tool, a Python-based Automated Machine Learning tool that optimizes machine learning pipelines using genetic programming. TPOT is an Assistant to a Data Scientist.</a:t>
            </a:r>
          </a:p>
          <a:p>
            <a:pPr>
              <a:buFont typeface="Arial" panose="020B0604020202020204" pitchFamily="34" charset="0"/>
              <a:buChar char="•"/>
            </a:pPr>
            <a:r>
              <a:rPr lang="en-US" sz="2200" b="0" i="0">
                <a:effectLst/>
                <a:latin typeface="charter"/>
              </a:rPr>
              <a:t>TPOT will automate the most tedious machine learning by intelligently exploring thousands of possible pipelines to find the best one for your data.</a:t>
            </a:r>
          </a:p>
          <a:p>
            <a:pPr>
              <a:buFont typeface="Arial" panose="020B0604020202020204" pitchFamily="34" charset="0"/>
              <a:buChar char="•"/>
            </a:pPr>
            <a:r>
              <a:rPr lang="en-US" sz="2200" b="0" i="0">
                <a:effectLst/>
                <a:latin typeface="charter"/>
              </a:rPr>
              <a:t>TPOT is built beside the scikit-learn framework, so all of the code it generates should look familiar if you’re familiar with scikit-learn.</a:t>
            </a:r>
          </a:p>
          <a:p>
            <a:pPr marL="0" indent="0">
              <a:buNone/>
            </a:pPr>
            <a:endParaRPr lang="en-IN" sz="2200"/>
          </a:p>
        </p:txBody>
      </p:sp>
      <p:sp>
        <p:nvSpPr>
          <p:cNvPr id="6148"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672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9"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B724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49241B48-76FC-368C-AC6A-D9DF50659AE8}"/>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4217" t="-9383" r="1844" b="-2"/>
          <a:stretch/>
        </p:blipFill>
        <p:spPr bwMode="auto">
          <a:xfrm>
            <a:off x="8915399" y="2516664"/>
            <a:ext cx="2140172" cy="182467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66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97F5-418B-B464-492B-AE2DF49564B7}"/>
              </a:ext>
            </a:extLst>
          </p:cNvPr>
          <p:cNvSpPr>
            <a:spLocks noGrp="1"/>
          </p:cNvSpPr>
          <p:nvPr>
            <p:ph type="title"/>
          </p:nvPr>
        </p:nvSpPr>
        <p:spPr>
          <a:xfrm>
            <a:off x="1136428" y="627564"/>
            <a:ext cx="7474172" cy="1325563"/>
          </a:xfrm>
        </p:spPr>
        <p:txBody>
          <a:bodyPr>
            <a:normAutofit/>
          </a:bodyPr>
          <a:lstStyle/>
          <a:p>
            <a:r>
              <a:rPr lang="en-IN" dirty="0"/>
              <a:t>FLAML</a:t>
            </a:r>
          </a:p>
        </p:txBody>
      </p:sp>
      <p:sp>
        <p:nvSpPr>
          <p:cNvPr id="3" name="Content Placeholder 2">
            <a:extLst>
              <a:ext uri="{FF2B5EF4-FFF2-40B4-BE49-F238E27FC236}">
                <a16:creationId xmlns:a16="http://schemas.microsoft.com/office/drawing/2014/main" id="{BE85EDDD-F8DD-EEF8-A7CA-20FACC75A43F}"/>
              </a:ext>
            </a:extLst>
          </p:cNvPr>
          <p:cNvSpPr>
            <a:spLocks noGrp="1"/>
          </p:cNvSpPr>
          <p:nvPr>
            <p:ph idx="1"/>
          </p:nvPr>
        </p:nvSpPr>
        <p:spPr>
          <a:xfrm>
            <a:off x="1136429" y="2278173"/>
            <a:ext cx="6467867" cy="3450613"/>
          </a:xfrm>
        </p:spPr>
        <p:txBody>
          <a:bodyPr anchor="ctr">
            <a:normAutofit/>
          </a:bodyPr>
          <a:lstStyle/>
          <a:p>
            <a:pPr marL="0" indent="0">
              <a:buNone/>
            </a:pPr>
            <a:r>
              <a:rPr lang="en-US" sz="1700" b="1" i="0" u="sng">
                <a:effectLst/>
                <a:latin typeface="charter"/>
                <a:hlinkClick r:id="rId2"/>
              </a:rPr>
              <a:t>FLAML </a:t>
            </a:r>
            <a:r>
              <a:rPr lang="en-US" sz="1700" b="0" i="0">
                <a:effectLst/>
                <a:latin typeface="charter"/>
              </a:rPr>
              <a:t>is a robust AutoML framework with a lightweight Python library that automatically finds accurate machine learning models.</a:t>
            </a:r>
          </a:p>
          <a:p>
            <a:pPr>
              <a:buFont typeface="Arial" panose="020B0604020202020204" pitchFamily="34" charset="0"/>
              <a:buChar char="•"/>
            </a:pPr>
            <a:r>
              <a:rPr lang="en-US" sz="1700" b="0" i="0">
                <a:effectLst/>
                <a:latin typeface="charter"/>
              </a:rPr>
              <a:t>It frees users from selecting learners and hyperparameters for each learner. It is fast and economical, and the subtle and trivial design makes it easy to enhance the features, i.e., adding customized metrics and learners.</a:t>
            </a:r>
          </a:p>
          <a:p>
            <a:pPr>
              <a:buFont typeface="Arial" panose="020B0604020202020204" pitchFamily="34" charset="0"/>
              <a:buChar char="•"/>
            </a:pPr>
            <a:r>
              <a:rPr lang="en-US" sz="1700" b="0" i="0">
                <a:effectLst/>
                <a:latin typeface="charter"/>
              </a:rPr>
              <a:t>FLAML is power-driven by a new, </a:t>
            </a:r>
            <a:r>
              <a:rPr lang="en-US" sz="1700" b="0" i="0" u="sng">
                <a:effectLst/>
                <a:latin typeface="charter"/>
                <a:hlinkClick r:id="rId3"/>
              </a:rPr>
              <a:t>cost-effective hyperparameter optimization</a:t>
            </a:r>
            <a:r>
              <a:rPr lang="en-US" sz="1700" b="0" i="0">
                <a:effectLst/>
                <a:latin typeface="charter"/>
              </a:rPr>
              <a:t> and learner selection method invented by Microsoft Research. FLAML leverages the search space structure to choose a search order optimized for both cost and error.</a:t>
            </a:r>
          </a:p>
          <a:p>
            <a:endParaRPr lang="en-IN" sz="17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C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CC9264E8-1D1F-7C77-8898-6B0C3442AE5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06164" y="2857501"/>
            <a:ext cx="958643" cy="114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2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BAF8-B49D-A544-C57C-B9B6E30320A4}"/>
              </a:ext>
            </a:extLst>
          </p:cNvPr>
          <p:cNvSpPr>
            <a:spLocks noGrp="1"/>
          </p:cNvSpPr>
          <p:nvPr>
            <p:ph type="title"/>
          </p:nvPr>
        </p:nvSpPr>
        <p:spPr>
          <a:xfrm>
            <a:off x="1136428" y="627564"/>
            <a:ext cx="7474172" cy="1325563"/>
          </a:xfrm>
        </p:spPr>
        <p:txBody>
          <a:bodyPr>
            <a:normAutofit/>
          </a:bodyPr>
          <a:lstStyle/>
          <a:p>
            <a:r>
              <a:rPr lang="en-IN" dirty="0" err="1"/>
              <a:t>LightAutoML</a:t>
            </a:r>
            <a:endParaRPr lang="en-IN" dirty="0"/>
          </a:p>
        </p:txBody>
      </p:sp>
      <p:sp>
        <p:nvSpPr>
          <p:cNvPr id="3" name="Content Placeholder 2">
            <a:extLst>
              <a:ext uri="{FF2B5EF4-FFF2-40B4-BE49-F238E27FC236}">
                <a16:creationId xmlns:a16="http://schemas.microsoft.com/office/drawing/2014/main" id="{2ED540E1-1CD4-A1AA-1402-52A2AFD9142D}"/>
              </a:ext>
            </a:extLst>
          </p:cNvPr>
          <p:cNvSpPr>
            <a:spLocks noGrp="1"/>
          </p:cNvSpPr>
          <p:nvPr>
            <p:ph idx="1"/>
          </p:nvPr>
        </p:nvSpPr>
        <p:spPr>
          <a:xfrm>
            <a:off x="1136429" y="2278173"/>
            <a:ext cx="6467867" cy="3450613"/>
          </a:xfrm>
        </p:spPr>
        <p:txBody>
          <a:bodyPr anchor="ctr">
            <a:normAutofit/>
          </a:bodyPr>
          <a:lstStyle/>
          <a:p>
            <a:pPr marL="0" indent="0">
              <a:buNone/>
            </a:pPr>
            <a:r>
              <a:rPr lang="en-US" sz="2400" b="1" i="0" u="sng">
                <a:effectLst/>
                <a:latin typeface="charter"/>
                <a:hlinkClick r:id="rId2"/>
              </a:rPr>
              <a:t>LightAutoML</a:t>
            </a:r>
            <a:r>
              <a:rPr lang="en-US" sz="2400" b="1" i="0">
                <a:effectLst/>
                <a:latin typeface="charter"/>
              </a:rPr>
              <a:t> </a:t>
            </a:r>
            <a:r>
              <a:rPr lang="en-US" sz="2400" b="0" i="0">
                <a:effectLst/>
                <a:latin typeface="charter"/>
              </a:rPr>
              <a:t>project from Sberbank AI Lab AutoML group is the framework for automatic classification and regression model creation.</a:t>
            </a:r>
          </a:p>
          <a:p>
            <a:pPr marL="0" indent="0">
              <a:buNone/>
            </a:pPr>
            <a:r>
              <a:rPr lang="en-US" sz="2400" b="0" i="0">
                <a:effectLst/>
                <a:latin typeface="charter"/>
              </a:rPr>
              <a:t>It offers the below capabilities:</a:t>
            </a:r>
          </a:p>
          <a:p>
            <a:pPr>
              <a:buFont typeface="Arial" panose="020B0604020202020204" pitchFamily="34" charset="0"/>
              <a:buChar char="•"/>
            </a:pPr>
            <a:r>
              <a:rPr lang="en-US" sz="2400" b="0" i="0">
                <a:effectLst/>
                <a:latin typeface="charter"/>
              </a:rPr>
              <a:t>binary classification</a:t>
            </a:r>
          </a:p>
          <a:p>
            <a:pPr>
              <a:buFont typeface="Arial" panose="020B0604020202020204" pitchFamily="34" charset="0"/>
              <a:buChar char="•"/>
            </a:pPr>
            <a:r>
              <a:rPr lang="en-US" sz="2400" b="0" i="0">
                <a:effectLst/>
                <a:latin typeface="charter"/>
              </a:rPr>
              <a:t>multiclass classification</a:t>
            </a:r>
          </a:p>
          <a:p>
            <a:pPr>
              <a:buFont typeface="Arial" panose="020B0604020202020204" pitchFamily="34" charset="0"/>
              <a:buChar char="•"/>
            </a:pPr>
            <a:r>
              <a:rPr lang="en-US" sz="2400" b="0" i="0">
                <a:effectLst/>
                <a:latin typeface="charter"/>
              </a:rPr>
              <a:t>regression</a:t>
            </a:r>
          </a:p>
          <a:p>
            <a:endParaRPr lang="en-IN" sz="2400"/>
          </a:p>
        </p:txBody>
      </p:sp>
      <p:sp>
        <p:nvSpPr>
          <p:cNvPr id="9220"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46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2CB4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8CFB8F51-F775-1FBD-2017-14CF52ABB0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93932" y="2694458"/>
            <a:ext cx="1374068" cy="146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3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68A5-4130-9467-2D8C-A587B5D80A14}"/>
              </a:ext>
            </a:extLst>
          </p:cNvPr>
          <p:cNvSpPr>
            <a:spLocks noGrp="1"/>
          </p:cNvSpPr>
          <p:nvPr>
            <p:ph type="title"/>
          </p:nvPr>
        </p:nvSpPr>
        <p:spPr>
          <a:xfrm>
            <a:off x="1136428" y="627564"/>
            <a:ext cx="7474172" cy="1325563"/>
          </a:xfrm>
        </p:spPr>
        <p:txBody>
          <a:bodyPr>
            <a:normAutofit/>
          </a:bodyPr>
          <a:lstStyle/>
          <a:p>
            <a:r>
              <a:rPr lang="en-IN" dirty="0" err="1"/>
              <a:t>EvalML</a:t>
            </a:r>
            <a:endParaRPr lang="en-IN" dirty="0"/>
          </a:p>
        </p:txBody>
      </p:sp>
      <p:sp>
        <p:nvSpPr>
          <p:cNvPr id="3" name="Content Placeholder 2">
            <a:extLst>
              <a:ext uri="{FF2B5EF4-FFF2-40B4-BE49-F238E27FC236}">
                <a16:creationId xmlns:a16="http://schemas.microsoft.com/office/drawing/2014/main" id="{E7A60204-74A7-4BF4-BF0A-EC2A659B85C9}"/>
              </a:ext>
            </a:extLst>
          </p:cNvPr>
          <p:cNvSpPr>
            <a:spLocks noGrp="1"/>
          </p:cNvSpPr>
          <p:nvPr>
            <p:ph idx="1"/>
          </p:nvPr>
        </p:nvSpPr>
        <p:spPr>
          <a:xfrm>
            <a:off x="1136429" y="2278173"/>
            <a:ext cx="6467867" cy="3450613"/>
          </a:xfrm>
        </p:spPr>
        <p:txBody>
          <a:bodyPr anchor="ctr">
            <a:normAutofit/>
          </a:bodyPr>
          <a:lstStyle/>
          <a:p>
            <a:pPr marL="0" indent="0">
              <a:buNone/>
            </a:pPr>
            <a:r>
              <a:rPr lang="en-US" sz="1500" b="0" i="0">
                <a:effectLst/>
                <a:latin typeface="charter"/>
              </a:rPr>
              <a:t>EvalML is an influential AutoML framework. It builds, optimizes, and evaluates machine learning pipelines using domain-specific objective functions.</a:t>
            </a:r>
          </a:p>
          <a:p>
            <a:pPr>
              <a:buFont typeface="Arial" panose="020B0604020202020204" pitchFamily="34" charset="0"/>
              <a:buChar char="•"/>
            </a:pPr>
            <a:r>
              <a:rPr lang="en-US" sz="1500" b="0" i="0">
                <a:effectLst/>
                <a:latin typeface="charter"/>
              </a:rPr>
              <a:t>Automation: Makes machine learning more reachable. Avoid training and tuning models by hand.</a:t>
            </a:r>
          </a:p>
          <a:p>
            <a:pPr>
              <a:buFont typeface="Arial" panose="020B0604020202020204" pitchFamily="34" charset="0"/>
              <a:buChar char="•"/>
            </a:pPr>
            <a:r>
              <a:rPr lang="en-US" sz="1500" b="0" i="0">
                <a:effectLst/>
                <a:latin typeface="charter"/>
              </a:rPr>
              <a:t>Data Checks: Catches and warns of problems with data and problem setup before modeling.</a:t>
            </a:r>
          </a:p>
          <a:p>
            <a:pPr>
              <a:buFont typeface="Arial" panose="020B0604020202020204" pitchFamily="34" charset="0"/>
              <a:buChar char="•"/>
            </a:pPr>
            <a:r>
              <a:rPr lang="en-US" sz="1500" b="0" i="0">
                <a:effectLst/>
                <a:latin typeface="charter"/>
              </a:rPr>
              <a:t>End-to-end: Paradigms and optimizes pipelines that include state-of-the-art preprocessing, feature engineering, feature selection, and various modeling techniques.</a:t>
            </a:r>
          </a:p>
          <a:p>
            <a:pPr>
              <a:buFont typeface="Arial" panose="020B0604020202020204" pitchFamily="34" charset="0"/>
              <a:buChar char="•"/>
            </a:pPr>
            <a:r>
              <a:rPr lang="en-US" sz="1500" b="0" i="0">
                <a:effectLst/>
                <a:latin typeface="charter"/>
              </a:rPr>
              <a:t>Model Understanding: Offers tools to understand and introspect on models to learn how they’ll behave in the problem domain.</a:t>
            </a:r>
          </a:p>
          <a:p>
            <a:pPr>
              <a:buFont typeface="Arial" panose="020B0604020202020204" pitchFamily="34" charset="0"/>
              <a:buChar char="•"/>
            </a:pPr>
            <a:r>
              <a:rPr lang="en-US" sz="1500" b="0" i="0">
                <a:effectLst/>
                <a:latin typeface="charter"/>
              </a:rPr>
              <a:t>Domain-specific: Comprises repository of domain-specific objective functions and an interface to define own.</a:t>
            </a:r>
          </a:p>
          <a:p>
            <a:endParaRPr lang="en-IN" sz="15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9958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07A0B545-7C63-AEE0-F701-87D55D9485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54442" y="3261554"/>
            <a:ext cx="1462088" cy="33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33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8545-984D-BBA4-FD93-2A4F8B4987AB}"/>
              </a:ext>
            </a:extLst>
          </p:cNvPr>
          <p:cNvSpPr>
            <a:spLocks noGrp="1"/>
          </p:cNvSpPr>
          <p:nvPr>
            <p:ph type="title"/>
          </p:nvPr>
        </p:nvSpPr>
        <p:spPr>
          <a:xfrm>
            <a:off x="1136428" y="627564"/>
            <a:ext cx="7474172" cy="1325563"/>
          </a:xfrm>
        </p:spPr>
        <p:txBody>
          <a:bodyPr>
            <a:normAutofit/>
          </a:bodyPr>
          <a:lstStyle/>
          <a:p>
            <a:r>
              <a:rPr lang="en-IN" dirty="0"/>
              <a:t>Auto-</a:t>
            </a:r>
            <a:r>
              <a:rPr lang="en-IN" dirty="0" err="1"/>
              <a:t>PyTorch</a:t>
            </a:r>
            <a:endParaRPr lang="en-IN" dirty="0"/>
          </a:p>
        </p:txBody>
      </p:sp>
      <p:sp>
        <p:nvSpPr>
          <p:cNvPr id="3" name="Content Placeholder 2">
            <a:extLst>
              <a:ext uri="{FF2B5EF4-FFF2-40B4-BE49-F238E27FC236}">
                <a16:creationId xmlns:a16="http://schemas.microsoft.com/office/drawing/2014/main" id="{EC2BC346-705B-5B91-0CA0-FE13634EEA54}"/>
              </a:ext>
            </a:extLst>
          </p:cNvPr>
          <p:cNvSpPr>
            <a:spLocks noGrp="1"/>
          </p:cNvSpPr>
          <p:nvPr>
            <p:ph idx="1"/>
          </p:nvPr>
        </p:nvSpPr>
        <p:spPr>
          <a:xfrm>
            <a:off x="1136429" y="2278173"/>
            <a:ext cx="6467867" cy="3450613"/>
          </a:xfrm>
        </p:spPr>
        <p:txBody>
          <a:bodyPr anchor="ctr">
            <a:normAutofit/>
          </a:bodyPr>
          <a:lstStyle/>
          <a:p>
            <a:r>
              <a:rPr lang="en-US" sz="2000" b="1" i="0" u="sng" dirty="0">
                <a:effectLst/>
                <a:latin typeface="charter"/>
                <a:hlinkClick r:id="rId2"/>
              </a:rPr>
              <a:t>Auto-</a:t>
            </a:r>
            <a:r>
              <a:rPr lang="en-US" sz="2000" b="1" i="0" u="sng" dirty="0" err="1">
                <a:effectLst/>
                <a:latin typeface="charter"/>
                <a:hlinkClick r:id="rId2"/>
              </a:rPr>
              <a:t>PyTorch</a:t>
            </a:r>
            <a:r>
              <a:rPr lang="en-US" sz="2000" b="0" i="0" dirty="0">
                <a:effectLst/>
                <a:latin typeface="charter"/>
              </a:rPr>
              <a:t> is developed to support tabular data (classification, regression) but can also be leveraged to image data (classification). Auto-</a:t>
            </a:r>
            <a:r>
              <a:rPr lang="en-US" sz="2000" b="0" i="0" dirty="0" err="1">
                <a:effectLst/>
                <a:latin typeface="charter"/>
              </a:rPr>
              <a:t>PyTorch</a:t>
            </a:r>
            <a:r>
              <a:rPr lang="en-US" sz="2000" b="0" i="0" dirty="0">
                <a:effectLst/>
                <a:latin typeface="charter"/>
              </a:rPr>
              <a:t> for tabular data features is described below paper </a:t>
            </a:r>
            <a:r>
              <a:rPr lang="en-US" sz="2000" b="0" i="0" u="sng" dirty="0">
                <a:effectLst/>
                <a:latin typeface="charter"/>
                <a:hlinkClick r:id="rId3"/>
              </a:rPr>
              <a:t>“Auto-</a:t>
            </a:r>
            <a:r>
              <a:rPr lang="en-US" sz="2000" b="0" i="0" u="sng" dirty="0" err="1">
                <a:effectLst/>
                <a:latin typeface="charter"/>
                <a:hlinkClick r:id="rId3"/>
              </a:rPr>
              <a:t>PyTorch</a:t>
            </a:r>
            <a:r>
              <a:rPr lang="en-US" sz="2000" b="0" i="0" u="sng" dirty="0">
                <a:effectLst/>
                <a:latin typeface="charter"/>
                <a:hlinkClick r:id="rId3"/>
              </a:rPr>
              <a:t> Tabular: Multi-Fidelity </a:t>
            </a:r>
            <a:r>
              <a:rPr lang="en-US" sz="2000" b="0" i="0" u="sng" dirty="0" err="1">
                <a:effectLst/>
                <a:latin typeface="charter"/>
                <a:hlinkClick r:id="rId3"/>
              </a:rPr>
              <a:t>MetaLearning</a:t>
            </a:r>
            <a:r>
              <a:rPr lang="en-US" sz="2000" b="0" i="0" u="sng" dirty="0">
                <a:effectLst/>
                <a:latin typeface="charter"/>
                <a:hlinkClick r:id="rId3"/>
              </a:rPr>
              <a:t> for Efficient and Robust </a:t>
            </a:r>
            <a:r>
              <a:rPr lang="en-US" sz="2000" b="0" i="0" u="sng" dirty="0" err="1">
                <a:effectLst/>
                <a:latin typeface="charter"/>
                <a:hlinkClick r:id="rId3"/>
              </a:rPr>
              <a:t>AutoDL</a:t>
            </a:r>
            <a:r>
              <a:rPr lang="en-US" sz="2000" b="0" i="0" u="sng" dirty="0">
                <a:effectLst/>
                <a:latin typeface="charter"/>
                <a:hlinkClick r:id="rId3"/>
              </a:rPr>
              <a:t>.”</a:t>
            </a:r>
            <a:endParaRPr lang="en-US" sz="2000" b="0" i="0" dirty="0">
              <a:effectLst/>
              <a:latin typeface="charter"/>
            </a:endParaRPr>
          </a:p>
          <a:p>
            <a:r>
              <a:rPr lang="en-US" sz="2000" b="0" i="0" dirty="0">
                <a:effectLst/>
                <a:latin typeface="charter"/>
              </a:rPr>
              <a:t>The beginning phase of </a:t>
            </a:r>
            <a:r>
              <a:rPr lang="en-US" sz="2000" b="0" i="0" dirty="0" err="1">
                <a:effectLst/>
                <a:latin typeface="charter"/>
              </a:rPr>
              <a:t>AutoML</a:t>
            </a:r>
            <a:r>
              <a:rPr lang="en-US" sz="2000" b="0" i="0" dirty="0">
                <a:effectLst/>
                <a:latin typeface="charter"/>
              </a:rPr>
              <a:t> frameworks is attentive to improving traditional ML pipelines and hyperparameters, and neural architecture search is a recent trend. Auto-</a:t>
            </a:r>
            <a:r>
              <a:rPr lang="en-US" sz="2000" b="0" i="0" dirty="0" err="1">
                <a:effectLst/>
                <a:latin typeface="charter"/>
              </a:rPr>
              <a:t>PyTorch</a:t>
            </a:r>
            <a:r>
              <a:rPr lang="en-US" sz="2000" b="0" i="0" dirty="0">
                <a:effectLst/>
                <a:latin typeface="charter"/>
              </a:rPr>
              <a:t> brings the best of these two worlds together.</a:t>
            </a:r>
          </a:p>
          <a:p>
            <a:endParaRPr lang="en-IN" sz="2000" dirty="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AF6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E65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DBB6D901-764D-3ECC-C04C-E3A654F179D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54442" y="3131800"/>
            <a:ext cx="1462088" cy="59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70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679A-7767-8E8A-3BF6-721D58DB8CB4}"/>
              </a:ext>
            </a:extLst>
          </p:cNvPr>
          <p:cNvSpPr>
            <a:spLocks noGrp="1"/>
          </p:cNvSpPr>
          <p:nvPr>
            <p:ph type="title"/>
          </p:nvPr>
        </p:nvSpPr>
        <p:spPr>
          <a:xfrm>
            <a:off x="1136428" y="627564"/>
            <a:ext cx="7474172" cy="1325563"/>
          </a:xfrm>
        </p:spPr>
        <p:txBody>
          <a:bodyPr>
            <a:normAutofit/>
          </a:bodyPr>
          <a:lstStyle/>
          <a:p>
            <a:r>
              <a:rPr lang="en-IN" dirty="0"/>
              <a:t>Auto-</a:t>
            </a:r>
            <a:r>
              <a:rPr lang="en-IN" dirty="0" err="1"/>
              <a:t>Sklearn</a:t>
            </a:r>
            <a:endParaRPr lang="en-IN" dirty="0"/>
          </a:p>
        </p:txBody>
      </p:sp>
      <p:sp>
        <p:nvSpPr>
          <p:cNvPr id="3" name="Content Placeholder 2">
            <a:extLst>
              <a:ext uri="{FF2B5EF4-FFF2-40B4-BE49-F238E27FC236}">
                <a16:creationId xmlns:a16="http://schemas.microsoft.com/office/drawing/2014/main" id="{AC37DC88-16AF-8469-758B-B2CA9E8DFEF4}"/>
              </a:ext>
            </a:extLst>
          </p:cNvPr>
          <p:cNvSpPr>
            <a:spLocks noGrp="1"/>
          </p:cNvSpPr>
          <p:nvPr>
            <p:ph idx="1"/>
          </p:nvPr>
        </p:nvSpPr>
        <p:spPr>
          <a:xfrm>
            <a:off x="1136429" y="2278173"/>
            <a:ext cx="6467867" cy="3450613"/>
          </a:xfrm>
        </p:spPr>
        <p:txBody>
          <a:bodyPr anchor="ctr">
            <a:normAutofit/>
          </a:bodyPr>
          <a:lstStyle/>
          <a:p>
            <a:r>
              <a:rPr lang="en-US" sz="2000" b="1" i="0" u="sng">
                <a:effectLst/>
                <a:latin typeface="charter"/>
                <a:hlinkClick r:id="rId2"/>
              </a:rPr>
              <a:t>Auto-Sklearn</a:t>
            </a:r>
            <a:r>
              <a:rPr lang="en-US" sz="2000" b="1" i="0">
                <a:effectLst/>
                <a:latin typeface="charter"/>
              </a:rPr>
              <a:t> </a:t>
            </a:r>
            <a:r>
              <a:rPr lang="en-US" sz="2000" b="0" i="0">
                <a:effectLst/>
                <a:latin typeface="charter"/>
              </a:rPr>
              <a:t>delivers machine learning developers from algorithm selection and hyperparameter tuning. It influences recent advantages in </a:t>
            </a:r>
            <a:r>
              <a:rPr lang="en-US" sz="2000" b="0" i="1">
                <a:effectLst/>
                <a:latin typeface="charter"/>
              </a:rPr>
              <a:t>Bayesian optimization</a:t>
            </a:r>
            <a:r>
              <a:rPr lang="en-US" sz="2000" b="0" i="0">
                <a:effectLst/>
                <a:latin typeface="charter"/>
              </a:rPr>
              <a:t>, </a:t>
            </a:r>
            <a:r>
              <a:rPr lang="en-US" sz="2000" b="0" i="1">
                <a:effectLst/>
                <a:latin typeface="charter"/>
              </a:rPr>
              <a:t>meta-learning,</a:t>
            </a:r>
            <a:r>
              <a:rPr lang="en-US" sz="2000" b="0" i="0">
                <a:effectLst/>
                <a:latin typeface="charter"/>
              </a:rPr>
              <a:t> and </a:t>
            </a:r>
            <a:r>
              <a:rPr lang="en-US" sz="2000" b="0" i="1">
                <a:effectLst/>
                <a:latin typeface="charter"/>
              </a:rPr>
              <a:t>ensemble construction</a:t>
            </a:r>
            <a:r>
              <a:rPr lang="en-US" sz="2000" b="0" i="0">
                <a:effectLst/>
                <a:latin typeface="charter"/>
              </a:rPr>
              <a:t>. A study paper published at </a:t>
            </a:r>
            <a:r>
              <a:rPr lang="en-US" sz="2000" b="0" i="0" u="sng">
                <a:effectLst/>
                <a:latin typeface="charter"/>
                <a:hlinkClick r:id="rId3"/>
              </a:rPr>
              <a:t>NIPS 2015</a:t>
            </a:r>
            <a:r>
              <a:rPr lang="en-US" sz="2000" b="0" i="0">
                <a:effectLst/>
                <a:latin typeface="charter"/>
              </a:rPr>
              <a:t> more about the technology behind </a:t>
            </a:r>
            <a:r>
              <a:rPr lang="en-US" sz="2000" b="0" i="1">
                <a:effectLst/>
                <a:latin typeface="charter"/>
              </a:rPr>
              <a:t>auto-sklearn</a:t>
            </a:r>
            <a:r>
              <a:rPr lang="en-US" sz="2000" b="0" i="0">
                <a:effectLst/>
                <a:latin typeface="charter"/>
              </a:rPr>
              <a:t>.</a:t>
            </a:r>
          </a:p>
          <a:p>
            <a:r>
              <a:rPr lang="en-US" sz="2000" b="0" i="0">
                <a:effectLst/>
                <a:latin typeface="charter"/>
              </a:rPr>
              <a:t>Auto-sklearn 2.0 comprises the latest research on automatically configuring the AutoML system itself and contains many improvements that speed up the fitting of the AutoML system.</a:t>
            </a:r>
          </a:p>
          <a:p>
            <a:endParaRPr lang="en-IN" sz="20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9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106D70C4-3BE4-55BF-DEC6-13DC55115D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54442" y="2865561"/>
            <a:ext cx="1462088" cy="1126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0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400C-59C1-5FF8-2F7D-DBA87BA00146}"/>
              </a:ext>
            </a:extLst>
          </p:cNvPr>
          <p:cNvSpPr>
            <a:spLocks noGrp="1"/>
          </p:cNvSpPr>
          <p:nvPr>
            <p:ph type="title"/>
          </p:nvPr>
        </p:nvSpPr>
        <p:spPr>
          <a:xfrm>
            <a:off x="1136428" y="627564"/>
            <a:ext cx="7474172" cy="1325563"/>
          </a:xfrm>
        </p:spPr>
        <p:txBody>
          <a:bodyPr>
            <a:normAutofit/>
          </a:bodyPr>
          <a:lstStyle/>
          <a:p>
            <a:r>
              <a:rPr lang="en-IN" dirty="0" err="1"/>
              <a:t>AutoKeras</a:t>
            </a:r>
            <a:endParaRPr lang="en-IN" dirty="0"/>
          </a:p>
        </p:txBody>
      </p:sp>
      <p:sp>
        <p:nvSpPr>
          <p:cNvPr id="3" name="Content Placeholder 2">
            <a:extLst>
              <a:ext uri="{FF2B5EF4-FFF2-40B4-BE49-F238E27FC236}">
                <a16:creationId xmlns:a16="http://schemas.microsoft.com/office/drawing/2014/main" id="{307A599C-98D0-C531-2F7A-6B0A1E8CAAA8}"/>
              </a:ext>
            </a:extLst>
          </p:cNvPr>
          <p:cNvSpPr>
            <a:spLocks noGrp="1"/>
          </p:cNvSpPr>
          <p:nvPr>
            <p:ph idx="1"/>
          </p:nvPr>
        </p:nvSpPr>
        <p:spPr>
          <a:xfrm>
            <a:off x="1136429" y="2278173"/>
            <a:ext cx="6467867" cy="3450613"/>
          </a:xfrm>
        </p:spPr>
        <p:txBody>
          <a:bodyPr anchor="ctr">
            <a:normAutofit/>
          </a:bodyPr>
          <a:lstStyle/>
          <a:p>
            <a:r>
              <a:rPr lang="en-US" sz="2400" b="0" i="0" u="sng">
                <a:effectLst/>
                <a:latin typeface="charter"/>
                <a:hlinkClick r:id="rId2"/>
              </a:rPr>
              <a:t>AutoKeras</a:t>
            </a:r>
            <a:r>
              <a:rPr lang="en-US" sz="2400" b="0" i="0">
                <a:effectLst/>
                <a:latin typeface="charter"/>
              </a:rPr>
              <a:t>: An AutoML system based on Keras. DATA Lab developed it at Texas A&amp;M University. The goal of AutoKeras is to make machine learning reachable to everyone, and AutoKeras supports several tasks with a straightforward interface.</a:t>
            </a:r>
            <a:endParaRPr lang="en-IN" sz="24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D31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a:extLst>
              <a:ext uri="{FF2B5EF4-FFF2-40B4-BE49-F238E27FC236}">
                <a16:creationId xmlns:a16="http://schemas.microsoft.com/office/drawing/2014/main" id="{4C004C71-5DA6-448F-6719-C451218BB1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4442" y="3273994"/>
            <a:ext cx="1462088" cy="31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62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4CD9-8523-7A8E-521D-80DFB8F754B4}"/>
              </a:ext>
            </a:extLst>
          </p:cNvPr>
          <p:cNvSpPr>
            <a:spLocks noGrp="1"/>
          </p:cNvSpPr>
          <p:nvPr>
            <p:ph type="title"/>
          </p:nvPr>
        </p:nvSpPr>
        <p:spPr>
          <a:xfrm>
            <a:off x="1136428" y="627564"/>
            <a:ext cx="7474172" cy="1325563"/>
          </a:xfrm>
        </p:spPr>
        <p:txBody>
          <a:bodyPr>
            <a:normAutofit/>
          </a:bodyPr>
          <a:lstStyle/>
          <a:p>
            <a:r>
              <a:rPr lang="en-IN" dirty="0" err="1"/>
              <a:t>AutoGluon</a:t>
            </a:r>
            <a:endParaRPr lang="en-IN" dirty="0"/>
          </a:p>
        </p:txBody>
      </p:sp>
      <p:sp>
        <p:nvSpPr>
          <p:cNvPr id="3" name="Content Placeholder 2">
            <a:extLst>
              <a:ext uri="{FF2B5EF4-FFF2-40B4-BE49-F238E27FC236}">
                <a16:creationId xmlns:a16="http://schemas.microsoft.com/office/drawing/2014/main" id="{FD37D34A-DE7B-547E-4AAC-BC77B64A5B27}"/>
              </a:ext>
            </a:extLst>
          </p:cNvPr>
          <p:cNvSpPr>
            <a:spLocks noGrp="1"/>
          </p:cNvSpPr>
          <p:nvPr>
            <p:ph idx="1"/>
          </p:nvPr>
        </p:nvSpPr>
        <p:spPr>
          <a:xfrm>
            <a:off x="1136429" y="2278173"/>
            <a:ext cx="6467867" cy="3450613"/>
          </a:xfrm>
        </p:spPr>
        <p:txBody>
          <a:bodyPr anchor="ctr">
            <a:normAutofit/>
          </a:bodyPr>
          <a:lstStyle/>
          <a:p>
            <a:r>
              <a:rPr lang="en-US" sz="2400" b="0" i="0" u="sng" dirty="0" err="1">
                <a:effectLst/>
                <a:latin typeface="charter"/>
                <a:hlinkClick r:id="rId2"/>
              </a:rPr>
              <a:t>AutoGluon</a:t>
            </a:r>
            <a:r>
              <a:rPr lang="en-US" sz="2400" b="0" i="0" u="sng" dirty="0">
                <a:effectLst/>
                <a:latin typeface="charter"/>
                <a:hlinkClick r:id="rId2"/>
              </a:rPr>
              <a:t> </a:t>
            </a:r>
            <a:r>
              <a:rPr lang="en-US" sz="2400" b="0" i="0" dirty="0">
                <a:effectLst/>
                <a:latin typeface="charter"/>
              </a:rPr>
              <a:t>automates machine learning tasks enabling you to achieve solid predictive performance in your applications quickly. Developers can train and deploy high-accuracy machine learning and deep learning models on text, image, and tabular with just a few lines of code.</a:t>
            </a:r>
          </a:p>
          <a:p>
            <a:pPr marL="0" indent="0">
              <a:buNone/>
            </a:pPr>
            <a:endParaRPr lang="en-IN" sz="2400" dirty="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1D8F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a:extLst>
              <a:ext uri="{FF2B5EF4-FFF2-40B4-BE49-F238E27FC236}">
                <a16:creationId xmlns:a16="http://schemas.microsoft.com/office/drawing/2014/main" id="{1C305802-05BD-34F8-6E73-E4C795B06A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4442" y="3254132"/>
            <a:ext cx="1462088" cy="34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3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5F1FB-C766-57A6-9223-3AAA36877BC0}"/>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Let's Do Some Practical</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486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914B8-B3B1-24CC-EDF9-D69C428DE9B9}"/>
              </a:ext>
            </a:extLst>
          </p:cNvPr>
          <p:cNvSpPr>
            <a:spLocks noGrp="1"/>
          </p:cNvSpPr>
          <p:nvPr>
            <p:ph type="title"/>
          </p:nvPr>
        </p:nvSpPr>
        <p:spPr>
          <a:xfrm>
            <a:off x="6657715" y="467271"/>
            <a:ext cx="4195674" cy="2052522"/>
          </a:xfrm>
        </p:spPr>
        <p:txBody>
          <a:bodyPr anchor="b">
            <a:normAutofit/>
          </a:bodyPr>
          <a:lstStyle/>
          <a:p>
            <a:r>
              <a:rPr lang="en-IN" sz="5600"/>
              <a:t>Content</a:t>
            </a:r>
          </a:p>
        </p:txBody>
      </p:sp>
      <p:sp>
        <p:nvSpPr>
          <p:cNvPr id="36"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Head with Gears">
            <a:extLst>
              <a:ext uri="{FF2B5EF4-FFF2-40B4-BE49-F238E27FC236}">
                <a16:creationId xmlns:a16="http://schemas.microsoft.com/office/drawing/2014/main" id="{D91CB531-B2DE-8BAE-5726-1641D272A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22" name="Content Placeholder 2">
            <a:extLst>
              <a:ext uri="{FF2B5EF4-FFF2-40B4-BE49-F238E27FC236}">
                <a16:creationId xmlns:a16="http://schemas.microsoft.com/office/drawing/2014/main" id="{F75E5BC7-8F73-6115-AB1A-B7F6C406D75D}"/>
              </a:ext>
            </a:extLst>
          </p:cNvPr>
          <p:cNvSpPr>
            <a:spLocks noGrp="1"/>
          </p:cNvSpPr>
          <p:nvPr>
            <p:ph idx="1"/>
          </p:nvPr>
        </p:nvSpPr>
        <p:spPr>
          <a:xfrm>
            <a:off x="6695359" y="2990818"/>
            <a:ext cx="4158031" cy="2913872"/>
          </a:xfrm>
        </p:spPr>
        <p:txBody>
          <a:bodyPr anchor="t">
            <a:normAutofit/>
          </a:bodyPr>
          <a:lstStyle/>
          <a:p>
            <a:r>
              <a:rPr lang="en-IN" sz="2000" dirty="0">
                <a:solidFill>
                  <a:schemeClr val="tx1">
                    <a:alpha val="80000"/>
                  </a:schemeClr>
                </a:solidFill>
              </a:rPr>
              <a:t>Data Science Project Life Cycle</a:t>
            </a:r>
          </a:p>
          <a:p>
            <a:r>
              <a:rPr lang="en-IN" sz="2000" dirty="0">
                <a:solidFill>
                  <a:schemeClr val="tx1">
                    <a:alpha val="80000"/>
                  </a:schemeClr>
                </a:solidFill>
              </a:rPr>
              <a:t>What is Auto ML</a:t>
            </a:r>
          </a:p>
          <a:p>
            <a:r>
              <a:rPr lang="en-IN" sz="2000" dirty="0">
                <a:solidFill>
                  <a:schemeClr val="tx1">
                    <a:alpha val="80000"/>
                  </a:schemeClr>
                </a:solidFill>
              </a:rPr>
              <a:t>Benefits of Auto ML</a:t>
            </a:r>
          </a:p>
          <a:p>
            <a:r>
              <a:rPr lang="en-IN" sz="2000" dirty="0">
                <a:solidFill>
                  <a:schemeClr val="tx1">
                    <a:alpha val="80000"/>
                  </a:schemeClr>
                </a:solidFill>
              </a:rPr>
              <a:t>Auto ML Frameworks</a:t>
            </a:r>
          </a:p>
          <a:p>
            <a:r>
              <a:rPr lang="en-IN" sz="2000" dirty="0">
                <a:solidFill>
                  <a:schemeClr val="tx1">
                    <a:alpha val="80000"/>
                  </a:schemeClr>
                </a:solidFill>
              </a:rPr>
              <a:t>Let’s Do Some Practical</a:t>
            </a:r>
          </a:p>
          <a:p>
            <a:r>
              <a:rPr lang="en-IN" sz="2000" dirty="0">
                <a:solidFill>
                  <a:schemeClr val="tx1">
                    <a:alpha val="80000"/>
                  </a:schemeClr>
                </a:solidFill>
              </a:rPr>
              <a:t>Can Auto ML replace Data Scientist?</a:t>
            </a:r>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7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00A3D-55FE-4A7F-06E8-689D151BC13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Can Auto ML replace Data Scientist?</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9E17D50-5958-4965-3492-783650FA5AB9}"/>
              </a:ext>
            </a:extLst>
          </p:cNvPr>
          <p:cNvPicPr>
            <a:picLocks noGrp="1" noChangeAspect="1"/>
          </p:cNvPicPr>
          <p:nvPr>
            <p:ph idx="1"/>
          </p:nvPr>
        </p:nvPicPr>
        <p:blipFill>
          <a:blip r:embed="rId2"/>
          <a:stretch>
            <a:fillRect/>
          </a:stretch>
        </p:blipFill>
        <p:spPr>
          <a:xfrm>
            <a:off x="6294153" y="3382192"/>
            <a:ext cx="5455917" cy="2086887"/>
          </a:xfrm>
          <a:prstGeom prst="rect">
            <a:avLst/>
          </a:prstGeom>
        </p:spPr>
      </p:pic>
      <p:grpSp>
        <p:nvGrpSpPr>
          <p:cNvPr id="8" name="Group 7">
            <a:extLst>
              <a:ext uri="{FF2B5EF4-FFF2-40B4-BE49-F238E27FC236}">
                <a16:creationId xmlns:a16="http://schemas.microsoft.com/office/drawing/2014/main" id="{5E3D5FBF-FFE5-6F53-B87F-CC7E98A05B8E}"/>
              </a:ext>
            </a:extLst>
          </p:cNvPr>
          <p:cNvGrpSpPr/>
          <p:nvPr/>
        </p:nvGrpSpPr>
        <p:grpSpPr>
          <a:xfrm>
            <a:off x="331567" y="2891160"/>
            <a:ext cx="5455917" cy="3068953"/>
            <a:chOff x="331567" y="2891160"/>
            <a:chExt cx="5455917" cy="3068953"/>
          </a:xfrm>
        </p:grpSpPr>
        <p:pic>
          <p:nvPicPr>
            <p:cNvPr id="17410" name="Picture 2" descr="AVENGERS INFINITY WAR Iron Man Vs Thanos Fight Scene 4K Movie Clip - YouTube">
              <a:extLst>
                <a:ext uri="{FF2B5EF4-FFF2-40B4-BE49-F238E27FC236}">
                  <a16:creationId xmlns:a16="http://schemas.microsoft.com/office/drawing/2014/main" id="{8A77954E-D8DA-588C-83F2-5F7DDE9909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1567" y="2891160"/>
              <a:ext cx="5455917" cy="30689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0328E8-7016-D748-7EC6-6608BE55A2C3}"/>
                </a:ext>
              </a:extLst>
            </p:cNvPr>
            <p:cNvSpPr txBox="1"/>
            <p:nvPr/>
          </p:nvSpPr>
          <p:spPr>
            <a:xfrm>
              <a:off x="1449481" y="4691862"/>
              <a:ext cx="1219200" cy="369332"/>
            </a:xfrm>
            <a:prstGeom prst="rect">
              <a:avLst/>
            </a:prstGeom>
            <a:noFill/>
          </p:spPr>
          <p:txBody>
            <a:bodyPr wrap="square" rtlCol="0">
              <a:spAutoFit/>
            </a:bodyPr>
            <a:lstStyle/>
            <a:p>
              <a:r>
                <a:rPr lang="en-IN" dirty="0">
                  <a:solidFill>
                    <a:schemeClr val="bg1"/>
                  </a:solidFill>
                </a:rPr>
                <a:t>Auto ML</a:t>
              </a:r>
            </a:p>
          </p:txBody>
        </p:sp>
        <p:sp>
          <p:nvSpPr>
            <p:cNvPr id="12" name="TextBox 11">
              <a:extLst>
                <a:ext uri="{FF2B5EF4-FFF2-40B4-BE49-F238E27FC236}">
                  <a16:creationId xmlns:a16="http://schemas.microsoft.com/office/drawing/2014/main" id="{13C2BE0A-BA20-06B3-D511-B8189ADE48E8}"/>
                </a:ext>
              </a:extLst>
            </p:cNvPr>
            <p:cNvSpPr txBox="1"/>
            <p:nvPr/>
          </p:nvSpPr>
          <p:spPr>
            <a:xfrm>
              <a:off x="4199140" y="5469080"/>
              <a:ext cx="1471936" cy="369332"/>
            </a:xfrm>
            <a:prstGeom prst="rect">
              <a:avLst/>
            </a:prstGeom>
            <a:noFill/>
          </p:spPr>
          <p:txBody>
            <a:bodyPr wrap="square" rtlCol="0">
              <a:spAutoFit/>
            </a:bodyPr>
            <a:lstStyle/>
            <a:p>
              <a:r>
                <a:rPr lang="en-IN" dirty="0">
                  <a:solidFill>
                    <a:schemeClr val="bg1"/>
                  </a:solidFill>
                </a:rPr>
                <a:t>Data Scientist</a:t>
              </a:r>
            </a:p>
          </p:txBody>
        </p:sp>
      </p:grpSp>
      <p:grpSp>
        <p:nvGrpSpPr>
          <p:cNvPr id="7" name="Group 6">
            <a:extLst>
              <a:ext uri="{FF2B5EF4-FFF2-40B4-BE49-F238E27FC236}">
                <a16:creationId xmlns:a16="http://schemas.microsoft.com/office/drawing/2014/main" id="{BFF4613D-8B5E-F6BC-BFEA-29D55440F345}"/>
              </a:ext>
            </a:extLst>
          </p:cNvPr>
          <p:cNvGrpSpPr/>
          <p:nvPr/>
        </p:nvGrpSpPr>
        <p:grpSpPr>
          <a:xfrm>
            <a:off x="6445071" y="2897731"/>
            <a:ext cx="5087017" cy="3062382"/>
            <a:chOff x="7180605" y="3661699"/>
            <a:chExt cx="4333732" cy="2571348"/>
          </a:xfrm>
        </p:grpSpPr>
        <p:pic>
          <p:nvPicPr>
            <p:cNvPr id="17412" name="Picture 4" descr="Avengers Endgame theory: Iron Man death and Thanos death had huge impact |  Films | Entertainment | Express.co.uk">
              <a:extLst>
                <a:ext uri="{FF2B5EF4-FFF2-40B4-BE49-F238E27FC236}">
                  <a16:creationId xmlns:a16="http://schemas.microsoft.com/office/drawing/2014/main" id="{73B15673-E329-A0CE-F008-4EB352A80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605" y="3661699"/>
              <a:ext cx="4333732" cy="257134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7868283-AA1C-6DAE-E315-ED1F5838A6AD}"/>
                </a:ext>
              </a:extLst>
            </p:cNvPr>
            <p:cNvSpPr txBox="1"/>
            <p:nvPr/>
          </p:nvSpPr>
          <p:spPr>
            <a:xfrm>
              <a:off x="8309503" y="5748586"/>
              <a:ext cx="3035883" cy="369332"/>
            </a:xfrm>
            <a:prstGeom prst="rect">
              <a:avLst/>
            </a:prstGeom>
            <a:solidFill>
              <a:schemeClr val="bg1"/>
            </a:solidFill>
          </p:spPr>
          <p:txBody>
            <a:bodyPr wrap="square" rtlCol="0">
              <a:spAutoFit/>
            </a:bodyPr>
            <a:lstStyle/>
            <a:p>
              <a:r>
                <a:rPr lang="en-IN" dirty="0"/>
                <a:t>We all know rest of the story</a:t>
              </a:r>
            </a:p>
          </p:txBody>
        </p:sp>
      </p:grpSp>
    </p:spTree>
    <p:extLst>
      <p:ext uri="{BB962C8B-B14F-4D97-AF65-F5344CB8AC3E}">
        <p14:creationId xmlns:p14="http://schemas.microsoft.com/office/powerpoint/2010/main" val="28908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77976C-2091-ED67-331C-2D492DE1473F}"/>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p>
        </p:txBody>
      </p:sp>
      <p:sp>
        <p:nvSpPr>
          <p:cNvPr id="42" name="Oval 4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Graphic 36" descr="Smiling Face with No Fill">
            <a:extLst>
              <a:ext uri="{FF2B5EF4-FFF2-40B4-BE49-F238E27FC236}">
                <a16:creationId xmlns:a16="http://schemas.microsoft.com/office/drawing/2014/main" id="{59163D4A-29C9-4AD8-9276-9315571F8D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grpSp>
        <p:nvGrpSpPr>
          <p:cNvPr id="16" name="Group 15">
            <a:extLst>
              <a:ext uri="{FF2B5EF4-FFF2-40B4-BE49-F238E27FC236}">
                <a16:creationId xmlns:a16="http://schemas.microsoft.com/office/drawing/2014/main" id="{BF0A2579-65DB-DD1B-9686-67325022417A}"/>
              </a:ext>
            </a:extLst>
          </p:cNvPr>
          <p:cNvGrpSpPr/>
          <p:nvPr/>
        </p:nvGrpSpPr>
        <p:grpSpPr>
          <a:xfrm>
            <a:off x="8666076" y="6310736"/>
            <a:ext cx="3525924" cy="406350"/>
            <a:chOff x="4798926" y="5600700"/>
            <a:chExt cx="3525924" cy="406350"/>
          </a:xfrm>
        </p:grpSpPr>
        <p:pic>
          <p:nvPicPr>
            <p:cNvPr id="7" name="Graphic 6" descr="Email with solid fill">
              <a:extLst>
                <a:ext uri="{FF2B5EF4-FFF2-40B4-BE49-F238E27FC236}">
                  <a16:creationId xmlns:a16="http://schemas.microsoft.com/office/drawing/2014/main" id="{C5E5E60A-BE81-5428-7B3E-79A909C71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8926" y="5600700"/>
              <a:ext cx="406350" cy="406350"/>
            </a:xfrm>
            <a:prstGeom prst="rect">
              <a:avLst/>
            </a:prstGeom>
          </p:spPr>
        </p:pic>
        <p:sp>
          <p:nvSpPr>
            <p:cNvPr id="12" name="TextBox 11">
              <a:extLst>
                <a:ext uri="{FF2B5EF4-FFF2-40B4-BE49-F238E27FC236}">
                  <a16:creationId xmlns:a16="http://schemas.microsoft.com/office/drawing/2014/main" id="{37EF0CB9-50EE-22A1-B7DE-389A1EDFCD69}"/>
                </a:ext>
              </a:extLst>
            </p:cNvPr>
            <p:cNvSpPr txBox="1"/>
            <p:nvPr/>
          </p:nvSpPr>
          <p:spPr>
            <a:xfrm>
              <a:off x="5229088" y="5600700"/>
              <a:ext cx="3095762" cy="368049"/>
            </a:xfrm>
            <a:prstGeom prst="rect">
              <a:avLst/>
            </a:prstGeom>
            <a:noFill/>
          </p:spPr>
          <p:txBody>
            <a:bodyPr wrap="square" rtlCol="0">
              <a:spAutoFit/>
            </a:bodyPr>
            <a:lstStyle/>
            <a:p>
              <a:r>
                <a:rPr lang="en-IN" dirty="0"/>
                <a:t>Panwar.kapil91@gmail.com</a:t>
              </a:r>
            </a:p>
          </p:txBody>
        </p:sp>
      </p:grpSp>
      <p:grpSp>
        <p:nvGrpSpPr>
          <p:cNvPr id="17" name="Group 16">
            <a:extLst>
              <a:ext uri="{FF2B5EF4-FFF2-40B4-BE49-F238E27FC236}">
                <a16:creationId xmlns:a16="http://schemas.microsoft.com/office/drawing/2014/main" id="{53682275-6F80-8A74-D2C0-3BFEDF1FF1EF}"/>
              </a:ext>
            </a:extLst>
          </p:cNvPr>
          <p:cNvGrpSpPr/>
          <p:nvPr/>
        </p:nvGrpSpPr>
        <p:grpSpPr>
          <a:xfrm>
            <a:off x="6302278" y="6361233"/>
            <a:ext cx="3502111" cy="407159"/>
            <a:chOff x="4822739" y="6408381"/>
            <a:chExt cx="3502111" cy="407159"/>
          </a:xfrm>
        </p:grpSpPr>
        <p:pic>
          <p:nvPicPr>
            <p:cNvPr id="10" name="Graphic 9" descr="Smart Phone with solid fill">
              <a:extLst>
                <a:ext uri="{FF2B5EF4-FFF2-40B4-BE49-F238E27FC236}">
                  <a16:creationId xmlns:a16="http://schemas.microsoft.com/office/drawing/2014/main" id="{65591ECB-A7E5-27A5-EEBB-9E092EBC31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22739" y="6409191"/>
              <a:ext cx="406349" cy="406349"/>
            </a:xfrm>
            <a:prstGeom prst="rect">
              <a:avLst/>
            </a:prstGeom>
          </p:spPr>
        </p:pic>
        <p:sp>
          <p:nvSpPr>
            <p:cNvPr id="26" name="TextBox 25">
              <a:extLst>
                <a:ext uri="{FF2B5EF4-FFF2-40B4-BE49-F238E27FC236}">
                  <a16:creationId xmlns:a16="http://schemas.microsoft.com/office/drawing/2014/main" id="{8B7369DB-A18F-444A-304B-4CE92A224AC4}"/>
                </a:ext>
              </a:extLst>
            </p:cNvPr>
            <p:cNvSpPr txBox="1"/>
            <p:nvPr/>
          </p:nvSpPr>
          <p:spPr>
            <a:xfrm>
              <a:off x="5229088" y="6408381"/>
              <a:ext cx="3095762" cy="368049"/>
            </a:xfrm>
            <a:prstGeom prst="rect">
              <a:avLst/>
            </a:prstGeom>
            <a:noFill/>
          </p:spPr>
          <p:txBody>
            <a:bodyPr wrap="square" rtlCol="0">
              <a:spAutoFit/>
            </a:bodyPr>
            <a:lstStyle/>
            <a:p>
              <a:r>
                <a:rPr lang="en-IN" dirty="0"/>
                <a:t>+91-8209525160</a:t>
              </a:r>
            </a:p>
          </p:txBody>
        </p:sp>
      </p:grpSp>
    </p:spTree>
    <p:extLst>
      <p:ext uri="{BB962C8B-B14F-4D97-AF65-F5344CB8AC3E}">
        <p14:creationId xmlns:p14="http://schemas.microsoft.com/office/powerpoint/2010/main" val="42445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8BF88-34C9-AD0E-2D44-3DBF26F4374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Science Project LifeCycle</a:t>
            </a:r>
          </a:p>
        </p:txBody>
      </p:sp>
      <p:pic>
        <p:nvPicPr>
          <p:cNvPr id="1026" name="Picture 2" descr="Data Science project life cycle. Detailed Tour with Step by Step… | by  Co-learning Lounge | Co-Learning Lounge | Medium">
            <a:extLst>
              <a:ext uri="{FF2B5EF4-FFF2-40B4-BE49-F238E27FC236}">
                <a16:creationId xmlns:a16="http://schemas.microsoft.com/office/drawing/2014/main" id="{AA3613BC-AC13-FBBE-BAA5-F312CFE8728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 b="497"/>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26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AB8DB4-1498-704D-6D1D-FE24C96987D2}"/>
              </a:ext>
            </a:extLst>
          </p:cNvPr>
          <p:cNvSpPr>
            <a:spLocks noGrp="1"/>
          </p:cNvSpPr>
          <p:nvPr>
            <p:ph type="title"/>
          </p:nvPr>
        </p:nvSpPr>
        <p:spPr>
          <a:xfrm>
            <a:off x="643467" y="321734"/>
            <a:ext cx="10905066" cy="1135737"/>
          </a:xfrm>
        </p:spPr>
        <p:txBody>
          <a:bodyPr>
            <a:normAutofit/>
          </a:bodyPr>
          <a:lstStyle/>
          <a:p>
            <a:r>
              <a:rPr lang="en-IN" sz="3600" dirty="0"/>
              <a:t>What is Auto ML and it’s benefits?</a:t>
            </a:r>
          </a:p>
        </p:txBody>
      </p:sp>
      <p:sp>
        <p:nvSpPr>
          <p:cNvPr id="3" name="Content Placeholder 2">
            <a:extLst>
              <a:ext uri="{FF2B5EF4-FFF2-40B4-BE49-F238E27FC236}">
                <a16:creationId xmlns:a16="http://schemas.microsoft.com/office/drawing/2014/main" id="{91966EF2-42DC-A58B-D358-9FF275A3D5CC}"/>
              </a:ext>
            </a:extLst>
          </p:cNvPr>
          <p:cNvSpPr>
            <a:spLocks noGrp="1"/>
          </p:cNvSpPr>
          <p:nvPr>
            <p:ph idx="1"/>
          </p:nvPr>
        </p:nvSpPr>
        <p:spPr>
          <a:xfrm>
            <a:off x="643469" y="1782981"/>
            <a:ext cx="4008384" cy="4393982"/>
          </a:xfrm>
        </p:spPr>
        <p:txBody>
          <a:bodyPr>
            <a:normAutofit/>
          </a:bodyPr>
          <a:lstStyle/>
          <a:p>
            <a:pPr marL="0" indent="0">
              <a:buNone/>
            </a:pPr>
            <a:r>
              <a:rPr lang="en-US" sz="1600" dirty="0"/>
              <a:t>Automated machine learning, also referred to as automated ML or Auto ML, is the process of:</a:t>
            </a:r>
          </a:p>
          <a:p>
            <a:r>
              <a:rPr lang="en-US" sz="1600" dirty="0"/>
              <a:t> Automating the time-consuming</a:t>
            </a:r>
          </a:p>
          <a:p>
            <a:r>
              <a:rPr lang="en-US" sz="1600" dirty="0"/>
              <a:t> Iterative tasks of machine learning model development. </a:t>
            </a:r>
          </a:p>
          <a:p>
            <a:endParaRPr lang="en-US" sz="1600" dirty="0"/>
          </a:p>
          <a:p>
            <a:pPr marL="0" indent="0">
              <a:buNone/>
            </a:pPr>
            <a:r>
              <a:rPr lang="en-US" sz="1600" dirty="0"/>
              <a:t>It allows data scientists, analysts, and developers to build ML models with </a:t>
            </a:r>
          </a:p>
          <a:p>
            <a:r>
              <a:rPr lang="en-US" sz="1600" dirty="0"/>
              <a:t>High scale</a:t>
            </a:r>
          </a:p>
          <a:p>
            <a:r>
              <a:rPr lang="en-US" sz="1600" dirty="0"/>
              <a:t>Efficiency</a:t>
            </a:r>
          </a:p>
          <a:p>
            <a:r>
              <a:rPr lang="en-US" sz="1600" dirty="0"/>
              <a:t>Productivity </a:t>
            </a:r>
          </a:p>
          <a:p>
            <a:r>
              <a:rPr lang="en-US" sz="1600" dirty="0"/>
              <a:t>Sustaining model</a:t>
            </a:r>
          </a:p>
          <a:p>
            <a:r>
              <a:rPr lang="en-US" sz="1600" dirty="0"/>
              <a:t>High Quality</a:t>
            </a:r>
            <a:endParaRPr lang="en-IN" sz="1600" dirty="0"/>
          </a:p>
        </p:txBody>
      </p:sp>
      <p:grpSp>
        <p:nvGrpSpPr>
          <p:cNvPr id="205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a:extLst>
              <a:ext uri="{FF2B5EF4-FFF2-40B4-BE49-F238E27FC236}">
                <a16:creationId xmlns:a16="http://schemas.microsoft.com/office/drawing/2014/main" id="{F494DCAF-92EA-7556-2E60-12124B7C5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853" y="2105087"/>
            <a:ext cx="7239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5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FF62E-9BE5-7A7F-B2E8-A9BEF9E5390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Auto ML Frameworks</a:t>
            </a:r>
          </a:p>
        </p:txBody>
      </p:sp>
      <p:cxnSp>
        <p:nvCxnSpPr>
          <p:cNvPr id="73" name="Straight Connector 7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A922FC96-0858-D76A-203F-FC5EDCC301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0495" y="492573"/>
            <a:ext cx="5940199"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28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9D57-EE81-7A04-2778-435B8FAF2D9F}"/>
              </a:ext>
            </a:extLst>
          </p:cNvPr>
          <p:cNvSpPr>
            <a:spLocks noGrp="1"/>
          </p:cNvSpPr>
          <p:nvPr>
            <p:ph type="title"/>
          </p:nvPr>
        </p:nvSpPr>
        <p:spPr>
          <a:xfrm>
            <a:off x="1136428" y="627564"/>
            <a:ext cx="7474172" cy="1325563"/>
          </a:xfrm>
        </p:spPr>
        <p:txBody>
          <a:bodyPr>
            <a:normAutofit/>
          </a:bodyPr>
          <a:lstStyle/>
          <a:p>
            <a:r>
              <a:rPr lang="en-IN" dirty="0" err="1"/>
              <a:t>PyCaret</a:t>
            </a:r>
            <a:endParaRPr lang="en-IN" dirty="0"/>
          </a:p>
        </p:txBody>
      </p:sp>
      <p:sp>
        <p:nvSpPr>
          <p:cNvPr id="3" name="Content Placeholder 2">
            <a:extLst>
              <a:ext uri="{FF2B5EF4-FFF2-40B4-BE49-F238E27FC236}">
                <a16:creationId xmlns:a16="http://schemas.microsoft.com/office/drawing/2014/main" id="{AC2CAE9F-50C8-A4DD-0240-DC8DAAF51235}"/>
              </a:ext>
            </a:extLst>
          </p:cNvPr>
          <p:cNvSpPr>
            <a:spLocks noGrp="1"/>
          </p:cNvSpPr>
          <p:nvPr>
            <p:ph idx="1"/>
          </p:nvPr>
        </p:nvSpPr>
        <p:spPr>
          <a:xfrm>
            <a:off x="1136429" y="2278173"/>
            <a:ext cx="6467867" cy="3450613"/>
          </a:xfrm>
        </p:spPr>
        <p:txBody>
          <a:bodyPr anchor="ctr">
            <a:normAutofit/>
          </a:bodyPr>
          <a:lstStyle/>
          <a:p>
            <a:pPr marL="0" indent="0">
              <a:buNone/>
            </a:pPr>
            <a:r>
              <a:rPr lang="en-US" sz="1700" b="1" i="0" u="sng">
                <a:effectLst/>
                <a:latin typeface="charter"/>
                <a:hlinkClick r:id="rId2"/>
              </a:rPr>
              <a:t>PyCaret </a:t>
            </a:r>
            <a:r>
              <a:rPr lang="en-US" sz="1700" b="0" i="0">
                <a:effectLst/>
                <a:latin typeface="charter"/>
              </a:rPr>
              <a:t>is a python based low-code machine learning library built on Python, which systematizes machine learning workflows. PyCaret is an end-to-end machine learning and model management tool which exponentially speeds up the experiment cycle and makes you more productive.</a:t>
            </a:r>
          </a:p>
          <a:p>
            <a:pPr>
              <a:buFont typeface="Arial" panose="020B0604020202020204" pitchFamily="34" charset="0"/>
              <a:buChar char="•"/>
            </a:pPr>
            <a:r>
              <a:rPr lang="en-US" sz="1700" b="0" i="0">
                <a:effectLst/>
                <a:latin typeface="charter"/>
              </a:rPr>
              <a:t>PyCaret is an alternative low-code library that can replace hundreds of code lines with only a few words compared to the other open-source machine learning libraries.</a:t>
            </a:r>
          </a:p>
          <a:p>
            <a:pPr>
              <a:buFont typeface="Arial" panose="020B0604020202020204" pitchFamily="34" charset="0"/>
              <a:buChar char="•"/>
            </a:pPr>
            <a:r>
              <a:rPr lang="en-US" sz="1700" b="0" i="0">
                <a:effectLst/>
                <a:latin typeface="charter"/>
              </a:rPr>
              <a:t>PyCaret is fundamentally a Python cover around several machine learning libraries and frameworks such as sci-kit-learn, XGBoost, LightGBM, CatBoost, spaCy, Optuna, Hyperopt, Ray, and several more.</a:t>
            </a:r>
          </a:p>
          <a:p>
            <a:endParaRPr lang="en-IN" sz="17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3DB8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21425D42-9E71-036A-D1F2-A8425AAADF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0212" y="3187514"/>
            <a:ext cx="1972995" cy="48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D03E-2D2A-DFB9-C96C-C80B91A4886D}"/>
              </a:ext>
            </a:extLst>
          </p:cNvPr>
          <p:cNvSpPr>
            <a:spLocks noGrp="1"/>
          </p:cNvSpPr>
          <p:nvPr>
            <p:ph type="title"/>
          </p:nvPr>
        </p:nvSpPr>
        <p:spPr>
          <a:xfrm>
            <a:off x="1136428" y="627564"/>
            <a:ext cx="7474172" cy="1325563"/>
          </a:xfrm>
        </p:spPr>
        <p:txBody>
          <a:bodyPr>
            <a:normAutofit/>
          </a:bodyPr>
          <a:lstStyle/>
          <a:p>
            <a:r>
              <a:rPr lang="en-IN" dirty="0"/>
              <a:t>H2O</a:t>
            </a:r>
          </a:p>
        </p:txBody>
      </p:sp>
      <p:sp>
        <p:nvSpPr>
          <p:cNvPr id="3" name="Content Placeholder 2">
            <a:extLst>
              <a:ext uri="{FF2B5EF4-FFF2-40B4-BE49-F238E27FC236}">
                <a16:creationId xmlns:a16="http://schemas.microsoft.com/office/drawing/2014/main" id="{9E910F51-4E4A-4903-576D-10D8F74FBC04}"/>
              </a:ext>
            </a:extLst>
          </p:cNvPr>
          <p:cNvSpPr>
            <a:spLocks noGrp="1"/>
          </p:cNvSpPr>
          <p:nvPr>
            <p:ph idx="1"/>
          </p:nvPr>
        </p:nvSpPr>
        <p:spPr>
          <a:xfrm>
            <a:off x="1136429" y="2278173"/>
            <a:ext cx="6467867" cy="3450613"/>
          </a:xfrm>
        </p:spPr>
        <p:txBody>
          <a:bodyPr anchor="ctr">
            <a:normAutofit/>
          </a:bodyPr>
          <a:lstStyle/>
          <a:p>
            <a:r>
              <a:rPr lang="en-IN" sz="1900" b="0" i="0" u="sng">
                <a:effectLst/>
                <a:latin typeface="charter"/>
                <a:hlinkClick r:id="rId2"/>
              </a:rPr>
              <a:t>H2O </a:t>
            </a:r>
            <a:r>
              <a:rPr lang="en-IN" sz="1900" b="0" i="0">
                <a:effectLst/>
                <a:latin typeface="charter"/>
              </a:rPr>
              <a:t>is an in-memory platform for scalable distributed machine learning. H2O uses acquainted interfaces like R, Python, Scala, Java, JSON, and the Flow notebook/web interface and works flawlessly with big data technologies like Hadoop and Spark.</a:t>
            </a:r>
          </a:p>
          <a:p>
            <a:r>
              <a:rPr lang="en-IN" sz="1900" b="0" i="0">
                <a:effectLst/>
                <a:latin typeface="charter"/>
              </a:rPr>
              <a:t>H2O offers implementations of many popular </a:t>
            </a:r>
            <a:r>
              <a:rPr lang="en-IN" sz="1900" b="0" i="0" u="sng">
                <a:effectLst/>
                <a:latin typeface="charter"/>
                <a:hlinkClick r:id="rId3"/>
              </a:rPr>
              <a:t>algorithms</a:t>
            </a:r>
            <a:r>
              <a:rPr lang="en-IN" sz="1900" b="0" i="0">
                <a:effectLst/>
                <a:latin typeface="charter"/>
              </a:rPr>
              <a:t> such as Generalized Linear Models (GLM), Gradient Boosting Machines (including XGBoost), Random Forests, Deep Neural Networks, Stacked Ensembles, Naive Bayes, Generalized Additive Models (GAM), Cox Proportional Hazards, K-Means, PCA, Word2Vec, as well as a fully automatic machine learning algorithm (</a:t>
            </a:r>
            <a:r>
              <a:rPr lang="en-IN" sz="1900" b="0" i="0" u="sng">
                <a:effectLst/>
                <a:latin typeface="charter"/>
                <a:hlinkClick r:id="rId4"/>
              </a:rPr>
              <a:t>H2O AutoML</a:t>
            </a:r>
            <a:r>
              <a:rPr lang="en-IN" sz="1900" b="0" i="0">
                <a:effectLst/>
                <a:latin typeface="charter"/>
              </a:rPr>
              <a:t>).</a:t>
            </a:r>
          </a:p>
          <a:p>
            <a:pPr marL="0" indent="0">
              <a:buNone/>
            </a:pPr>
            <a:endParaRPr lang="en-IN" sz="19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E5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E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a:extLst>
              <a:ext uri="{FF2B5EF4-FFF2-40B4-BE49-F238E27FC236}">
                <a16:creationId xmlns:a16="http://schemas.microsoft.com/office/drawing/2014/main" id="{F323F6C4-5668-B2E8-26B9-30DCC4A52F3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453859" y="2857501"/>
            <a:ext cx="1063253" cy="114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8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31D8-D85A-52CD-2E37-1DCA9F92DFC3}"/>
              </a:ext>
            </a:extLst>
          </p:cNvPr>
          <p:cNvSpPr>
            <a:spLocks noGrp="1"/>
          </p:cNvSpPr>
          <p:nvPr>
            <p:ph type="title"/>
          </p:nvPr>
        </p:nvSpPr>
        <p:spPr>
          <a:xfrm>
            <a:off x="1136428" y="627564"/>
            <a:ext cx="7474172" cy="1325563"/>
          </a:xfrm>
        </p:spPr>
        <p:txBody>
          <a:bodyPr>
            <a:normAutofit/>
          </a:bodyPr>
          <a:lstStyle/>
          <a:p>
            <a:r>
              <a:rPr lang="en-IN" dirty="0" err="1"/>
              <a:t>LudWig</a:t>
            </a:r>
            <a:endParaRPr lang="en-IN" dirty="0"/>
          </a:p>
        </p:txBody>
      </p:sp>
      <p:sp>
        <p:nvSpPr>
          <p:cNvPr id="3" name="Content Placeholder 2">
            <a:extLst>
              <a:ext uri="{FF2B5EF4-FFF2-40B4-BE49-F238E27FC236}">
                <a16:creationId xmlns:a16="http://schemas.microsoft.com/office/drawing/2014/main" id="{64790E61-C006-858E-A3F9-A93374D2F078}"/>
              </a:ext>
            </a:extLst>
          </p:cNvPr>
          <p:cNvSpPr>
            <a:spLocks noGrp="1"/>
          </p:cNvSpPr>
          <p:nvPr>
            <p:ph idx="1"/>
          </p:nvPr>
        </p:nvSpPr>
        <p:spPr>
          <a:xfrm>
            <a:off x="1136429" y="2278173"/>
            <a:ext cx="6467867" cy="3450613"/>
          </a:xfrm>
        </p:spPr>
        <p:txBody>
          <a:bodyPr anchor="ctr">
            <a:normAutofit/>
          </a:bodyPr>
          <a:lstStyle/>
          <a:p>
            <a:r>
              <a:rPr lang="en-US" sz="2400" b="1" i="0" u="sng">
                <a:effectLst/>
                <a:latin typeface="charter"/>
                <a:hlinkClick r:id="rId2"/>
              </a:rPr>
              <a:t>Ludwig </a:t>
            </a:r>
            <a:r>
              <a:rPr lang="en-US" sz="2400" b="0" i="0">
                <a:effectLst/>
                <a:latin typeface="charter"/>
              </a:rPr>
              <a:t>is a toolbox that permits users to train and test deep learning models without writing code, built on top of TensorFlow.</a:t>
            </a:r>
          </a:p>
          <a:p>
            <a:r>
              <a:rPr lang="en-US" sz="2400" b="0" i="0">
                <a:effectLst/>
                <a:latin typeface="charter"/>
              </a:rPr>
              <a:t>To train a model, we need to provide is a file containing data, a list of columns as an input, and a list of columns as an output; Ludwig will perform the rest for us.</a:t>
            </a:r>
          </a:p>
          <a:p>
            <a:r>
              <a:rPr lang="en-US" sz="2400" b="0" i="0">
                <a:effectLst/>
                <a:latin typeface="charter"/>
              </a:rPr>
              <a:t>The Linux Foundation hosts Ludwig as part of the </a:t>
            </a:r>
            <a:r>
              <a:rPr lang="en-US" sz="2400" b="0" i="0" u="sng">
                <a:effectLst/>
                <a:latin typeface="charter"/>
                <a:hlinkClick r:id="rId3"/>
              </a:rPr>
              <a:t>LF AI &amp; Data Foundation</a:t>
            </a:r>
            <a:r>
              <a:rPr lang="en-US" sz="2400" b="0" i="0">
                <a:effectLst/>
                <a:latin typeface="charter"/>
              </a:rPr>
              <a:t>.</a:t>
            </a:r>
          </a:p>
          <a:p>
            <a:pPr marL="0" indent="0">
              <a:buNone/>
            </a:pPr>
            <a:endParaRPr lang="en-IN" sz="2400"/>
          </a:p>
        </p:txBody>
      </p:sp>
      <p:sp>
        <p:nvSpPr>
          <p:cNvPr id="71"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6A3ED9C4-CC09-614F-D065-65F0817536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54442" y="3161737"/>
            <a:ext cx="1462088" cy="53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77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7D94-6E57-40B8-DBC5-52AC7B37F37F}"/>
              </a:ext>
            </a:extLst>
          </p:cNvPr>
          <p:cNvSpPr>
            <a:spLocks noGrp="1"/>
          </p:cNvSpPr>
          <p:nvPr>
            <p:ph type="title"/>
          </p:nvPr>
        </p:nvSpPr>
        <p:spPr>
          <a:xfrm>
            <a:off x="1136428" y="627564"/>
            <a:ext cx="7474172" cy="1325563"/>
          </a:xfrm>
        </p:spPr>
        <p:txBody>
          <a:bodyPr>
            <a:normAutofit/>
          </a:bodyPr>
          <a:lstStyle/>
          <a:p>
            <a:r>
              <a:rPr lang="en-IN" dirty="0" err="1"/>
              <a:t>MLBox</a:t>
            </a:r>
            <a:endParaRPr lang="en-IN" dirty="0"/>
          </a:p>
        </p:txBody>
      </p:sp>
      <p:sp>
        <p:nvSpPr>
          <p:cNvPr id="3" name="Content Placeholder 2">
            <a:extLst>
              <a:ext uri="{FF2B5EF4-FFF2-40B4-BE49-F238E27FC236}">
                <a16:creationId xmlns:a16="http://schemas.microsoft.com/office/drawing/2014/main" id="{BD918AF4-8FF9-E0F3-C7DE-97E8E4B8CAB5}"/>
              </a:ext>
            </a:extLst>
          </p:cNvPr>
          <p:cNvSpPr>
            <a:spLocks noGrp="1"/>
          </p:cNvSpPr>
          <p:nvPr>
            <p:ph idx="1"/>
          </p:nvPr>
        </p:nvSpPr>
        <p:spPr>
          <a:xfrm>
            <a:off x="1136429" y="2278173"/>
            <a:ext cx="6467867" cy="3450613"/>
          </a:xfrm>
        </p:spPr>
        <p:txBody>
          <a:bodyPr anchor="ctr">
            <a:normAutofit/>
          </a:bodyPr>
          <a:lstStyle/>
          <a:p>
            <a:pPr marL="0" indent="0">
              <a:buNone/>
            </a:pPr>
            <a:r>
              <a:rPr lang="en-US" sz="1700" b="1" i="0" u="sng">
                <a:effectLst/>
                <a:latin typeface="charter"/>
                <a:hlinkClick r:id="rId2"/>
              </a:rPr>
              <a:t>MLBox</a:t>
            </a:r>
            <a:r>
              <a:rPr lang="en-US" sz="1700" b="1" i="0" dirty="0">
                <a:effectLst/>
                <a:latin typeface="charter"/>
              </a:rPr>
              <a:t> </a:t>
            </a:r>
            <a:r>
              <a:rPr lang="en-US" sz="1700" b="0" i="0" dirty="0">
                <a:effectLst/>
                <a:latin typeface="charter"/>
              </a:rPr>
              <a:t>is an influential Automated Machine Learning python library.</a:t>
            </a:r>
          </a:p>
          <a:p>
            <a:pPr marL="0" indent="0">
              <a:buNone/>
            </a:pPr>
            <a:r>
              <a:rPr lang="en-US" sz="1700" b="0" i="0" dirty="0">
                <a:effectLst/>
                <a:latin typeface="charter"/>
              </a:rPr>
              <a:t>It delivers the below capabilities:</a:t>
            </a:r>
          </a:p>
          <a:p>
            <a:pPr>
              <a:buFont typeface="Arial" panose="020B0604020202020204" pitchFamily="34" charset="0"/>
              <a:buChar char="•"/>
            </a:pPr>
            <a:r>
              <a:rPr lang="en-US" sz="1700" b="0" i="0" dirty="0">
                <a:effectLst/>
                <a:latin typeface="charter"/>
              </a:rPr>
              <a:t>Fast scanning and distributed data preprocessing, cleaning and formatting.</a:t>
            </a:r>
          </a:p>
          <a:p>
            <a:pPr>
              <a:buFont typeface="Arial" panose="020B0604020202020204" pitchFamily="34" charset="0"/>
              <a:buChar char="•"/>
            </a:pPr>
            <a:r>
              <a:rPr lang="en-US" sz="1700" b="0" i="0" dirty="0">
                <a:effectLst/>
                <a:latin typeface="charter"/>
              </a:rPr>
              <a:t>Exceedingly robust feature selection and leak detection.</a:t>
            </a:r>
          </a:p>
          <a:p>
            <a:pPr>
              <a:buFont typeface="Arial" panose="020B0604020202020204" pitchFamily="34" charset="0"/>
              <a:buChar char="•"/>
            </a:pPr>
            <a:r>
              <a:rPr lang="en-US" sz="1700" b="0" i="0" dirty="0">
                <a:effectLst/>
                <a:latin typeface="charter"/>
              </a:rPr>
              <a:t>Precise hyper-parameter optimization in the high-dimensional space.</a:t>
            </a:r>
          </a:p>
          <a:p>
            <a:pPr>
              <a:buFont typeface="Arial" panose="020B0604020202020204" pitchFamily="34" charset="0"/>
              <a:buChar char="•"/>
            </a:pPr>
            <a:r>
              <a:rPr lang="en-US" sz="1700" b="0" i="0" dirty="0">
                <a:effectLst/>
                <a:latin typeface="charter"/>
              </a:rPr>
              <a:t>Futuristic predictive models for classification and regression (Deep Learning, Stacking, </a:t>
            </a:r>
            <a:r>
              <a:rPr lang="en-US" sz="1700" b="0" i="0">
                <a:effectLst/>
                <a:latin typeface="charter"/>
              </a:rPr>
              <a:t>LightGBM</a:t>
            </a:r>
            <a:r>
              <a:rPr lang="en-US" sz="1700" b="0" i="0" dirty="0">
                <a:effectLst/>
                <a:latin typeface="charter"/>
              </a:rPr>
              <a:t>).</a:t>
            </a:r>
          </a:p>
          <a:p>
            <a:pPr>
              <a:buFont typeface="Arial" panose="020B0604020202020204" pitchFamily="34" charset="0"/>
              <a:buChar char="•"/>
            </a:pPr>
            <a:r>
              <a:rPr lang="en-US" sz="1700" b="0" i="0" dirty="0">
                <a:effectLst/>
                <a:latin typeface="charter"/>
              </a:rPr>
              <a:t>Prediction with models' interpretation.</a:t>
            </a:r>
          </a:p>
          <a:p>
            <a:endParaRPr lang="en-IN" sz="1700" dirty="0"/>
          </a:p>
        </p:txBody>
      </p:sp>
      <p:sp>
        <p:nvSpPr>
          <p:cNvPr id="135" name="Rectangle 13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E4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C82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D5EE1586-E737-1B54-2A6C-C83C58C5FEB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4361" r="12170" b="-2"/>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3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1169</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Practical knowledge on Auto ML Tools</vt:lpstr>
      <vt:lpstr>Content</vt:lpstr>
      <vt:lpstr>Data Science Project LifeCycle</vt:lpstr>
      <vt:lpstr>What is Auto ML and it’s benefits?</vt:lpstr>
      <vt:lpstr>Auto ML Frameworks</vt:lpstr>
      <vt:lpstr>PyCaret</vt:lpstr>
      <vt:lpstr>H2O</vt:lpstr>
      <vt:lpstr>LudWig</vt:lpstr>
      <vt:lpstr>MLBox</vt:lpstr>
      <vt:lpstr>mljar</vt:lpstr>
      <vt:lpstr>TPOT</vt:lpstr>
      <vt:lpstr>FLAML</vt:lpstr>
      <vt:lpstr>LightAutoML</vt:lpstr>
      <vt:lpstr>EvalML</vt:lpstr>
      <vt:lpstr>Auto-PyTorch</vt:lpstr>
      <vt:lpstr>Auto-Sklearn</vt:lpstr>
      <vt:lpstr>AutoKeras</vt:lpstr>
      <vt:lpstr>AutoGluon</vt:lpstr>
      <vt:lpstr>Let's Do Some Practical</vt:lpstr>
      <vt:lpstr>Can Auto ML replace Data Scientist?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knowledge on Auto ML Tools</dc:title>
  <dc:creator>Apollo Energy Analytics</dc:creator>
  <cp:lastModifiedBy>Apollo Energy Analytics</cp:lastModifiedBy>
  <cp:revision>3</cp:revision>
  <dcterms:created xsi:type="dcterms:W3CDTF">2022-05-07T06:52:05Z</dcterms:created>
  <dcterms:modified xsi:type="dcterms:W3CDTF">2022-05-10T03:02:48Z</dcterms:modified>
</cp:coreProperties>
</file>