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83" r:id="rId9"/>
    <p:sldId id="284" r:id="rId10"/>
    <p:sldId id="285" r:id="rId11"/>
    <p:sldId id="286" r:id="rId12"/>
    <p:sldId id="287" r:id="rId13"/>
    <p:sldId id="267" r:id="rId14"/>
    <p:sldId id="268" r:id="rId15"/>
    <p:sldId id="269" r:id="rId16"/>
    <p:sldId id="276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44E97-F8CB-45B2-9525-E94D2E83C864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FFAA7-B3AD-4D52-B48A-73D1B7745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fld id="{9355BF96-FB34-46BA-853C-7572DB214D0E}" type="slidenum">
              <a:rPr lang="tr-TR" sz="1300" smtClean="0">
                <a:latin typeface="Arial" panose="020B0604020202020204" pitchFamily="34" charset="0"/>
              </a:rPr>
              <a:pPr/>
              <a:t>4</a:t>
            </a:fld>
            <a:endParaRPr lang="tr-TR" sz="1300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3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fld id="{0C58EEAE-16D4-4CF3-BA3C-4C67C4BAE41B}" type="slidenum">
              <a:rPr lang="tr-TR" sz="1300" smtClean="0">
                <a:latin typeface="Arial" panose="020B0604020202020204" pitchFamily="34" charset="0"/>
              </a:rPr>
              <a:pPr/>
              <a:t>15</a:t>
            </a:fld>
            <a:endParaRPr lang="tr-TR" sz="1300" smtClean="0">
              <a:latin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33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blp.uni-trier.de/db/conf/icmlc/icmlc2013.html#XieS13" TargetMode="External"/><Relationship Id="rId2" Type="http://schemas.openxmlformats.org/officeDocument/2006/relationships/hyperlink" Target="http://dblp.uni-trier.de/pers/hd/s/Sun:Shilia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Multi-objective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for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Multi-view Clustering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510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Evaluation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589212" y="1399504"/>
            <a:ext cx="8915400" cy="473630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nother </a:t>
            </a:r>
            <a:r>
              <a:rPr lang="en-US" dirty="0"/>
              <a:t>significant </a:t>
            </a:r>
            <a:r>
              <a:rPr lang="en-US" dirty="0" smtClean="0"/>
              <a:t>aspect is </a:t>
            </a:r>
            <a:r>
              <a:rPr lang="en-US" dirty="0"/>
              <a:t>to evaluate these views and ensure their effectiveness for multi-view learning algorithms.</a:t>
            </a:r>
            <a:r>
              <a:rPr lang="en-US" dirty="0" smtClean="0"/>
              <a:t> </a:t>
            </a:r>
          </a:p>
          <a:p>
            <a:pPr algn="just"/>
            <a:r>
              <a:rPr lang="en-US" dirty="0"/>
              <a:t>Several approaches have been proposed in the multi-view learning literature that analyze </a:t>
            </a:r>
            <a:r>
              <a:rPr lang="en-US" dirty="0" smtClean="0"/>
              <a:t>the relationships </a:t>
            </a:r>
            <a:r>
              <a:rPr lang="en-US" dirty="0"/>
              <a:t>between multiple views or cope with the problems resulting from the </a:t>
            </a:r>
            <a:r>
              <a:rPr lang="en-US" dirty="0" smtClean="0"/>
              <a:t>violation of </a:t>
            </a:r>
            <a:r>
              <a:rPr lang="en-US" dirty="0"/>
              <a:t>view assumptions or the noise in the views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Muslea</a:t>
            </a:r>
            <a:r>
              <a:rPr lang="en-US" dirty="0"/>
              <a:t> et al. (2002b) first introduced a view validation algorithm which predicts </a:t>
            </a:r>
            <a:r>
              <a:rPr lang="en-US" dirty="0" smtClean="0"/>
              <a:t>whether or </a:t>
            </a:r>
            <a:r>
              <a:rPr lang="en-US" dirty="0"/>
              <a:t>not the views are sufficiently compatible for solving multi-view learning tasks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</a:t>
            </a:r>
            <a:r>
              <a:rPr lang="en-US" dirty="0" smtClean="0"/>
              <a:t>algorithm tries </a:t>
            </a:r>
            <a:r>
              <a:rPr lang="en-US" dirty="0"/>
              <a:t>to learn a decision tree in a supervised way to discriminate between </a:t>
            </a:r>
            <a:r>
              <a:rPr lang="en-US" dirty="0" smtClean="0"/>
              <a:t>learning tasks </a:t>
            </a:r>
            <a:r>
              <a:rPr lang="en-US" dirty="0"/>
              <a:t>according to whether or not the views are sufficiently compatible for multi-view learning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label </a:t>
            </a:r>
            <a:r>
              <a:rPr lang="en-US" dirty="0"/>
              <a:t>of each instance is generated automatically by comparing the accuracy of single- </a:t>
            </a:r>
            <a:r>
              <a:rPr lang="en-US" dirty="0" smtClean="0"/>
              <a:t>and multi-view </a:t>
            </a:r>
            <a:r>
              <a:rPr lang="en-US" dirty="0"/>
              <a:t>algorithms on a test set.</a:t>
            </a:r>
            <a:endParaRPr lang="en-US" dirty="0" smtClean="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CAA776-B125-4B5C-975D-F5D8C8FA9F1D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r-TR"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2382"/>
            <a:ext cx="8915400" cy="4723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traditional way to combine multiple views is to concatenate all multiple views </a:t>
            </a:r>
            <a:r>
              <a:rPr lang="en-US" dirty="0" smtClean="0"/>
              <a:t>into a </a:t>
            </a:r>
            <a:r>
              <a:rPr lang="en-US" dirty="0"/>
              <a:t>single view to adapt to the single-view learning setting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his concatenation causes </a:t>
            </a:r>
            <a:r>
              <a:rPr lang="en-US" dirty="0"/>
              <a:t>over-fitting on a small training sample and is not physically meaningful because </a:t>
            </a:r>
            <a:r>
              <a:rPr lang="en-US" dirty="0" smtClean="0"/>
              <a:t>each view </a:t>
            </a:r>
            <a:r>
              <a:rPr lang="en-US" dirty="0"/>
              <a:t>has a specific statistical property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Co-training style algorithms usually train separate but correlated learners on each view</a:t>
            </a:r>
            <a:r>
              <a:rPr lang="en-US" dirty="0" smtClean="0"/>
              <a:t>, and </a:t>
            </a:r>
            <a:r>
              <a:rPr lang="en-US" dirty="0"/>
              <a:t>the outputs of learners are forced to be similar on the same validation </a:t>
            </a:r>
            <a:r>
              <a:rPr lang="en-US" dirty="0" smtClean="0"/>
              <a:t>points. </a:t>
            </a:r>
          </a:p>
          <a:p>
            <a:pPr algn="just"/>
            <a:r>
              <a:rPr lang="en-US" dirty="0"/>
              <a:t>Under the consensus principle, the goal of each iteration is to maximize </a:t>
            </a:r>
            <a:r>
              <a:rPr lang="en-US" dirty="0" smtClean="0"/>
              <a:t>the consistency </a:t>
            </a:r>
            <a:r>
              <a:rPr lang="en-US" dirty="0"/>
              <a:t>of two learners on the validation set. Certainly there may be some </a:t>
            </a:r>
            <a:r>
              <a:rPr lang="en-US" dirty="0" smtClean="0"/>
              <a:t>disagreement between </a:t>
            </a:r>
            <a:r>
              <a:rPr lang="en-US" dirty="0"/>
              <a:t>the predictions from the two learners on the validation set; however, this </a:t>
            </a:r>
            <a:r>
              <a:rPr lang="en-US" dirty="0" smtClean="0"/>
              <a:t>disagreement is </a:t>
            </a:r>
            <a:r>
              <a:rPr lang="en-US" dirty="0"/>
              <a:t>propagated back to the training set to help to train more accurate learners, </a:t>
            </a:r>
            <a:r>
              <a:rPr lang="en-US" dirty="0" smtClean="0"/>
              <a:t>thus minimizing </a:t>
            </a:r>
            <a:r>
              <a:rPr lang="en-US" dirty="0"/>
              <a:t>the disagreement on the validation set in the next iteration.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89212" y="6135808"/>
            <a:ext cx="7619999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 smtClean="0">
                <a:latin typeface="Palatino Linotype" panose="02040502050505030304" pitchFamily="18" charset="0"/>
              </a:rPr>
              <a:t>11</a:t>
            </a:r>
            <a:endParaRPr lang="tr-TR"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1321430"/>
            <a:ext cx="11732477" cy="4847550"/>
          </a:xfrm>
        </p:spPr>
      </p:pic>
    </p:spTree>
    <p:extLst>
      <p:ext uri="{BB962C8B-B14F-4D97-AF65-F5344CB8AC3E}">
        <p14:creationId xmlns:p14="http://schemas.microsoft.com/office/powerpoint/2010/main" val="25310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52625" y="214314"/>
            <a:ext cx="8229600" cy="757237"/>
          </a:xfrm>
        </p:spPr>
        <p:txBody>
          <a:bodyPr/>
          <a:lstStyle/>
          <a:p>
            <a:r>
              <a:rPr lang="en-US" smtClean="0"/>
              <a:t>Existing Techniques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833249" y="1430973"/>
            <a:ext cx="8401050" cy="4867275"/>
          </a:xfrm>
        </p:spPr>
        <p:txBody>
          <a:bodyPr/>
          <a:lstStyle/>
          <a:p>
            <a:r>
              <a:rPr lang="en-US" dirty="0" smtClean="0"/>
              <a:t>Multi-view k-means</a:t>
            </a:r>
            <a:endParaRPr lang="en-US" dirty="0" smtClean="0"/>
          </a:p>
          <a:p>
            <a:r>
              <a:rPr lang="en-US" dirty="0" smtClean="0"/>
              <a:t>Multi-view EM</a:t>
            </a:r>
          </a:p>
          <a:p>
            <a:r>
              <a:rPr lang="en-US" dirty="0" smtClean="0"/>
              <a:t>Multi-view Spherical K-means </a:t>
            </a:r>
          </a:p>
          <a:p>
            <a:r>
              <a:rPr lang="en-US" dirty="0" smtClean="0"/>
              <a:t>Clustering Ensembles : generate different </a:t>
            </a:r>
            <a:r>
              <a:rPr lang="en-US" dirty="0" smtClean="0"/>
              <a:t>partitioning </a:t>
            </a:r>
            <a:r>
              <a:rPr lang="en-US" dirty="0" smtClean="0"/>
              <a:t>using different views and finally combine using some ensemble technique 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10ED6F-8E42-4E8E-ACE0-AF3C93996032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tr-TR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759EC6-D2AE-4663-B19E-1A00CA404E02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tr-TR" sz="1400">
              <a:latin typeface="Palatino Linotype" panose="0204050205050503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Multi-view k-means clustering</a:t>
            </a:r>
            <a:endParaRPr lang="tr-TR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00213"/>
            <a:ext cx="8229600" cy="38862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mtClean="0"/>
              <a:t>In each iteration, k-means is applied in one view.</a:t>
            </a:r>
          </a:p>
          <a:p>
            <a:pPr algn="just" eaLnBrk="1" hangingPunct="1">
              <a:lnSpc>
                <a:spcPct val="150000"/>
              </a:lnSpc>
            </a:pPr>
            <a:endParaRPr lang="en-US" smtClean="0"/>
          </a:p>
          <a:p>
            <a:pPr algn="just"/>
            <a:r>
              <a:rPr lang="en-US" smtClean="0"/>
              <a:t>Interchange the partition information to another view and run k-means in the second view again.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After termination, consensus mean is computed for each cluster and view.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Each example is assigned to one distinct cluster that is determined through the closed concept vector.</a:t>
            </a: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339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</a:t>
            </a:r>
            <a:endParaRPr lang="tr-TR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Multi-view clustering is applied in web document classification problem.</a:t>
            </a:r>
          </a:p>
          <a:p>
            <a:pPr algn="just"/>
            <a:r>
              <a:rPr lang="en-US" smtClean="0"/>
              <a:t>Given a small set of labeled training data and a large set of unlabeled data, co-training can reduce the difference in error between co-trained classifiers and fully supervised classifiers trained on a labeled version of all available data by 36%.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79F68A-43DC-4C75-9A0B-BBB0007BBA1E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tr-TR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851025" y="34607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Multi View AMOSA</a:t>
            </a:r>
            <a:r>
              <a:rPr lang="en-US" dirty="0" smtClean="0"/>
              <a:t>	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01F8F4-CE34-4B97-8733-F1DC5A22D581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tr-TR" sz="1400">
              <a:latin typeface="Palatino Linotype" panose="02040502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1" y="1565275"/>
            <a:ext cx="2327275" cy="1143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representation and</a:t>
            </a:r>
          </a:p>
          <a:p>
            <a:pPr algn="ctr"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Archive initialization</a:t>
            </a:r>
            <a:endParaRPr lang="en-IN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8950" y="1008064"/>
            <a:ext cx="2089150" cy="8461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spherical k-means on each view separately.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86701" y="2217738"/>
            <a:ext cx="2574925" cy="9191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 three objective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each view.</a:t>
            </a:r>
            <a:endParaRPr lang="en-IN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72414" y="5867400"/>
            <a:ext cx="2090737" cy="8270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pareto optimal front</a:t>
            </a:r>
            <a:endParaRPr lang="en-IN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5139" y="5414964"/>
            <a:ext cx="744537" cy="36988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1" y="5257800"/>
            <a:ext cx="1819275" cy="9794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single optimum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endParaRPr lang="en-IN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63939" y="3500438"/>
            <a:ext cx="2244725" cy="990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mutation operator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56138" y="1628775"/>
            <a:ext cx="2087562" cy="9906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the dataset based on the basis of views.</a:t>
            </a:r>
            <a:endParaRPr lang="en-IN" sz="1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9" idx="3"/>
            <a:endCxn id="16" idx="1"/>
          </p:cNvCxnSpPr>
          <p:nvPr/>
        </p:nvCxnSpPr>
        <p:spPr>
          <a:xfrm flipV="1">
            <a:off x="4079876" y="2124075"/>
            <a:ext cx="576263" cy="127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789738" y="1528764"/>
            <a:ext cx="1319212" cy="4730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9153525" y="1854200"/>
            <a:ext cx="20638" cy="36353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3648075" y="5748338"/>
            <a:ext cx="4224338" cy="5334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</p:cNvCxnSpPr>
          <p:nvPr/>
        </p:nvCxnSpPr>
        <p:spPr>
          <a:xfrm flipH="1" flipV="1">
            <a:off x="6684963" y="5565776"/>
            <a:ext cx="1187450" cy="71596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</p:cNvCxnSpPr>
          <p:nvPr/>
        </p:nvCxnSpPr>
        <p:spPr>
          <a:xfrm flipV="1">
            <a:off x="5808664" y="1765300"/>
            <a:ext cx="2300287" cy="223043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95439" y="3475038"/>
            <a:ext cx="1692275" cy="12493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Input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normalized data(10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cs typeface="Times New Roman" pitchFamily="18" charset="0"/>
              </a:rPr>
              <a:t>%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data+ unlabeled data)</a:t>
            </a:r>
          </a:p>
        </p:txBody>
      </p:sp>
      <p:cxnSp>
        <p:nvCxnSpPr>
          <p:cNvPr id="25" name="Straight Arrow Connector 24"/>
          <p:cNvCxnSpPr>
            <a:stCxn id="24" idx="0"/>
            <a:endCxn id="9" idx="2"/>
          </p:cNvCxnSpPr>
          <p:nvPr/>
        </p:nvCxnSpPr>
        <p:spPr>
          <a:xfrm flipV="1">
            <a:off x="2441576" y="2708276"/>
            <a:ext cx="474663" cy="76676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896225" y="3500438"/>
            <a:ext cx="2565400" cy="208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>
              <a:defRPr/>
            </a:pPr>
            <a:r>
              <a: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 obtained from each view are combined using multi-view ensemble technique, </a:t>
            </a:r>
            <a:r>
              <a:rPr lang="en-US" sz="14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4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pair of clusters whose number of overlapped data items is the largest, are matched in the way that they are denoted by the same label. The process is repeated.</a:t>
            </a:r>
            <a:endParaRPr lang="en-US" sz="14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121775" y="3125789"/>
            <a:ext cx="20638" cy="36353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32889" y="5565775"/>
            <a:ext cx="20637" cy="36353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567" name="Rectangle 23566"/>
          <p:cNvSpPr/>
          <p:nvPr/>
        </p:nvSpPr>
        <p:spPr>
          <a:xfrm>
            <a:off x="5761038" y="4797425"/>
            <a:ext cx="1541462" cy="768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centroid chromosome is updated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52" name="Straight Arrow Connector 51"/>
          <p:cNvCxnSpPr>
            <a:stCxn id="23567" idx="0"/>
          </p:cNvCxnSpPr>
          <p:nvPr/>
        </p:nvCxnSpPr>
        <p:spPr>
          <a:xfrm flipH="1" flipV="1">
            <a:off x="5761039" y="4044951"/>
            <a:ext cx="769937" cy="7524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60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28025" y="623728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9FEBE0-967F-411F-B39E-E55A8647EC29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tr-TR" sz="1400">
              <a:latin typeface="Palatino Linotype" panose="0204050205050503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640013" y="692150"/>
            <a:ext cx="2087562" cy="23050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75050" y="620714"/>
            <a:ext cx="2160588" cy="237648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00376" y="1557339"/>
            <a:ext cx="142875" cy="1428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19439" y="2276476"/>
            <a:ext cx="142875" cy="144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40126" y="908051"/>
            <a:ext cx="144463" cy="144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079876" y="1196976"/>
            <a:ext cx="144463" cy="1444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19513" y="1593851"/>
            <a:ext cx="144462" cy="1428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30701" y="1670051"/>
            <a:ext cx="144463" cy="1444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83076" y="2133601"/>
            <a:ext cx="144463" cy="1428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57626" y="1989138"/>
            <a:ext cx="144463" cy="144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19551" y="2276476"/>
            <a:ext cx="142875" cy="1444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32401" y="1268413"/>
            <a:ext cx="142875" cy="14446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48301" y="1981201"/>
            <a:ext cx="144463" cy="1444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48226" y="2205038"/>
            <a:ext cx="144463" cy="14446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92651" y="860426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86" name="TextBox 4"/>
          <p:cNvSpPr txBox="1">
            <a:spLocks noChangeArrowheads="1"/>
          </p:cNvSpPr>
          <p:nvPr/>
        </p:nvSpPr>
        <p:spPr bwMode="auto">
          <a:xfrm>
            <a:off x="3190875" y="3013075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Palatino Linotype" panose="02040502050505030304" pitchFamily="18" charset="0"/>
              </a:rPr>
              <a:t>K</a:t>
            </a:r>
            <a:r>
              <a:rPr lang="en-US" sz="2000" baseline="-25000">
                <a:latin typeface="Palatino Linotype" panose="02040502050505030304" pitchFamily="18" charset="0"/>
              </a:rPr>
              <a:t>1</a:t>
            </a:r>
            <a:r>
              <a:rPr lang="en-US" sz="2000" baseline="30000">
                <a:latin typeface="Palatino Linotype" panose="02040502050505030304" pitchFamily="18" charset="0"/>
              </a:rPr>
              <a:t>1</a:t>
            </a:r>
            <a:endParaRPr lang="en-US" sz="2000" baseline="-25000">
              <a:latin typeface="Palatino Linotype" panose="0204050205050503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152776" y="1709739"/>
            <a:ext cx="142875" cy="1428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88" name="TextBox 21"/>
          <p:cNvSpPr txBox="1">
            <a:spLocks noChangeArrowheads="1"/>
          </p:cNvSpPr>
          <p:nvPr/>
        </p:nvSpPr>
        <p:spPr bwMode="auto">
          <a:xfrm>
            <a:off x="4691064" y="3035300"/>
            <a:ext cx="541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Palatino Linotype" panose="02040502050505030304" pitchFamily="18" charset="0"/>
              </a:rPr>
              <a:t>K</a:t>
            </a:r>
            <a:r>
              <a:rPr lang="en-US" sz="2000" baseline="-25000">
                <a:latin typeface="Palatino Linotype" panose="02040502050505030304" pitchFamily="18" charset="0"/>
              </a:rPr>
              <a:t>3</a:t>
            </a:r>
            <a:r>
              <a:rPr lang="en-US" sz="2000" baseline="30000">
                <a:latin typeface="Palatino Linotype" panose="02040502050505030304" pitchFamily="18" charset="0"/>
              </a:rPr>
              <a:t>2</a:t>
            </a:r>
            <a:endParaRPr lang="en-US" sz="2000" baseline="-25000">
              <a:latin typeface="Palatino Linotype" panose="02040502050505030304" pitchFamily="18" charset="0"/>
            </a:endParaRPr>
          </a:p>
        </p:txBody>
      </p:sp>
      <p:sp>
        <p:nvSpPr>
          <p:cNvPr id="32789" name="TextBox 5"/>
          <p:cNvSpPr txBox="1">
            <a:spLocks noChangeArrowheads="1"/>
          </p:cNvSpPr>
          <p:nvPr/>
        </p:nvSpPr>
        <p:spPr bwMode="auto">
          <a:xfrm>
            <a:off x="6743701" y="914400"/>
            <a:ext cx="298767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Palatino Linotype" panose="02040502050505030304" pitchFamily="18" charset="0"/>
              </a:rPr>
              <a:t>K</a:t>
            </a:r>
            <a:r>
              <a:rPr lang="en-US" sz="1800" baseline="-25000">
                <a:latin typeface="Palatino Linotype" panose="02040502050505030304" pitchFamily="18" charset="0"/>
              </a:rPr>
              <a:t>1</a:t>
            </a:r>
            <a:r>
              <a:rPr lang="en-US" sz="1800" baseline="30000">
                <a:latin typeface="Palatino Linotype" panose="02040502050505030304" pitchFamily="18" charset="0"/>
              </a:rPr>
              <a:t>1 </a:t>
            </a:r>
            <a:r>
              <a:rPr lang="en-US" sz="1800">
                <a:latin typeface="Palatino Linotype" panose="02040502050505030304" pitchFamily="18" charset="0"/>
              </a:rPr>
              <a:t>: Cluster 1 of view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Palatino Linotype" panose="02040502050505030304" pitchFamily="18" charset="0"/>
              </a:rPr>
              <a:t>K</a:t>
            </a:r>
            <a:r>
              <a:rPr lang="en-US" sz="1800" baseline="-25000">
                <a:latin typeface="Palatino Linotype" panose="02040502050505030304" pitchFamily="18" charset="0"/>
              </a:rPr>
              <a:t>3</a:t>
            </a:r>
            <a:r>
              <a:rPr lang="en-US" sz="1800" baseline="30000">
                <a:latin typeface="Palatino Linotype" panose="02040502050505030304" pitchFamily="18" charset="0"/>
              </a:rPr>
              <a:t>2 </a:t>
            </a:r>
            <a:r>
              <a:rPr lang="en-US" sz="1800">
                <a:latin typeface="Palatino Linotype" panose="02040502050505030304" pitchFamily="18" charset="0"/>
              </a:rPr>
              <a:t>: Cluster 3 of view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320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24338" y="3500439"/>
            <a:ext cx="0" cy="108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413125" y="4724401"/>
            <a:ext cx="1620838" cy="1825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51313" y="5043489"/>
            <a:ext cx="144462" cy="1428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90951" y="5438776"/>
            <a:ext cx="144463" cy="1444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46601" y="5438776"/>
            <a:ext cx="144463" cy="1444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18026" y="5907088"/>
            <a:ext cx="142875" cy="144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90988" y="5726113"/>
            <a:ext cx="144462" cy="14446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48101" y="6121401"/>
            <a:ext cx="144463" cy="1444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98" name="TextBox 32"/>
          <p:cNvSpPr txBox="1">
            <a:spLocks noChangeArrowheads="1"/>
          </p:cNvSpPr>
          <p:nvPr/>
        </p:nvSpPr>
        <p:spPr bwMode="auto">
          <a:xfrm>
            <a:off x="3973514" y="6499225"/>
            <a:ext cx="45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Palatino Linotype" panose="02040502050505030304" pitchFamily="18" charset="0"/>
              </a:rPr>
              <a:t>K</a:t>
            </a:r>
            <a:r>
              <a:rPr lang="en-US" sz="2000" baseline="-2500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32799" name="TextBox 33"/>
          <p:cNvSpPr txBox="1">
            <a:spLocks noChangeArrowheads="1"/>
          </p:cNvSpPr>
          <p:nvPr/>
        </p:nvSpPr>
        <p:spPr bwMode="auto">
          <a:xfrm>
            <a:off x="5805488" y="4911726"/>
            <a:ext cx="43227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Palatino Linotype" panose="02040502050505030304" pitchFamily="18" charset="0"/>
              </a:rPr>
              <a:t>K</a:t>
            </a:r>
            <a:r>
              <a:rPr lang="en-US" sz="1800" baseline="-25000">
                <a:latin typeface="Palatino Linotype" panose="02040502050505030304" pitchFamily="18" charset="0"/>
              </a:rPr>
              <a:t>2</a:t>
            </a:r>
            <a:r>
              <a:rPr lang="en-US" sz="1800">
                <a:latin typeface="Palatino Linotype" panose="02040502050505030304" pitchFamily="18" charset="0"/>
              </a:rPr>
              <a:t>: New cluster labeled 2 formed by ensemble technique </a:t>
            </a:r>
            <a:endParaRPr lang="en-US" sz="3200">
              <a:latin typeface="Palatino Linotype" panose="02040502050505030304" pitchFamily="18" charset="0"/>
            </a:endParaRPr>
          </a:p>
        </p:txBody>
      </p:sp>
      <p:sp>
        <p:nvSpPr>
          <p:cNvPr id="32800" name="TextBox 34"/>
          <p:cNvSpPr txBox="1">
            <a:spLocks noChangeArrowheads="1"/>
          </p:cNvSpPr>
          <p:nvPr/>
        </p:nvSpPr>
        <p:spPr bwMode="auto">
          <a:xfrm>
            <a:off x="4283075" y="3683000"/>
            <a:ext cx="432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Palatino Linotype" panose="02040502050505030304" pitchFamily="18" charset="0"/>
              </a:rPr>
              <a:t>Applying multi-view ensemble.</a:t>
            </a:r>
            <a:endParaRPr lang="en-US" sz="32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</a:t>
            </a:r>
            <a:endParaRPr lang="tr-TR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Xu</a:t>
            </a:r>
            <a:r>
              <a:rPr lang="en-US" dirty="0" smtClean="0"/>
              <a:t>, Chang, </a:t>
            </a:r>
            <a:r>
              <a:rPr lang="en-US" dirty="0" err="1" smtClean="0"/>
              <a:t>Dacheng</a:t>
            </a:r>
            <a:r>
              <a:rPr lang="en-US" dirty="0" smtClean="0"/>
              <a:t> Tao, and Chao </a:t>
            </a:r>
            <a:r>
              <a:rPr lang="en-US" dirty="0" err="1" smtClean="0"/>
              <a:t>Xu</a:t>
            </a:r>
            <a:r>
              <a:rPr lang="en-US" dirty="0" smtClean="0"/>
              <a:t>. "A survey on multi-view learning."</a:t>
            </a:r>
            <a:r>
              <a:rPr lang="en-US" i="1" dirty="0" err="1" smtClean="0"/>
              <a:t>arXiv</a:t>
            </a:r>
            <a:r>
              <a:rPr lang="en-US" i="1" dirty="0" smtClean="0"/>
              <a:t> preprint arXiv:1304.5634</a:t>
            </a:r>
            <a:r>
              <a:rPr lang="en-US" dirty="0" smtClean="0"/>
              <a:t> (2013).</a:t>
            </a:r>
          </a:p>
          <a:p>
            <a:r>
              <a:rPr lang="en-US" dirty="0" smtClean="0"/>
              <a:t>Steffen Bickel and Tobias </a:t>
            </a:r>
            <a:r>
              <a:rPr lang="en-US" dirty="0" err="1" smtClean="0"/>
              <a:t>Scheffer</a:t>
            </a:r>
            <a:r>
              <a:rPr lang="en-US" dirty="0" smtClean="0"/>
              <a:t>. 2004. Multi-View Clustering. In </a:t>
            </a:r>
            <a:r>
              <a:rPr lang="en-US" i="1" dirty="0" smtClean="0"/>
              <a:t>Proceedings of the Fourth IEEE International Conference on Data Mining</a:t>
            </a:r>
            <a:r>
              <a:rPr lang="en-US" dirty="0" smtClean="0"/>
              <a:t> (ICDM '04). IEEE Computer Society, Washington, DC, USA, 19-26.</a:t>
            </a:r>
          </a:p>
          <a:p>
            <a:r>
              <a:rPr lang="en-US" dirty="0" err="1" smtClean="0"/>
              <a:t>Xijiong</a:t>
            </a:r>
            <a:r>
              <a:rPr lang="en-US" dirty="0" smtClean="0"/>
              <a:t> </a:t>
            </a:r>
            <a:r>
              <a:rPr lang="en-US" dirty="0" err="1" smtClean="0"/>
              <a:t>Xie</a:t>
            </a:r>
            <a:r>
              <a:rPr lang="en-US" dirty="0" smtClean="0"/>
              <a:t>, </a:t>
            </a:r>
            <a:r>
              <a:rPr lang="en-US" dirty="0" err="1" smtClean="0">
                <a:hlinkClick r:id="rId2"/>
              </a:rPr>
              <a:t>Shiliang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Sun</a:t>
            </a:r>
            <a:r>
              <a:rPr lang="en-US" dirty="0" err="1" smtClean="0"/>
              <a:t>:</a:t>
            </a:r>
            <a:r>
              <a:rPr lang="en-US" b="1" dirty="0" err="1" smtClean="0"/>
              <a:t>Multi-view</a:t>
            </a:r>
            <a:r>
              <a:rPr lang="en-US" b="1" dirty="0" smtClean="0"/>
              <a:t> clustering ensembles.</a:t>
            </a:r>
            <a:r>
              <a:rPr lang="en-US" dirty="0" smtClean="0"/>
              <a:t> </a:t>
            </a:r>
            <a:r>
              <a:rPr lang="en-US" dirty="0" smtClean="0">
                <a:hlinkClick r:id="rId3"/>
              </a:rPr>
              <a:t>ICMLC 2013</a:t>
            </a:r>
            <a:r>
              <a:rPr lang="en-US" dirty="0" smtClean="0"/>
              <a:t>: </a:t>
            </a:r>
            <a:r>
              <a:rPr lang="en-US" dirty="0" smtClean="0"/>
              <a:t>51-56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3FD573-5623-4948-90C8-51BC6737BDCF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tr-TR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73EB3C-6CCD-4BE7-B00C-753570912180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r-TR" sz="1400">
              <a:latin typeface="Palatino Linotype" panose="02040502050505030304" pitchFamily="18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Wh</a:t>
            </a:r>
            <a:r>
              <a:rPr lang="en-US" smtClean="0"/>
              <a:t>at is Multi-view Learning</a:t>
            </a:r>
            <a:r>
              <a:rPr lang="tr-TR" smtClean="0"/>
              <a:t>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mtClean="0"/>
              <a:t>Multi-view learning is a technique in which one function is used to model a particular view of the input data.</a:t>
            </a:r>
          </a:p>
          <a:p>
            <a:pPr algn="just"/>
            <a:r>
              <a:rPr lang="en-US" smtClean="0"/>
              <a:t>Functions are jointly optimized to exploit the different views of the same input data.</a:t>
            </a:r>
          </a:p>
          <a:p>
            <a:pPr algn="just"/>
            <a:r>
              <a:rPr lang="en-US" smtClean="0"/>
              <a:t>Views are obtained from multiple sources or different feature subsets.</a:t>
            </a: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862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Multi-view Data</a:t>
            </a:r>
            <a:endParaRPr lang="tr-TR" smtClean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896E6-732F-4E5E-8F59-C60AB72FE386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r-TR" sz="1400">
              <a:latin typeface="Palatino Linotype" panose="02040502050505030304" pitchFamily="18" charset="0"/>
            </a:endParaRP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3060700" y="5773739"/>
            <a:ext cx="58943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data: a) a web document can be represented by its url and words on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page, b) a web image can be depicted by its surrounding text separate to the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visual information, c) video clips are combinations of audio signals and visual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frames,  d) multilingual documents have one view in each language.</a:t>
            </a:r>
          </a:p>
        </p:txBody>
      </p:sp>
      <p:pic>
        <p:nvPicPr>
          <p:cNvPr id="922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419226"/>
            <a:ext cx="807561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4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E4822F-B0C3-4CA0-A084-B28EE5D3E3FD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r-TR" sz="1400">
              <a:latin typeface="Palatino Linotype" panose="02040502050505030304" pitchFamily="18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Disadvantages of single-view Learning</a:t>
            </a:r>
            <a:endParaRPr lang="tr-TR" smtClean="0"/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mtClean="0"/>
              <a:t>Conventional machine learning algorithms, concatenate all multiple views into one single view to adapt to the learning setting.</a:t>
            </a:r>
          </a:p>
          <a:p>
            <a:pPr algn="just"/>
            <a:endParaRPr lang="en-US" smtClean="0"/>
          </a:p>
          <a:p>
            <a:pPr algn="just"/>
            <a:r>
              <a:rPr lang="en-US" smtClean="0"/>
              <a:t>Each view has a specific statistical property.</a:t>
            </a:r>
          </a:p>
          <a:p>
            <a:pPr algn="just"/>
            <a:endParaRPr lang="en-US" smtClean="0"/>
          </a:p>
          <a:p>
            <a:r>
              <a:rPr lang="en-US" smtClean="0"/>
              <a:t>Concatenation causes overfitting in the case of a small size training sample.</a:t>
            </a: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6895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DF27D7-443B-459A-AF43-60009135AC4C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r-TR" sz="1400">
              <a:latin typeface="Palatino Linotype" panose="02040502050505030304" pitchFamily="18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1"/>
            <a:ext cx="8229600" cy="1357313"/>
          </a:xfrm>
        </p:spPr>
        <p:txBody>
          <a:bodyPr/>
          <a:lstStyle/>
          <a:p>
            <a:pPr eaLnBrk="1" hangingPunct="1"/>
            <a:r>
              <a:rPr lang="en-US" smtClean="0"/>
              <a:t>Principles for Multi-view Learning</a:t>
            </a:r>
            <a:endParaRPr lang="tr-TR" smtClean="0"/>
          </a:p>
        </p:txBody>
      </p:sp>
      <p:sp>
        <p:nvSpPr>
          <p:cNvPr id="12292" name="Content Placeholder 1"/>
          <p:cNvSpPr>
            <a:spLocks noGrp="1"/>
          </p:cNvSpPr>
          <p:nvPr>
            <p:ph idx="1"/>
          </p:nvPr>
        </p:nvSpPr>
        <p:spPr>
          <a:xfrm>
            <a:off x="1981200" y="1773238"/>
            <a:ext cx="8229600" cy="388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There are two significant principles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Consensus Principle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Complementary Principle</a:t>
            </a:r>
          </a:p>
        </p:txBody>
      </p:sp>
    </p:spTree>
    <p:extLst>
      <p:ext uri="{BB962C8B-B14F-4D97-AF65-F5344CB8AC3E}">
        <p14:creationId xmlns:p14="http://schemas.microsoft.com/office/powerpoint/2010/main" val="2473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F2CBBF-D735-491C-A92A-2FA3768AB9CD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r-TR" sz="1400">
              <a:latin typeface="Palatino Linotype" panose="02040502050505030304" pitchFamily="18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988"/>
            <a:ext cx="8229600" cy="1371600"/>
          </a:xfrm>
        </p:spPr>
        <p:txBody>
          <a:bodyPr/>
          <a:lstStyle/>
          <a:p>
            <a:pPr eaLnBrk="1" hangingPunct="1"/>
            <a:r>
              <a:rPr lang="en-US" smtClean="0"/>
              <a:t>Consensus Principle</a:t>
            </a:r>
            <a:endParaRPr lang="tr-TR" smtClean="0"/>
          </a:p>
        </p:txBody>
      </p:sp>
      <p:sp>
        <p:nvSpPr>
          <p:cNvPr id="107523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1981200" y="1285876"/>
            <a:ext cx="8229600" cy="4581525"/>
          </a:xfrm>
          <a:blipFill rotWithShape="0">
            <a:blip r:embed="rId2"/>
            <a:stretch>
              <a:fillRect l="-444" t="-931" r="-1111"/>
            </a:stretch>
          </a:blipFill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343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Complementary Principle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The complementary principle </a:t>
            </a:r>
          </a:p>
          <a:p>
            <a:pPr lvl="1" algn="just"/>
            <a:r>
              <a:rPr lang="en-US" smtClean="0"/>
              <a:t>in a multi-view setting, each view of the data may contain some knowledge that other views do not have</a:t>
            </a:r>
          </a:p>
          <a:p>
            <a:pPr lvl="1" algn="just"/>
            <a:r>
              <a:rPr lang="en-US" smtClean="0"/>
              <a:t>therefore, multiple views can be employed to comprehensively and accurately describe the data.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CAA776-B125-4B5C-975D-F5D8C8FA9F1D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r-TR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Generation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priority for multi-view learning is the acquisition of redundant </a:t>
            </a:r>
            <a:r>
              <a:rPr lang="en-US" dirty="0" smtClean="0"/>
              <a:t>views in </a:t>
            </a:r>
            <a:r>
              <a:rPr lang="en-US" dirty="0" smtClean="0"/>
              <a:t>a multi-view setting, each view of the data may contain some knowledge that other views do not </a:t>
            </a:r>
            <a:r>
              <a:rPr lang="en-US" dirty="0" smtClean="0"/>
              <a:t>have</a:t>
            </a:r>
          </a:p>
          <a:p>
            <a:pPr algn="just"/>
            <a:r>
              <a:rPr lang="en-US" dirty="0"/>
              <a:t>Multiple view generation not only aims </a:t>
            </a:r>
            <a:r>
              <a:rPr lang="en-US" dirty="0" smtClean="0"/>
              <a:t>to obtain </a:t>
            </a:r>
            <a:r>
              <a:rPr lang="en-US" dirty="0"/>
              <a:t>the views of different </a:t>
            </a:r>
            <a:r>
              <a:rPr lang="en-US" dirty="0" smtClean="0"/>
              <a:t>attributes</a:t>
            </a:r>
            <a:r>
              <a:rPr lang="en-US" dirty="0"/>
              <a:t>, but also involves the problem of ensuring that </a:t>
            </a:r>
            <a:r>
              <a:rPr lang="en-US" dirty="0" smtClean="0"/>
              <a:t>the views </a:t>
            </a:r>
            <a:r>
              <a:rPr lang="en-US" dirty="0"/>
              <a:t>sufficiently represent the data and satisfy the assumptions required for learning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View </a:t>
            </a:r>
            <a:r>
              <a:rPr lang="en-US" dirty="0" smtClean="0"/>
              <a:t>Construction</a:t>
            </a:r>
          </a:p>
          <a:p>
            <a:pPr lvl="1" algn="just"/>
            <a:r>
              <a:rPr lang="en-US" dirty="0"/>
              <a:t>View </a:t>
            </a:r>
            <a:r>
              <a:rPr lang="en-US" dirty="0" smtClean="0"/>
              <a:t>Evaluation</a:t>
            </a:r>
          </a:p>
          <a:p>
            <a:pPr lvl="1" algn="just"/>
            <a:endParaRPr lang="en-US" dirty="0" smtClean="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CAA776-B125-4B5C-975D-F5D8C8FA9F1D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tr-TR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Construction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331634" y="1566930"/>
            <a:ext cx="8915400" cy="44732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many cases, however, no natural multiple views </a:t>
            </a:r>
            <a:r>
              <a:rPr lang="en-US" dirty="0" smtClean="0"/>
              <a:t>are available </a:t>
            </a:r>
            <a:r>
              <a:rPr lang="en-US" dirty="0"/>
              <a:t>because of certain </a:t>
            </a:r>
            <a:r>
              <a:rPr lang="en-US" dirty="0" smtClean="0"/>
              <a:t>limitations.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preliminary work of multi-view learning concerns the construction of </a:t>
            </a:r>
            <a:r>
              <a:rPr lang="en-US" dirty="0" smtClean="0"/>
              <a:t>multiple views </a:t>
            </a:r>
            <a:r>
              <a:rPr lang="en-US" dirty="0"/>
              <a:t>from this single </a:t>
            </a:r>
            <a:r>
              <a:rPr lang="en-US" dirty="0" smtClean="0"/>
              <a:t>view in </a:t>
            </a:r>
            <a:r>
              <a:rPr lang="en-US" dirty="0" smtClean="0"/>
              <a:t>a multi-view setting, each view of the data may contain some knowledge that other views do not </a:t>
            </a:r>
            <a:r>
              <a:rPr lang="en-US" dirty="0" smtClean="0"/>
              <a:t>have.</a:t>
            </a:r>
          </a:p>
          <a:p>
            <a:pPr algn="just"/>
            <a:r>
              <a:rPr lang="en-US" dirty="0"/>
              <a:t>Generating different views corresponds to feature set partitioning, which generalizes </a:t>
            </a:r>
            <a:r>
              <a:rPr lang="en-US" dirty="0" smtClean="0"/>
              <a:t>the task </a:t>
            </a:r>
            <a:r>
              <a:rPr lang="en-US" dirty="0"/>
              <a:t>of feature selection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Feature set </a:t>
            </a:r>
            <a:r>
              <a:rPr lang="en-US" dirty="0"/>
              <a:t>partitioning decomposes the original set of features into </a:t>
            </a:r>
            <a:r>
              <a:rPr lang="en-US" dirty="0" smtClean="0"/>
              <a:t>multiple </a:t>
            </a:r>
            <a:r>
              <a:rPr lang="en-US" dirty="0"/>
              <a:t>disjoint subsets to </a:t>
            </a:r>
            <a:r>
              <a:rPr lang="en-US" dirty="0" smtClean="0"/>
              <a:t>construct each </a:t>
            </a:r>
            <a:r>
              <a:rPr lang="en-US" dirty="0"/>
              <a:t>view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random subspace method (RSM</a:t>
            </a:r>
            <a:r>
              <a:rPr lang="en-US" b="1" dirty="0" smtClean="0"/>
              <a:t>), </a:t>
            </a:r>
            <a:r>
              <a:rPr lang="en-US" dirty="0"/>
              <a:t>as an example of a random </a:t>
            </a:r>
            <a:r>
              <a:rPr lang="en-US" dirty="0" smtClean="0"/>
              <a:t>sampling algorithm</a:t>
            </a:r>
            <a:r>
              <a:rPr lang="en-US" dirty="0"/>
              <a:t>, incorporates the benefits of bootstrapping and aggregation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method </a:t>
            </a:r>
            <a:r>
              <a:rPr lang="en-US" dirty="0"/>
              <a:t>relies on an autonomous, pseudo random procedure to select a small number </a:t>
            </a:r>
            <a:r>
              <a:rPr lang="en-US" dirty="0" smtClean="0"/>
              <a:t>of dimensions </a:t>
            </a:r>
            <a:r>
              <a:rPr lang="en-US" dirty="0"/>
              <a:t>from a given feature space.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Lucida Bright" panose="02040602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Lucida Bright" panose="020406020505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CAA776-B125-4B5C-975D-F5D8C8FA9F1D}" type="slidenum">
              <a:rPr lang="tr-TR" sz="1400">
                <a:latin typeface="Palatino Linotype" panose="0204050205050503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tr-TR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</TotalTime>
  <Words>1043</Words>
  <Application>Microsoft Office PowerPoint</Application>
  <PresentationFormat>Widescreen</PresentationFormat>
  <Paragraphs>107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Palatino Linotype</vt:lpstr>
      <vt:lpstr>Times New Roman</vt:lpstr>
      <vt:lpstr>Wingdings 3</vt:lpstr>
      <vt:lpstr>Wisp</vt:lpstr>
      <vt:lpstr>Exploring Multi-objective Optimization for Designing Multi-view Clustering Techniques</vt:lpstr>
      <vt:lpstr>What is Multi-view Learning?</vt:lpstr>
      <vt:lpstr>Example of Multi-view Data</vt:lpstr>
      <vt:lpstr>Disadvantages of single-view Learning</vt:lpstr>
      <vt:lpstr>Principles for Multi-view Learning</vt:lpstr>
      <vt:lpstr>Consensus Principle</vt:lpstr>
      <vt:lpstr>Complementary Principle</vt:lpstr>
      <vt:lpstr>View Generation</vt:lpstr>
      <vt:lpstr>View Construction</vt:lpstr>
      <vt:lpstr>View Evaluation</vt:lpstr>
      <vt:lpstr>View Combination</vt:lpstr>
      <vt:lpstr>PowerPoint Presentation</vt:lpstr>
      <vt:lpstr>Existing Techniques</vt:lpstr>
      <vt:lpstr>Multi-view k-means clustering</vt:lpstr>
      <vt:lpstr>Applications</vt:lpstr>
      <vt:lpstr>Multi View AMOSA 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Multi-objective Optimization for Designing Multi-view Clustering Techniques</dc:title>
  <dc:creator>sayantan</dc:creator>
  <cp:lastModifiedBy>sayantan</cp:lastModifiedBy>
  <cp:revision>16</cp:revision>
  <dcterms:created xsi:type="dcterms:W3CDTF">2016-09-17T09:38:51Z</dcterms:created>
  <dcterms:modified xsi:type="dcterms:W3CDTF">2016-12-19T10:25:29Z</dcterms:modified>
</cp:coreProperties>
</file>