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142D4E-053E-45F0-A44E-F854E477C24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Walmart Raw data" id="{5827FC59-9EAE-4207-AA49-A99BFB8CEC9E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5 수요예측을 통한 유통 SCM 연구" id="{0591CC53-F148-4ED0-B8D4-3B193C0FCBDA}">
          <p14:sldIdLst>
            <p14:sldId id="272"/>
            <p14:sldId id="268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22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D6D61-C440-4010-B980-9575CD42C06F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874FA-A06A-42EA-A417-C8376EC32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엑셀에서 </a:t>
            </a:r>
            <a:r>
              <a:rPr lang="ko-KR" altLang="en-US"/>
              <a:t>안열림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74FA-A06A-42EA-A417-C8376EC327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3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1~2 </a:t>
            </a:r>
            <a:r>
              <a:rPr lang="ko-KR" altLang="en-US" dirty="0"/>
              <a:t>장 </a:t>
            </a:r>
            <a:r>
              <a:rPr lang="en-US" altLang="ko-KR" dirty="0"/>
              <a:t>Intro</a:t>
            </a:r>
          </a:p>
          <a:p>
            <a:r>
              <a:rPr lang="ko-KR" altLang="en-US" dirty="0"/>
              <a:t>연구방법론</a:t>
            </a:r>
            <a:endParaRPr lang="en-US" altLang="ko-KR" dirty="0"/>
          </a:p>
          <a:p>
            <a:r>
              <a:rPr lang="ko-KR" altLang="en-US" dirty="0"/>
              <a:t>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74FA-A06A-42EA-A417-C8376EC3279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Matrix </a:t>
            </a:r>
            <a:r>
              <a:rPr lang="ko-KR" altLang="en-US" dirty="0"/>
              <a:t>실험 설계</a:t>
            </a:r>
            <a:r>
              <a:rPr lang="en-US" altLang="ko-KR" dirty="0"/>
              <a:t>(3~4</a:t>
            </a:r>
            <a:r>
              <a:rPr lang="ko-KR" altLang="en-US" dirty="0"/>
              <a:t>장</a:t>
            </a:r>
            <a:r>
              <a:rPr lang="en-US" altLang="ko-KR" dirty="0"/>
              <a:t>)  3</a:t>
            </a:r>
            <a:r>
              <a:rPr lang="ko-KR" altLang="en-US" dirty="0"/>
              <a:t>장정도</a:t>
            </a:r>
            <a:endParaRPr lang="en-US" altLang="ko-KR" dirty="0"/>
          </a:p>
          <a:p>
            <a:r>
              <a:rPr lang="ko-KR" altLang="en-US" dirty="0"/>
              <a:t>숫자 연구방법</a:t>
            </a:r>
            <a:endParaRPr lang="en-US" altLang="ko-KR" dirty="0"/>
          </a:p>
          <a:p>
            <a:r>
              <a:rPr lang="ko-KR" altLang="en-US" dirty="0"/>
              <a:t>어떤 식으로 모델 설계</a:t>
            </a:r>
            <a:endParaRPr lang="en-US" altLang="ko-KR" dirty="0"/>
          </a:p>
          <a:p>
            <a:r>
              <a:rPr lang="ko-KR" altLang="en-US" dirty="0"/>
              <a:t>연구결과 </a:t>
            </a:r>
            <a:r>
              <a:rPr lang="en-US" altLang="ko-KR" dirty="0"/>
              <a:t>&amp; </a:t>
            </a:r>
            <a:r>
              <a:rPr lang="ko-KR" altLang="en-US" dirty="0"/>
              <a:t>기대효과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74FA-A06A-42EA-A417-C8376EC327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5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Matrix </a:t>
            </a:r>
            <a:r>
              <a:rPr lang="ko-KR" altLang="en-US" dirty="0"/>
              <a:t>실험 설계</a:t>
            </a:r>
            <a:r>
              <a:rPr lang="en-US" altLang="ko-KR" dirty="0"/>
              <a:t>(3~4</a:t>
            </a:r>
            <a:r>
              <a:rPr lang="ko-KR" altLang="en-US" dirty="0"/>
              <a:t>장</a:t>
            </a:r>
            <a:r>
              <a:rPr lang="en-US" altLang="ko-KR" dirty="0"/>
              <a:t>)  3</a:t>
            </a:r>
            <a:r>
              <a:rPr lang="ko-KR" altLang="en-US" dirty="0"/>
              <a:t>장정도</a:t>
            </a:r>
            <a:endParaRPr lang="en-US" altLang="ko-KR" dirty="0"/>
          </a:p>
          <a:p>
            <a:r>
              <a:rPr lang="ko-KR" altLang="en-US" dirty="0"/>
              <a:t>숫자 연구방법</a:t>
            </a:r>
            <a:endParaRPr lang="en-US" altLang="ko-KR" dirty="0"/>
          </a:p>
          <a:p>
            <a:r>
              <a:rPr lang="ko-KR" altLang="en-US" dirty="0"/>
              <a:t>어떤 식으로 모델 설계</a:t>
            </a:r>
            <a:endParaRPr lang="en-US" altLang="ko-KR" dirty="0"/>
          </a:p>
          <a:p>
            <a:r>
              <a:rPr lang="ko-KR" altLang="en-US" dirty="0"/>
              <a:t>연구결과 </a:t>
            </a:r>
            <a:r>
              <a:rPr lang="en-US" altLang="ko-KR" dirty="0"/>
              <a:t>&amp; </a:t>
            </a:r>
            <a:r>
              <a:rPr lang="ko-KR" altLang="en-US" dirty="0"/>
              <a:t>기대효과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74FA-A06A-42EA-A417-C8376EC3279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9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(data layout)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방법론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74FA-A06A-42EA-A417-C8376EC3279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7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(data layout)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방법론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74FA-A06A-42EA-A417-C8376EC3279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5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F850B-FF91-4305-904B-5D5E0DF7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EF897-289E-4EF5-84CD-31BD0F39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42A4B-6A0D-4016-BE99-ED70BE43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5D7F-987B-4AB2-9C59-962D864F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6B3A32-A9B9-441E-8D5F-BAB63929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339F-ED04-48B5-9101-E688EF8E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66688-B4CB-4CB3-BCD2-60EA9F8F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9E2F2-A950-4BFA-A13F-6FB3DAAC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42AA5-CA45-449D-8D9C-84346669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6A74C-2E2F-4708-8A7E-B38C5E19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5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48D41-B1B7-4646-877E-340967388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C45A2-4784-405F-A40A-0A573A24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ED670-FBDF-46A4-9752-3656E720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0DAEA-BF5E-4174-BBD3-A5A7E2EA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73EBA-45D7-4D30-96F3-6A61562A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1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E8C64-3033-47D9-BE1E-8AC5E989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57D58-FB78-4662-AE02-B2BE4CD0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A2CD-B769-4A8F-8EF1-FB9B5C01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8DE0A-7325-45E5-8A4D-2A94EDA8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88784-3EA1-421E-B86B-84C3919F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8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B8B5-0C63-480B-8030-C3159A8C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8E1FA-6FFC-4049-A6D3-04B79CA2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98DCE-9BA5-4272-BE16-521A3F7C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3B5F2-BCC8-4225-B2E1-01A0F88B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800B3-87B9-4FA3-97CD-E95FAF70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9A0CA-24AC-4F9B-88C0-67F9883A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E9895-7299-4941-9FDB-43DA00647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EEE2F5-C202-480E-9F20-AE061AA8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EFBC0-3307-473F-BAFD-8396F67E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64C56-B0B7-45A7-891E-C3236414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EA197-580A-4A11-9170-EF4EAB0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4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12C7-8227-4A3B-87B8-3671D603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A8DF4-FF77-4056-BF93-B2739EC8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C1359-5601-44B3-AFD7-660AC35C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6098E1-0662-4F90-9C6D-ECC084B7F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E9161-14A2-4448-873B-5E7BC695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F0EA8-B1C2-4A87-AACD-7777431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3F50A-1EB5-48F0-AF59-B40B4691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1945E-5D6A-43AD-8C53-3F340E60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AD50-8A42-4EA1-868D-46B0A5D3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4210F7-3A30-48EC-A5E1-8AC12B6B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4A3A39-0C93-43E1-A031-4884C9D3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53176D-2787-457B-A951-F0923D65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1C5085-193A-4FD8-ACDB-FAC07211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E4EF8F-BF51-4A32-AB2C-ADBB424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236E4-5B0D-4D6D-AD4C-C24D76D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5318-C628-457F-949C-C8D5779F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7645B-8D6F-4671-9D82-A619D8D3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39E98-AD5A-470A-A82F-EDC9C98F6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AB354-B537-4781-BA30-865F93B3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C4B91-FC92-4140-BACA-CBB68663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9B4D7-9823-4F5E-989F-BF1A86A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5AC3E-D9EC-434B-9472-5AC46739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3E4C8-4DC5-48FB-B521-4BFD6A5D3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73257-0120-4196-8C11-5830637B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8CAFE-D271-4CBA-8926-C6826A51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44A96-903B-418D-97AC-667867EE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7BB3D-7C99-49CD-9A2F-7E733B45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7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12AEB-46F3-44CD-8ECB-05813A08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C7ABB-279B-4B85-A299-20FE5C0E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177C3-F4DF-4F67-A6DB-D09F7B3C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4C0D-5935-4B8A-8AD9-D13176E5802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327D9-19B2-45FB-B3DF-B6DF03D0A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A207-93F4-48E8-91FF-3BFDF4E64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1A3-6500-4BA3-BC49-99F686F9E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06BF7D-27B2-4CA9-A8DC-AA7E3724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510"/>
            <a:ext cx="12192000" cy="3653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4F731-10F7-41AC-8CD2-172196C68678}"/>
              </a:ext>
            </a:extLst>
          </p:cNvPr>
          <p:cNvSpPr txBox="1"/>
          <p:nvPr/>
        </p:nvSpPr>
        <p:spPr>
          <a:xfrm>
            <a:off x="345233" y="5150498"/>
            <a:ext cx="1123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거래 </a:t>
            </a:r>
            <a:r>
              <a:rPr lang="en-US" altLang="ko-KR" dirty="0"/>
              <a:t>ID, </a:t>
            </a:r>
            <a:r>
              <a:rPr lang="ko-KR" altLang="en-US" dirty="0"/>
              <a:t>거래일자</a:t>
            </a:r>
            <a:r>
              <a:rPr lang="en-US" altLang="ko-KR" dirty="0"/>
              <a:t>, </a:t>
            </a:r>
            <a:r>
              <a:rPr lang="ko-KR" altLang="en-US" dirty="0"/>
              <a:t>거래시간</a:t>
            </a:r>
            <a:r>
              <a:rPr lang="en-US" altLang="ko-KR" dirty="0"/>
              <a:t>, </a:t>
            </a:r>
            <a:r>
              <a:rPr lang="ko-KR" altLang="en-US" dirty="0"/>
              <a:t>매장 </a:t>
            </a:r>
            <a:r>
              <a:rPr lang="en-US" altLang="ko-KR" dirty="0"/>
              <a:t>ID, </a:t>
            </a:r>
            <a:r>
              <a:rPr lang="ko-KR" altLang="en-US" dirty="0"/>
              <a:t>직원 </a:t>
            </a:r>
            <a:r>
              <a:rPr lang="en-US" altLang="ko-KR" dirty="0"/>
              <a:t>ID, </a:t>
            </a:r>
            <a:r>
              <a:rPr lang="ko-KR" altLang="en-US" dirty="0"/>
              <a:t>고객 </a:t>
            </a:r>
            <a:r>
              <a:rPr lang="en-US" altLang="ko-KR" dirty="0"/>
              <a:t>ID, </a:t>
            </a:r>
            <a:r>
              <a:rPr lang="ko-KR" altLang="en-US" dirty="0"/>
              <a:t>매장내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en-US" altLang="ko-KR" dirty="0"/>
              <a:t>ID, </a:t>
            </a:r>
            <a:r>
              <a:rPr lang="ko-KR" altLang="en-US" dirty="0"/>
              <a:t>상품 </a:t>
            </a:r>
            <a:r>
              <a:rPr lang="en-US" altLang="ko-KR" dirty="0"/>
              <a:t>ID,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각 수량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프로모션 여부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07B3-4C05-4502-84BD-8A25F683E8E8}"/>
              </a:ext>
            </a:extLst>
          </p:cNvPr>
          <p:cNvSpPr txBox="1"/>
          <p:nvPr/>
        </p:nvSpPr>
        <p:spPr>
          <a:xfrm>
            <a:off x="475861" y="16795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Coffee shop sample data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IBM Cognos Analytic sample data sets.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44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F86A6-C805-2521-5949-4EF90B1C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5" y="160305"/>
            <a:ext cx="4023049" cy="4883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Sales Train Validation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5A76AF-C383-253F-98B2-93FB187E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797"/>
            <a:ext cx="12192000" cy="394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49F37-2356-F7C8-B7F7-B7845697D7C7}"/>
              </a:ext>
            </a:extLst>
          </p:cNvPr>
          <p:cNvSpPr txBox="1"/>
          <p:nvPr/>
        </p:nvSpPr>
        <p:spPr>
          <a:xfrm>
            <a:off x="652171" y="4750059"/>
            <a:ext cx="10011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: </a:t>
            </a:r>
            <a:r>
              <a:rPr lang="ko-KR" altLang="en-US" dirty="0"/>
              <a:t>고객</a:t>
            </a:r>
            <a:r>
              <a:rPr lang="en-US" altLang="ko-KR" dirty="0"/>
              <a:t> ID</a:t>
            </a:r>
          </a:p>
          <a:p>
            <a:r>
              <a:rPr lang="en-US" altLang="ko-KR" dirty="0"/>
              <a:t>Item Id : </a:t>
            </a:r>
            <a:r>
              <a:rPr lang="ko-KR" altLang="en-US" dirty="0"/>
              <a:t>품목 </a:t>
            </a:r>
            <a:r>
              <a:rPr lang="en-US" altLang="ko-KR" dirty="0"/>
              <a:t>id</a:t>
            </a:r>
          </a:p>
          <a:p>
            <a:r>
              <a:rPr lang="en-US" altLang="ko-KR" dirty="0" err="1"/>
              <a:t>Dept_id</a:t>
            </a:r>
            <a:r>
              <a:rPr lang="en-US" altLang="ko-KR" dirty="0"/>
              <a:t> : </a:t>
            </a:r>
            <a:r>
              <a:rPr lang="ko-KR" altLang="en-US" dirty="0"/>
              <a:t>부서 </a:t>
            </a:r>
            <a:r>
              <a:rPr lang="en-US" altLang="ko-KR" dirty="0"/>
              <a:t>id</a:t>
            </a:r>
          </a:p>
          <a:p>
            <a:r>
              <a:rPr lang="en-US" altLang="ko-KR" dirty="0" err="1"/>
              <a:t>Cat_id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hobbies(1/2),</a:t>
            </a:r>
            <a:r>
              <a:rPr lang="ko-KR" altLang="en-US" dirty="0"/>
              <a:t> </a:t>
            </a:r>
            <a:r>
              <a:rPr lang="en-US" altLang="ko-KR" dirty="0"/>
              <a:t>household(1/2), Foods(1/2/3), Hobbies</a:t>
            </a:r>
          </a:p>
          <a:p>
            <a:r>
              <a:rPr lang="en-US" altLang="ko-KR" dirty="0"/>
              <a:t>STATE&amp;STORE ID : CA(1/2/3/4), TX(1/2/3), WI(1/2/3)</a:t>
            </a:r>
          </a:p>
          <a:p>
            <a:r>
              <a:rPr lang="en-US" altLang="ko-KR" dirty="0"/>
              <a:t>D_1~ d_1913</a:t>
            </a:r>
          </a:p>
          <a:p>
            <a:r>
              <a:rPr lang="en-US" altLang="ko-KR" dirty="0"/>
              <a:t>(30490*1913)</a:t>
            </a:r>
          </a:p>
        </p:txBody>
      </p:sp>
    </p:spTree>
    <p:extLst>
      <p:ext uri="{BB962C8B-B14F-4D97-AF65-F5344CB8AC3E}">
        <p14:creationId xmlns:p14="http://schemas.microsoft.com/office/powerpoint/2010/main" val="214828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C185880-F1D7-E38C-8E84-93EC2E4E7AE9}"/>
              </a:ext>
            </a:extLst>
          </p:cNvPr>
          <p:cNvSpPr txBox="1">
            <a:spLocks/>
          </p:cNvSpPr>
          <p:nvPr/>
        </p:nvSpPr>
        <p:spPr>
          <a:xfrm>
            <a:off x="268255" y="160305"/>
            <a:ext cx="4023049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Sales Train Submission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25B3A7-1667-9BB8-7193-6E4D4CD7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5" y="732552"/>
            <a:ext cx="11293819" cy="4907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69347D-F000-2CEA-FE1B-AC66FD228667}"/>
              </a:ext>
            </a:extLst>
          </p:cNvPr>
          <p:cNvSpPr txBox="1"/>
          <p:nvPr/>
        </p:nvSpPr>
        <p:spPr>
          <a:xfrm>
            <a:off x="732563" y="5756116"/>
            <a:ext cx="1001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: </a:t>
            </a:r>
            <a:r>
              <a:rPr lang="ko-KR" altLang="en-US" dirty="0"/>
              <a:t>고객</a:t>
            </a:r>
            <a:r>
              <a:rPr lang="en-US" altLang="ko-KR" dirty="0"/>
              <a:t> ID</a:t>
            </a:r>
          </a:p>
          <a:p>
            <a:r>
              <a:rPr lang="en-US" altLang="ko-KR" dirty="0"/>
              <a:t>F1~F28? </a:t>
            </a:r>
            <a:r>
              <a:rPr lang="ko-KR" altLang="en-US" dirty="0"/>
              <a:t>모두 </a:t>
            </a:r>
            <a:r>
              <a:rPr lang="en-US" altLang="ko-KR" dirty="0"/>
              <a:t>0?</a:t>
            </a:r>
          </a:p>
        </p:txBody>
      </p:sp>
    </p:spTree>
    <p:extLst>
      <p:ext uri="{BB962C8B-B14F-4D97-AF65-F5344CB8AC3E}">
        <p14:creationId xmlns:p14="http://schemas.microsoft.com/office/powerpoint/2010/main" val="283463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A8AFF9-A737-5D11-D9C1-20855A13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59" y="906208"/>
            <a:ext cx="3566469" cy="481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AFE9-90DA-B6CC-15AD-A7E374A9D371}"/>
              </a:ext>
            </a:extLst>
          </p:cNvPr>
          <p:cNvSpPr txBox="1"/>
          <p:nvPr/>
        </p:nvSpPr>
        <p:spPr>
          <a:xfrm>
            <a:off x="4773541" y="906208"/>
            <a:ext cx="651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CA_1,2</a:t>
            </a:r>
          </a:p>
          <a:p>
            <a:r>
              <a:rPr lang="en-US" altLang="ko-KR" dirty="0"/>
              <a:t>HOBBIES(1/2), HOUSEHOLD(1/2), FOOD(1/2/3)</a:t>
            </a:r>
          </a:p>
          <a:p>
            <a:r>
              <a:rPr lang="ko-KR" altLang="en-US" dirty="0"/>
              <a:t>주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년 </a:t>
            </a:r>
            <a:r>
              <a:rPr lang="ko-KR" altLang="en-US" dirty="0" err="1"/>
              <a:t>주츷별</a:t>
            </a:r>
            <a:endParaRPr lang="en-US" altLang="ko-KR" dirty="0"/>
          </a:p>
          <a:p>
            <a:r>
              <a:rPr lang="ko-KR" altLang="en-US" dirty="0"/>
              <a:t>판매가격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094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5C41EABA-4D37-2960-C9C9-D27D2A9DB495}"/>
              </a:ext>
            </a:extLst>
          </p:cNvPr>
          <p:cNvSpPr/>
          <p:nvPr/>
        </p:nvSpPr>
        <p:spPr>
          <a:xfrm flipH="1">
            <a:off x="-1" y="1"/>
            <a:ext cx="12191998" cy="6858000"/>
          </a:xfrm>
          <a:prstGeom prst="snip1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1DAD0B4B-0746-F663-E810-E9515879B340}"/>
              </a:ext>
            </a:extLst>
          </p:cNvPr>
          <p:cNvSpPr/>
          <p:nvPr/>
        </p:nvSpPr>
        <p:spPr>
          <a:xfrm rot="5400000">
            <a:off x="1218159" y="-1431098"/>
            <a:ext cx="7070941" cy="95072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5E6FB-E1AF-2340-D1A5-0771E308C9C8}"/>
              </a:ext>
            </a:extLst>
          </p:cNvPr>
          <p:cNvSpPr txBox="1"/>
          <p:nvPr/>
        </p:nvSpPr>
        <p:spPr>
          <a:xfrm>
            <a:off x="832983" y="1515649"/>
            <a:ext cx="6576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딥러닝을</a:t>
            </a:r>
            <a:r>
              <a:rPr lang="ko-KR" altLang="en-US" sz="3200" b="1" dirty="0">
                <a:solidFill>
                  <a:schemeClr val="bg1"/>
                </a:solidFill>
              </a:rPr>
              <a:t> 활용한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시계열 예측 모델 연구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3B89A-27BD-5C83-AFFE-A5F7619A1DF1}"/>
              </a:ext>
            </a:extLst>
          </p:cNvPr>
          <p:cNvSpPr txBox="1"/>
          <p:nvPr/>
        </p:nvSpPr>
        <p:spPr>
          <a:xfrm>
            <a:off x="6972821" y="4722313"/>
            <a:ext cx="4684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j-lt"/>
              </a:rPr>
              <a:t>발표일 </a:t>
            </a:r>
            <a:r>
              <a:rPr lang="en-US" altLang="ko-KR" sz="3200" b="1" dirty="0">
                <a:latin typeface="+mj-lt"/>
              </a:rPr>
              <a:t>: 2022.06.23</a:t>
            </a:r>
          </a:p>
          <a:p>
            <a:endParaRPr lang="en-US" altLang="ko-KR" sz="3200" b="1" dirty="0">
              <a:latin typeface="+mj-lt"/>
            </a:endParaRPr>
          </a:p>
          <a:p>
            <a:pPr algn="ctr"/>
            <a:r>
              <a:rPr lang="ko-KR" altLang="en-US" sz="3200" b="1" dirty="0">
                <a:latin typeface="+mj-lt"/>
              </a:rPr>
              <a:t>발표자 </a:t>
            </a:r>
            <a:r>
              <a:rPr lang="en-US" altLang="ko-KR" sz="3200" b="1" dirty="0">
                <a:latin typeface="+mj-lt"/>
              </a:rPr>
              <a:t>: </a:t>
            </a:r>
            <a:r>
              <a:rPr lang="ko-KR" altLang="en-US" sz="3200" b="1" dirty="0" err="1">
                <a:latin typeface="+mj-lt"/>
              </a:rPr>
              <a:t>전은하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509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D5B2AA-949B-374E-8B64-8971D024C849}"/>
              </a:ext>
            </a:extLst>
          </p:cNvPr>
          <p:cNvSpPr txBox="1"/>
          <p:nvPr/>
        </p:nvSpPr>
        <p:spPr>
          <a:xfrm>
            <a:off x="453189" y="1251284"/>
            <a:ext cx="5149516" cy="5017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11D9E1-8A0D-F5FC-6B51-B7200ABD6618}"/>
              </a:ext>
            </a:extLst>
          </p:cNvPr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1F1700-13C7-9C28-FA6F-31ED9D49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6698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M5 Forecasting </a:t>
            </a:r>
            <a:r>
              <a:rPr lang="ko-KR" altLang="en-US" sz="2000" dirty="0">
                <a:solidFill>
                  <a:schemeClr val="bg1"/>
                </a:solidFill>
              </a:rPr>
              <a:t>수요예측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CF202-30E7-24A7-A44C-FD09F45A794F}"/>
              </a:ext>
            </a:extLst>
          </p:cNvPr>
          <p:cNvSpPr txBox="1"/>
          <p:nvPr/>
        </p:nvSpPr>
        <p:spPr>
          <a:xfrm>
            <a:off x="6346658" y="1251284"/>
            <a:ext cx="5149516" cy="5017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7359B-A36F-0E97-3D62-929B7495992F}"/>
              </a:ext>
            </a:extLst>
          </p:cNvPr>
          <p:cNvSpPr/>
          <p:nvPr/>
        </p:nvSpPr>
        <p:spPr>
          <a:xfrm>
            <a:off x="453189" y="1251284"/>
            <a:ext cx="5149516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선정이유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B43A6-9603-6358-2794-638C82149B77}"/>
              </a:ext>
            </a:extLst>
          </p:cNvPr>
          <p:cNvSpPr txBox="1"/>
          <p:nvPr/>
        </p:nvSpPr>
        <p:spPr>
          <a:xfrm>
            <a:off x="577516" y="1914066"/>
            <a:ext cx="4836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∙ 코로나 기간 공급망 리스크로 인하여 물류 이슈가 많아 재고 최적화를 위한 매출 예측이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∙ 외식업 특성상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다양한 제품군을 취급해야 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취급하는 품목들의 수명주기가 대체로 짧다는 점에서 예측의 중요도는 높다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r>
              <a:rPr lang="ko-KR" altLang="ko-KR" dirty="0">
                <a:solidFill>
                  <a:srgbClr val="1D1C1D"/>
                </a:solidFill>
                <a:latin typeface="NotoSansKR"/>
                <a:ea typeface="맑은 고딕" panose="020B0503020000020004" pitchFamily="50" charset="-127"/>
              </a:rPr>
              <a:t>∙</a:t>
            </a:r>
            <a:r>
              <a:rPr lang="en-US" altLang="ko-KR" dirty="0">
                <a:solidFill>
                  <a:srgbClr val="1D1C1D"/>
                </a:solidFill>
                <a:latin typeface="NotoSansKR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1D1C1D"/>
                </a:solidFill>
                <a:latin typeface="NotoSansKR"/>
                <a:ea typeface="맑은 고딕" panose="020B0503020000020004" pitchFamily="50" charset="-127"/>
              </a:rPr>
              <a:t>월마트 소매상품의 단위 상품 판매량 예측 </a:t>
            </a:r>
            <a:r>
              <a:rPr lang="en-US" altLang="ko-KR" dirty="0">
                <a:solidFill>
                  <a:srgbClr val="1D1C1D"/>
                </a:solidFill>
                <a:latin typeface="NotoSansKR"/>
                <a:ea typeface="맑은 고딕" panose="020B0503020000020004" pitchFamily="50" charset="-127"/>
              </a:rPr>
              <a:t>M5</a:t>
            </a:r>
          </a:p>
          <a:p>
            <a:r>
              <a:rPr lang="en-US" altLang="ko-KR" dirty="0">
                <a:solidFill>
                  <a:srgbClr val="1D1C1D"/>
                </a:solidFill>
                <a:latin typeface="NotoSansKR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미국 각 주에 위치한 월마트의 다양한 제품 판매량 데이터를 기반으로 미래</a:t>
            </a:r>
            <a:r>
              <a:rPr lang="ko-KR" altLang="en-US" dirty="0">
                <a:solidFill>
                  <a:srgbClr val="1D1C1D"/>
                </a:solidFill>
                <a:latin typeface="NotoSansKR"/>
                <a:ea typeface="맑은 고딕" panose="020B0503020000020004" pitchFamily="50" charset="-127"/>
              </a:rPr>
              <a:t> 판매량 예측</a:t>
            </a:r>
            <a:r>
              <a:rPr lang="ko-KR" altLang="en-US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4079E-4361-83CD-14B3-A9D50975EC1D}"/>
              </a:ext>
            </a:extLst>
          </p:cNvPr>
          <p:cNvSpPr/>
          <p:nvPr/>
        </p:nvSpPr>
        <p:spPr>
          <a:xfrm>
            <a:off x="6346658" y="1251284"/>
            <a:ext cx="5149516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연구목적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0B919-5977-910E-B0D0-F59DFB4FF844}"/>
              </a:ext>
            </a:extLst>
          </p:cNvPr>
          <p:cNvSpPr txBox="1"/>
          <p:nvPr/>
        </p:nvSpPr>
        <p:spPr>
          <a:xfrm>
            <a:off x="6503068" y="1914066"/>
            <a:ext cx="4836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∙ 과거 값 뿐만 아니라</a:t>
            </a:r>
            <a:r>
              <a:rPr lang="en-US" altLang="ko-KR" dirty="0"/>
              <a:t>, </a:t>
            </a:r>
            <a:r>
              <a:rPr lang="ko-KR" altLang="en-US" dirty="0"/>
              <a:t>각 시리즈에 대한 정적 속성 및 미래 사건과 같은 </a:t>
            </a:r>
            <a:r>
              <a:rPr lang="ko-KR" altLang="en-US" dirty="0" err="1"/>
              <a:t>공변량에</a:t>
            </a:r>
            <a:r>
              <a:rPr lang="ko-KR" altLang="en-US" dirty="0"/>
              <a:t> 따라 정보를 활용하여 시계열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∙ 시계열의 </a:t>
            </a:r>
            <a:r>
              <a:rPr lang="ko-KR" altLang="en-US" dirty="0" err="1"/>
              <a:t>미래값이</a:t>
            </a:r>
            <a:r>
              <a:rPr lang="ko-KR" altLang="en-US" dirty="0"/>
              <a:t> 아닌 </a:t>
            </a:r>
            <a:r>
              <a:rPr lang="en-US" altLang="ko-KR" dirty="0"/>
              <a:t>Deep AR</a:t>
            </a:r>
            <a:r>
              <a:rPr lang="ko-KR" altLang="en-US" dirty="0"/>
              <a:t>을 활용하여 미래 확률 분포를 추정하여 공급망 비즈니스 프로세스 최적화 향상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</p:txBody>
      </p:sp>
    </p:spTree>
    <p:extLst>
      <p:ext uri="{BB962C8B-B14F-4D97-AF65-F5344CB8AC3E}">
        <p14:creationId xmlns:p14="http://schemas.microsoft.com/office/powerpoint/2010/main" val="83725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4AD3CE-9080-6DEE-0686-B065E940BCF2}"/>
              </a:ext>
            </a:extLst>
          </p:cNvPr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E858EC-2C2B-65D4-A932-91FFC64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6698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M5 Forecasting </a:t>
            </a:r>
            <a:r>
              <a:rPr lang="ko-KR" altLang="en-US" sz="2000" dirty="0">
                <a:solidFill>
                  <a:schemeClr val="bg1"/>
                </a:solidFill>
              </a:rPr>
              <a:t>수요예측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D869C8-B13E-3093-9660-FB40AA9E0EF7}"/>
              </a:ext>
            </a:extLst>
          </p:cNvPr>
          <p:cNvSpPr/>
          <p:nvPr/>
        </p:nvSpPr>
        <p:spPr>
          <a:xfrm>
            <a:off x="299305" y="1215025"/>
            <a:ext cx="5149516" cy="5160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55EC19-194A-D224-74C6-78DFEB560261}"/>
              </a:ext>
            </a:extLst>
          </p:cNvPr>
          <p:cNvSpPr/>
          <p:nvPr/>
        </p:nvSpPr>
        <p:spPr>
          <a:xfrm>
            <a:off x="5825480" y="1174315"/>
            <a:ext cx="5673411" cy="520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9DCCC2-D723-5FCC-B4F5-92D53F26DCC3}"/>
              </a:ext>
            </a:extLst>
          </p:cNvPr>
          <p:cNvSpPr/>
          <p:nvPr/>
        </p:nvSpPr>
        <p:spPr>
          <a:xfrm>
            <a:off x="299306" y="1077727"/>
            <a:ext cx="5149516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데이터셋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12FFA-F336-E0B8-D6FD-12424D330877}"/>
              </a:ext>
            </a:extLst>
          </p:cNvPr>
          <p:cNvSpPr/>
          <p:nvPr/>
        </p:nvSpPr>
        <p:spPr>
          <a:xfrm>
            <a:off x="5825481" y="1073730"/>
            <a:ext cx="567341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실험설계</a:t>
            </a:r>
            <a:r>
              <a:rPr lang="en-US" altLang="ko-KR" b="1" dirty="0"/>
              <a:t>(1) - EDA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9F276-7B66-33B2-07D7-2776E1771E9F}"/>
              </a:ext>
            </a:extLst>
          </p:cNvPr>
          <p:cNvSpPr txBox="1"/>
          <p:nvPr/>
        </p:nvSpPr>
        <p:spPr>
          <a:xfrm>
            <a:off x="357621" y="1809955"/>
            <a:ext cx="5091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Calendar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제품이 판매되는 날짜에 대한 정보가 포함되어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타입 및 이름 기재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Sales train validation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제품과 매장에 따른 과거 일일 판매 데이터가 포함되어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[d_1(2011-01-29)~d_1913]</a:t>
            </a: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Sample submission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판매되는 품목의 예측일수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Sell price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 및 날짜별로 판매되는 제품의 가격에 대한 정보가 포함되어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Sales train evaluation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캐글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competition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한달 전 이용 가능 일일 판매 데이터가 포함되어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[d_1~d_1941]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B780C-8BFC-7B28-8005-11CEC12A9B10}"/>
              </a:ext>
            </a:extLst>
          </p:cNvPr>
          <p:cNvSpPr txBox="1"/>
          <p:nvPr/>
        </p:nvSpPr>
        <p:spPr>
          <a:xfrm>
            <a:off x="5864872" y="1775042"/>
            <a:ext cx="4995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시각화를 통한 데이터 특성 파악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364283-520B-28DC-C5DD-D98F8BA9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70" y="2174029"/>
            <a:ext cx="2948821" cy="19024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06276F-3EE5-F7E7-2D8E-E84E1D7F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872" y="4208745"/>
            <a:ext cx="2884694" cy="18037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E3BB2C-B5DE-BAA1-45BB-628B01B7A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091" y="2244820"/>
            <a:ext cx="2601493" cy="16622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C67FE4-E348-8FE2-6698-981251F32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219" y="4254142"/>
            <a:ext cx="2553365" cy="17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5AACE4-CBD9-7D89-4BEB-BC127D7355B9}"/>
              </a:ext>
            </a:extLst>
          </p:cNvPr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8CF68A-6D20-2535-95D4-EE6BB793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6698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M5 Forecasting </a:t>
            </a:r>
            <a:r>
              <a:rPr lang="ko-KR" altLang="en-US" sz="2000" dirty="0">
                <a:solidFill>
                  <a:schemeClr val="bg1"/>
                </a:solidFill>
              </a:rPr>
              <a:t>수요예측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319F9-6D40-0199-9114-8F92A157A267}"/>
              </a:ext>
            </a:extLst>
          </p:cNvPr>
          <p:cNvSpPr txBox="1"/>
          <p:nvPr/>
        </p:nvSpPr>
        <p:spPr>
          <a:xfrm>
            <a:off x="369957" y="1637799"/>
            <a:ext cx="5128969" cy="4482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D58C23-8004-B1AB-5ACD-5BE4963524E5}"/>
              </a:ext>
            </a:extLst>
          </p:cNvPr>
          <p:cNvSpPr/>
          <p:nvPr/>
        </p:nvSpPr>
        <p:spPr>
          <a:xfrm>
            <a:off x="344905" y="1105696"/>
            <a:ext cx="5128969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실험설계</a:t>
            </a:r>
            <a:r>
              <a:rPr lang="en-US" altLang="ko-KR" b="1" dirty="0"/>
              <a:t>(2) - LSTM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F0213-42EE-D2F0-DE8B-DC7C1F6013AA}"/>
              </a:ext>
            </a:extLst>
          </p:cNvPr>
          <p:cNvSpPr txBox="1"/>
          <p:nvPr/>
        </p:nvSpPr>
        <p:spPr>
          <a:xfrm>
            <a:off x="6030845" y="1659149"/>
            <a:ext cx="5342788" cy="4482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591D5-D21F-BB50-BCFA-AD9F70065258}"/>
              </a:ext>
            </a:extLst>
          </p:cNvPr>
          <p:cNvSpPr/>
          <p:nvPr/>
        </p:nvSpPr>
        <p:spPr>
          <a:xfrm>
            <a:off x="6005793" y="1105696"/>
            <a:ext cx="5367840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실험설계</a:t>
            </a:r>
            <a:r>
              <a:rPr lang="en-US" altLang="ko-KR" b="1" dirty="0"/>
              <a:t>(3) – DEEP AR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D013474-785E-991F-CECC-2A448797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8" y="2642874"/>
            <a:ext cx="4687647" cy="18136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04369-1328-EABD-5EBB-278226BEA462}"/>
              </a:ext>
            </a:extLst>
          </p:cNvPr>
          <p:cNvSpPr txBox="1"/>
          <p:nvPr/>
        </p:nvSpPr>
        <p:spPr>
          <a:xfrm>
            <a:off x="560758" y="1659149"/>
            <a:ext cx="493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RNN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가지고 있는 장기 의존성 문제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학습이 거듭될 수록 이전 데이터가 소멸되는 경향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해결하기 위해 제안된 모형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C4488-1769-309F-0C17-FFCC554B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82" y="4432302"/>
            <a:ext cx="5016892" cy="15757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9BA214-E1E4-C754-D356-5EB186FE1924}"/>
              </a:ext>
            </a:extLst>
          </p:cNvPr>
          <p:cNvSpPr txBox="1"/>
          <p:nvPr/>
        </p:nvSpPr>
        <p:spPr>
          <a:xfrm>
            <a:off x="6030844" y="1719544"/>
            <a:ext cx="534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RNN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가지고 있는 장기 의존성 문제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학습이 거듭될 수록 이전 데이터가 소멸되는 경향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해결하기 위해 제안된 모형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A0388D-A670-DA2C-8542-ED00C2817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901" y="4625310"/>
            <a:ext cx="5120672" cy="14180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831CA1-AAB4-C674-FFF1-7D7D396B8CC5}"/>
              </a:ext>
            </a:extLst>
          </p:cNvPr>
          <p:cNvSpPr txBox="1"/>
          <p:nvPr/>
        </p:nvSpPr>
        <p:spPr>
          <a:xfrm>
            <a:off x="6005793" y="2718255"/>
            <a:ext cx="5342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Training Phase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time sample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바로 예측하도록 학습시키고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(teacher-forcing),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목표로 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inference phase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previous sample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예측 값을 다음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활용하는 과정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(full sampling)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반복하여 예측을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42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5AACE4-CBD9-7D89-4BEB-BC127D7355B9}"/>
              </a:ext>
            </a:extLst>
          </p:cNvPr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8CF68A-6D20-2535-95D4-EE6BB793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6698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M5 Forecasting </a:t>
            </a:r>
            <a:r>
              <a:rPr lang="ko-KR" altLang="en-US" sz="2000" dirty="0">
                <a:solidFill>
                  <a:schemeClr val="bg1"/>
                </a:solidFill>
              </a:rPr>
              <a:t>수요예측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319F9-6D40-0199-9114-8F92A157A267}"/>
              </a:ext>
            </a:extLst>
          </p:cNvPr>
          <p:cNvSpPr txBox="1"/>
          <p:nvPr/>
        </p:nvSpPr>
        <p:spPr>
          <a:xfrm>
            <a:off x="369957" y="1637799"/>
            <a:ext cx="5128969" cy="4482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F0213-42EE-D2F0-DE8B-DC7C1F6013AA}"/>
              </a:ext>
            </a:extLst>
          </p:cNvPr>
          <p:cNvSpPr txBox="1"/>
          <p:nvPr/>
        </p:nvSpPr>
        <p:spPr>
          <a:xfrm>
            <a:off x="6030845" y="1659149"/>
            <a:ext cx="5342788" cy="4482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8591D5-D21F-BB50-BCFA-AD9F70065258}"/>
              </a:ext>
            </a:extLst>
          </p:cNvPr>
          <p:cNvSpPr/>
          <p:nvPr/>
        </p:nvSpPr>
        <p:spPr>
          <a:xfrm>
            <a:off x="6005793" y="1105696"/>
            <a:ext cx="5367840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TFT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9286CF-C37D-1740-C959-E06E5D113733}"/>
              </a:ext>
            </a:extLst>
          </p:cNvPr>
          <p:cNvSpPr/>
          <p:nvPr/>
        </p:nvSpPr>
        <p:spPr>
          <a:xfrm>
            <a:off x="371994" y="1105696"/>
            <a:ext cx="5151984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실험설계</a:t>
            </a:r>
            <a:r>
              <a:rPr lang="en-US" altLang="ko-KR" b="1" dirty="0"/>
              <a:t>(3) – DEEP AR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8FD3B-43EE-F49F-35E4-02CED44FF8E2}"/>
              </a:ext>
            </a:extLst>
          </p:cNvPr>
          <p:cNvSpPr txBox="1"/>
          <p:nvPr/>
        </p:nvSpPr>
        <p:spPr>
          <a:xfrm>
            <a:off x="276592" y="1729587"/>
            <a:ext cx="534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LSTM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Pickle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 후 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강의시간에 배운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AR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9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5AACE4-CBD9-7D89-4BEB-BC127D7355B9}"/>
              </a:ext>
            </a:extLst>
          </p:cNvPr>
          <p:cNvSpPr/>
          <p:nvPr/>
        </p:nvSpPr>
        <p:spPr>
          <a:xfrm>
            <a:off x="168442" y="186698"/>
            <a:ext cx="11442032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D8CF68A-6D20-2535-95D4-EE6BB793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6698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M5 Forecasting </a:t>
            </a:r>
            <a:r>
              <a:rPr lang="ko-KR" altLang="en-US" sz="2000" dirty="0">
                <a:solidFill>
                  <a:schemeClr val="bg1"/>
                </a:solidFill>
              </a:rPr>
              <a:t>수요예측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319F9-6D40-0199-9114-8F92A157A267}"/>
              </a:ext>
            </a:extLst>
          </p:cNvPr>
          <p:cNvSpPr txBox="1"/>
          <p:nvPr/>
        </p:nvSpPr>
        <p:spPr>
          <a:xfrm>
            <a:off x="1252603" y="1659149"/>
            <a:ext cx="9782827" cy="4482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D58C23-8004-B1AB-5ACD-5BE4963524E5}"/>
              </a:ext>
            </a:extLst>
          </p:cNvPr>
          <p:cNvSpPr/>
          <p:nvPr/>
        </p:nvSpPr>
        <p:spPr>
          <a:xfrm>
            <a:off x="1252603" y="1105696"/>
            <a:ext cx="9782827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연구결과 </a:t>
            </a:r>
            <a:r>
              <a:rPr lang="en-US" altLang="ko-KR" b="1" dirty="0"/>
              <a:t>&amp; </a:t>
            </a:r>
            <a:r>
              <a:rPr lang="ko-KR" altLang="en-US" b="1" dirty="0"/>
              <a:t>기대효과</a:t>
            </a:r>
          </a:p>
          <a:p>
            <a:pPr algn="ctr"/>
            <a:r>
              <a:rPr lang="ko-KR" altLang="en-US" b="1" dirty="0"/>
              <a:t> 데이터 분석 및 방법론 </a:t>
            </a:r>
            <a:r>
              <a:rPr lang="en-US" altLang="ko-KR" b="1" dirty="0"/>
              <a:t>1</a:t>
            </a:r>
            <a:r>
              <a:rPr lang="ko-KR" altLang="en-US" b="1" dirty="0"/>
              <a:t>순위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2277D-0201-D51D-71E6-4242174325BE}"/>
              </a:ext>
            </a:extLst>
          </p:cNvPr>
          <p:cNvSpPr txBox="1"/>
          <p:nvPr/>
        </p:nvSpPr>
        <p:spPr>
          <a:xfrm>
            <a:off x="1440493" y="1778696"/>
            <a:ext cx="210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loss </a:t>
            </a:r>
            <a:r>
              <a:rPr lang="ko-KR" altLang="en-US" dirty="0"/>
              <a:t>율</a:t>
            </a:r>
          </a:p>
        </p:txBody>
      </p:sp>
    </p:spTree>
    <p:extLst>
      <p:ext uri="{BB962C8B-B14F-4D97-AF65-F5344CB8AC3E}">
        <p14:creationId xmlns:p14="http://schemas.microsoft.com/office/powerpoint/2010/main" val="73371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E4F7B6-0E39-4393-986E-48F0073D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9" y="192923"/>
            <a:ext cx="6298038" cy="2774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58E79-3C94-4605-8628-5E9C134ED45D}"/>
              </a:ext>
            </a:extLst>
          </p:cNvPr>
          <p:cNvSpPr txBox="1"/>
          <p:nvPr/>
        </p:nvSpPr>
        <p:spPr>
          <a:xfrm>
            <a:off x="326572" y="3029930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Dates - </a:t>
            </a:r>
            <a:r>
              <a:rPr lang="ko-KR" altLang="en-US" dirty="0"/>
              <a:t>거래일자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7DFD81-AE7C-4C6C-BDC6-954B7E94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79" y="3458739"/>
            <a:ext cx="7830367" cy="2620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A5B50-FC84-48B9-9228-BFD865B25F33}"/>
              </a:ext>
            </a:extLst>
          </p:cNvPr>
          <p:cNvSpPr txBox="1"/>
          <p:nvPr/>
        </p:nvSpPr>
        <p:spPr>
          <a:xfrm>
            <a:off x="409679" y="6295745"/>
            <a:ext cx="113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Customer - </a:t>
            </a:r>
            <a:r>
              <a:rPr lang="ko-KR" altLang="en-US" dirty="0"/>
              <a:t>고객 </a:t>
            </a:r>
            <a:r>
              <a:rPr lang="en-US" altLang="ko-KR" dirty="0"/>
              <a:t>ID, 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고객 성</a:t>
            </a:r>
            <a:r>
              <a:rPr lang="en-US" altLang="ko-KR" dirty="0"/>
              <a:t>, </a:t>
            </a:r>
            <a:r>
              <a:rPr lang="ko-KR" altLang="en-US" dirty="0"/>
              <a:t>고객 이메일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생성일자</a:t>
            </a:r>
            <a:r>
              <a:rPr lang="en-US" altLang="ko-KR" dirty="0"/>
              <a:t>, </a:t>
            </a:r>
            <a:r>
              <a:rPr lang="ko-KR" altLang="en-US" dirty="0"/>
              <a:t>충성고객 번호</a:t>
            </a:r>
            <a:r>
              <a:rPr lang="en-US" altLang="ko-KR" dirty="0"/>
              <a:t>, </a:t>
            </a:r>
            <a:r>
              <a:rPr lang="ko-KR" altLang="en-US" dirty="0"/>
              <a:t>생일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출생연도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797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D4E914-725E-486F-B290-F8AEC6665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34508"/>
              </p:ext>
            </p:extLst>
          </p:nvPr>
        </p:nvGraphicFramePr>
        <p:xfrm>
          <a:off x="231192" y="812972"/>
          <a:ext cx="3920931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8278">
                  <a:extLst>
                    <a:ext uri="{9D8B030D-6E8A-4147-A177-3AD203B41FA5}">
                      <a16:colId xmlns:a16="http://schemas.microsoft.com/office/drawing/2014/main" val="1447377635"/>
                    </a:ext>
                  </a:extLst>
                </a:gridCol>
                <a:gridCol w="2332653">
                  <a:extLst>
                    <a:ext uri="{9D8B030D-6E8A-4147-A177-3AD203B41FA5}">
                      <a16:colId xmlns:a16="http://schemas.microsoft.com/office/drawing/2014/main" val="272202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연도별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세대명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1946 ~ 1964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Baby Boomers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1965 ~ 1979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2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1980 ~ 1989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Older Millennials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1990 ~ 1994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Younger Millennials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0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1995 ~ 2015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 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07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8A2616-FA9D-4950-91C8-10C47182A70D}"/>
              </a:ext>
            </a:extLst>
          </p:cNvPr>
          <p:cNvSpPr txBox="1"/>
          <p:nvPr/>
        </p:nvSpPr>
        <p:spPr>
          <a:xfrm>
            <a:off x="115595" y="212085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Generation - </a:t>
            </a:r>
            <a:r>
              <a:rPr lang="ko-KR" altLang="en-US" dirty="0"/>
              <a:t>세대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0A71E-380B-42D0-8600-B70831483F51}"/>
              </a:ext>
            </a:extLst>
          </p:cNvPr>
          <p:cNvSpPr txBox="1"/>
          <p:nvPr/>
        </p:nvSpPr>
        <p:spPr>
          <a:xfrm>
            <a:off x="231191" y="3429000"/>
            <a:ext cx="1143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Pastry Inventory – </a:t>
            </a:r>
            <a:r>
              <a:rPr lang="ko-KR" altLang="en-US" dirty="0" err="1"/>
              <a:t>빵류</a:t>
            </a:r>
            <a:r>
              <a:rPr lang="ko-KR" altLang="en-US" dirty="0"/>
              <a:t> 재고 </a:t>
            </a:r>
            <a:r>
              <a:rPr lang="en-US" altLang="ko-KR" dirty="0"/>
              <a:t>– </a:t>
            </a:r>
            <a:r>
              <a:rPr lang="ko-KR" altLang="en-US" dirty="0"/>
              <a:t>판매 매장명 </a:t>
            </a:r>
            <a:r>
              <a:rPr lang="en-US" altLang="ko-KR" dirty="0"/>
              <a:t>ID, </a:t>
            </a:r>
            <a:r>
              <a:rPr lang="ko-KR" altLang="en-US" dirty="0"/>
              <a:t>거래 일자</a:t>
            </a:r>
            <a:r>
              <a:rPr lang="en-US" altLang="ko-KR" dirty="0"/>
              <a:t>, </a:t>
            </a:r>
            <a:r>
              <a:rPr lang="ko-KR" altLang="en-US" dirty="0"/>
              <a:t>생산 </a:t>
            </a:r>
            <a:r>
              <a:rPr lang="en-US" altLang="ko-KR" dirty="0"/>
              <a:t>ID, </a:t>
            </a:r>
            <a:r>
              <a:rPr lang="ko-KR" altLang="en-US" dirty="0"/>
              <a:t>출발일자</a:t>
            </a:r>
            <a:r>
              <a:rPr lang="en-US" altLang="ko-KR" dirty="0"/>
              <a:t>, </a:t>
            </a:r>
            <a:r>
              <a:rPr lang="ko-KR" altLang="en-US" dirty="0"/>
              <a:t>판매숫자</a:t>
            </a:r>
            <a:r>
              <a:rPr lang="en-US" altLang="ko-KR" dirty="0"/>
              <a:t>, </a:t>
            </a:r>
            <a:r>
              <a:rPr lang="ko-KR" altLang="en-US" dirty="0"/>
              <a:t>버리는 빵 종류 </a:t>
            </a:r>
            <a:r>
              <a:rPr lang="en-US" altLang="ko-KR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56635-B47C-4886-88BD-0ABFB4C7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3" y="3987882"/>
            <a:ext cx="5890770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38C2E-4034-43E4-A3C3-64C95553E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2" b="58295"/>
          <a:stretch/>
        </p:blipFill>
        <p:spPr>
          <a:xfrm>
            <a:off x="171450" y="85724"/>
            <a:ext cx="5762625" cy="6772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07BA4-3CE6-4F3B-87A6-42164F82BE1C}"/>
              </a:ext>
            </a:extLst>
          </p:cNvPr>
          <p:cNvSpPr txBox="1"/>
          <p:nvPr/>
        </p:nvSpPr>
        <p:spPr>
          <a:xfrm>
            <a:off x="6334125" y="314325"/>
            <a:ext cx="456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Product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상품 </a:t>
            </a:r>
            <a:r>
              <a:rPr lang="en-US" altLang="ko-KR" dirty="0"/>
              <a:t>ID,  </a:t>
            </a:r>
            <a:r>
              <a:rPr lang="ko-KR" altLang="en-US" dirty="0"/>
              <a:t>상품그룹</a:t>
            </a:r>
            <a:r>
              <a:rPr lang="en-US" altLang="ko-KR" dirty="0"/>
              <a:t>, </a:t>
            </a:r>
            <a:r>
              <a:rPr lang="ko-KR" altLang="en-US" dirty="0"/>
              <a:t>상품 카테고리</a:t>
            </a:r>
            <a:r>
              <a:rPr lang="en-US" altLang="ko-KR" dirty="0"/>
              <a:t>, </a:t>
            </a:r>
            <a:r>
              <a:rPr lang="ko-KR" altLang="en-US" dirty="0"/>
              <a:t>상품 타입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상품 기술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도매가</a:t>
            </a:r>
            <a:r>
              <a:rPr lang="en-US" altLang="ko-KR" dirty="0"/>
              <a:t>, </a:t>
            </a:r>
            <a:r>
              <a:rPr lang="ko-KR" altLang="en-US" dirty="0"/>
              <a:t>소매가</a:t>
            </a:r>
            <a:r>
              <a:rPr lang="en-US" altLang="ko-KR" dirty="0"/>
              <a:t>, </a:t>
            </a:r>
            <a:r>
              <a:rPr lang="ko-KR" altLang="en-US" dirty="0"/>
              <a:t>세금</a:t>
            </a:r>
            <a:r>
              <a:rPr lang="en-US" altLang="ko-KR" dirty="0"/>
              <a:t>, </a:t>
            </a:r>
            <a:r>
              <a:rPr lang="ko-KR" altLang="en-US" dirty="0"/>
              <a:t>프로모션</a:t>
            </a:r>
            <a:r>
              <a:rPr lang="en-US" altLang="ko-KR" dirty="0"/>
              <a:t>, </a:t>
            </a:r>
            <a:r>
              <a:rPr lang="ko-KR" altLang="en-US" dirty="0"/>
              <a:t>새로운 품목</a:t>
            </a:r>
          </a:p>
        </p:txBody>
      </p:sp>
    </p:spTree>
    <p:extLst>
      <p:ext uri="{BB962C8B-B14F-4D97-AF65-F5344CB8AC3E}">
        <p14:creationId xmlns:p14="http://schemas.microsoft.com/office/powerpoint/2010/main" val="403618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A7476B-FCE1-4070-8B68-6CC402F2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6" y="337330"/>
            <a:ext cx="6500423" cy="203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E1A6F-D1C4-4D29-9A25-D1EF6C1035DC}"/>
              </a:ext>
            </a:extLst>
          </p:cNvPr>
          <p:cNvSpPr txBox="1"/>
          <p:nvPr/>
        </p:nvSpPr>
        <p:spPr>
          <a:xfrm>
            <a:off x="541175" y="2603241"/>
            <a:ext cx="976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판매 목표 </a:t>
            </a:r>
            <a:r>
              <a:rPr lang="en-US" altLang="ko-KR" dirty="0"/>
              <a:t>: </a:t>
            </a:r>
            <a:r>
              <a:rPr lang="ko-KR" altLang="en-US" dirty="0"/>
              <a:t>매장</a:t>
            </a:r>
            <a:r>
              <a:rPr lang="en-US" altLang="ko-KR" dirty="0"/>
              <a:t>ID, </a:t>
            </a:r>
            <a:r>
              <a:rPr lang="ko-KR" altLang="en-US" dirty="0" err="1"/>
              <a:t>년도월</a:t>
            </a:r>
            <a:r>
              <a:rPr lang="en-US" altLang="ko-KR" dirty="0"/>
              <a:t>, </a:t>
            </a:r>
            <a:r>
              <a:rPr lang="ko-KR" altLang="en-US" dirty="0"/>
              <a:t>원두목표</a:t>
            </a:r>
            <a:r>
              <a:rPr lang="en-US" altLang="ko-KR" dirty="0"/>
              <a:t>, </a:t>
            </a:r>
            <a:r>
              <a:rPr lang="ko-KR" altLang="en-US" dirty="0"/>
              <a:t>음료목표</a:t>
            </a:r>
            <a:r>
              <a:rPr lang="en-US" altLang="ko-KR" dirty="0"/>
              <a:t>, </a:t>
            </a:r>
            <a:r>
              <a:rPr lang="ko-KR" altLang="en-US" dirty="0"/>
              <a:t>음식목표</a:t>
            </a:r>
            <a:r>
              <a:rPr lang="en-US" altLang="ko-KR" dirty="0"/>
              <a:t>, </a:t>
            </a:r>
            <a:r>
              <a:rPr lang="ko-KR" altLang="en-US" dirty="0" err="1"/>
              <a:t>머천다이즈</a:t>
            </a:r>
            <a:r>
              <a:rPr lang="ko-KR" altLang="en-US" dirty="0"/>
              <a:t> 목표</a:t>
            </a:r>
            <a:r>
              <a:rPr lang="en-US" altLang="ko-KR" dirty="0"/>
              <a:t>, </a:t>
            </a:r>
            <a:r>
              <a:rPr lang="ko-KR" altLang="en-US" dirty="0"/>
              <a:t>총 목표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99D5B1-5FB2-4091-AF46-12B6EC61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3238"/>
            <a:ext cx="12192000" cy="200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B9F06-D631-4A3B-A44B-F228E4387740}"/>
              </a:ext>
            </a:extLst>
          </p:cNvPr>
          <p:cNvSpPr txBox="1"/>
          <p:nvPr/>
        </p:nvSpPr>
        <p:spPr>
          <a:xfrm>
            <a:off x="292359" y="5283425"/>
            <a:ext cx="114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매장 </a:t>
            </a:r>
            <a:r>
              <a:rPr lang="en-US" altLang="ko-KR" dirty="0"/>
              <a:t>ID, </a:t>
            </a:r>
            <a:r>
              <a:rPr lang="ko-KR" altLang="en-US" dirty="0"/>
              <a:t>매장 타입</a:t>
            </a:r>
            <a:r>
              <a:rPr lang="en-US" altLang="ko-KR" dirty="0"/>
              <a:t>, </a:t>
            </a:r>
            <a:r>
              <a:rPr lang="ko-KR" altLang="en-US" dirty="0"/>
              <a:t>매장 평수</a:t>
            </a:r>
            <a:r>
              <a:rPr lang="en-US" altLang="ko-KR" dirty="0"/>
              <a:t>, </a:t>
            </a:r>
            <a:r>
              <a:rPr lang="ko-KR" altLang="en-US" dirty="0"/>
              <a:t>매장 주소</a:t>
            </a:r>
            <a:r>
              <a:rPr lang="en-US" altLang="ko-KR" dirty="0"/>
              <a:t>, </a:t>
            </a:r>
            <a:r>
              <a:rPr lang="ko-KR" altLang="en-US" dirty="0"/>
              <a:t>매장 도시</a:t>
            </a:r>
            <a:r>
              <a:rPr lang="en-US" altLang="ko-KR" dirty="0"/>
              <a:t>, </a:t>
            </a:r>
            <a:r>
              <a:rPr lang="ko-KR" altLang="en-US" dirty="0"/>
              <a:t>매장 주</a:t>
            </a:r>
            <a:r>
              <a:rPr lang="en-US" altLang="ko-KR" dirty="0"/>
              <a:t>, </a:t>
            </a:r>
            <a:r>
              <a:rPr lang="ko-KR" altLang="en-US" dirty="0"/>
              <a:t>매장 전화번호</a:t>
            </a:r>
            <a:r>
              <a:rPr lang="en-US" altLang="ko-KR" dirty="0"/>
              <a:t>, </a:t>
            </a:r>
            <a:r>
              <a:rPr lang="ko-KR" altLang="en-US" dirty="0"/>
              <a:t>매장 우편번호</a:t>
            </a:r>
            <a:r>
              <a:rPr lang="en-US" altLang="ko-KR" dirty="0"/>
              <a:t>, </a:t>
            </a:r>
            <a:r>
              <a:rPr lang="ko-KR" altLang="en-US" dirty="0"/>
              <a:t>매장 경도</a:t>
            </a:r>
            <a:r>
              <a:rPr lang="en-US" altLang="ko-KR" dirty="0"/>
              <a:t>, </a:t>
            </a:r>
            <a:r>
              <a:rPr lang="ko-KR" altLang="en-US" dirty="0"/>
              <a:t>매장 위도</a:t>
            </a:r>
            <a:r>
              <a:rPr lang="en-US" altLang="ko-KR" dirty="0"/>
              <a:t>, </a:t>
            </a:r>
            <a:r>
              <a:rPr lang="ko-KR" altLang="en-US" dirty="0"/>
              <a:t>매니저</a:t>
            </a:r>
            <a:r>
              <a:rPr lang="en-US" altLang="ko-KR" dirty="0"/>
              <a:t>, </a:t>
            </a:r>
            <a:r>
              <a:rPr lang="ko-KR" altLang="en-US" dirty="0"/>
              <a:t>근처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8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D2F7A1-1090-4F56-A97E-501D0D47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4" y="1089457"/>
            <a:ext cx="4640982" cy="4679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E370D-5297-48DD-BA56-990DAEFD0E29}"/>
              </a:ext>
            </a:extLst>
          </p:cNvPr>
          <p:cNvSpPr txBox="1"/>
          <p:nvPr/>
        </p:nvSpPr>
        <p:spPr>
          <a:xfrm>
            <a:off x="242596" y="195943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직원 </a:t>
            </a:r>
            <a:r>
              <a:rPr lang="en-US" altLang="ko-KR" dirty="0"/>
              <a:t>– </a:t>
            </a:r>
            <a:r>
              <a:rPr lang="ko-KR" altLang="en-US" dirty="0"/>
              <a:t>직원 </a:t>
            </a:r>
            <a:r>
              <a:rPr lang="en-US" altLang="ko-KR" dirty="0"/>
              <a:t>ID, 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직함</a:t>
            </a:r>
            <a:r>
              <a:rPr lang="en-US" altLang="ko-KR" dirty="0"/>
              <a:t>, </a:t>
            </a:r>
            <a:r>
              <a:rPr lang="ko-KR" altLang="en-US" dirty="0"/>
              <a:t>입사일자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308188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585E4-46D3-EC0C-90AD-2AE6FDE2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딥러닝 기반 시계열 기법을 활용한 유통 제품 수요예측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E11954-FB53-EBB2-1CD6-E2A69548C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유통 공급망 관리에 있어서 재고 결품과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과재고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보유를 막기 위해 관련 수요 예측은 중요한 연구 과제이다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특히 외식업의 경우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그 특성상 다양한 제품군을 취급해야 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취급하는 품목들의 수명주기가 대체로 짧다는 점에서 예측의 중요도는 더욱 클 수 밖에 없다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본 연구에서는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2011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월 부터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2016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6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월 중순까지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만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2840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개 품목에 대한 월마트 데이터를 바탕으로 각종 수요예측 모형의 성능을 비교하였다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시계열 예측에 있어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다양한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공변량을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활용하기 위해 </a:t>
            </a:r>
            <a:r>
              <a:rPr lang="en-US" altLang="ko-KR" b="0" i="0" dirty="0" err="1">
                <a:solidFill>
                  <a:srgbClr val="1D1C1D"/>
                </a:solidFill>
                <a:effectLst/>
                <a:latin typeface="NotoSansKR"/>
              </a:rPr>
              <a:t>XGBoost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en-US" altLang="ko-KR" b="0" i="0" dirty="0" err="1">
                <a:solidFill>
                  <a:srgbClr val="1D1C1D"/>
                </a:solidFill>
                <a:effectLst/>
                <a:latin typeface="NotoSansKR"/>
              </a:rPr>
              <a:t>Catboost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en-US" altLang="ko-KR" b="0" i="0" dirty="0" err="1">
                <a:solidFill>
                  <a:srgbClr val="1D1C1D"/>
                </a:solidFill>
                <a:effectLst/>
                <a:latin typeface="NotoSansKR"/>
              </a:rPr>
              <a:t>LightGBM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머신러닝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등의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ensemble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기법을 활용하였으며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최근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multi-scale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데이터에 대해 좋은 예측 성능을 보여주는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Deep AR, N-BEATS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와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Transformer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를 활용한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TFT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모형을 해당 수요 예측에 적용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각 모형의 성능과 특성을 비교 분석한다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62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001AB1-E226-E765-9C3A-DD52DA26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934541"/>
            <a:ext cx="11004234" cy="414563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43F76-3C2C-6710-3F6A-6B9F1787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52220"/>
            <a:ext cx="3637280" cy="52832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WALMART 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CA2BE-85E7-5B0E-5FC5-8A2805D3A00D}"/>
              </a:ext>
            </a:extLst>
          </p:cNvPr>
          <p:cNvSpPr txBox="1"/>
          <p:nvPr/>
        </p:nvSpPr>
        <p:spPr>
          <a:xfrm>
            <a:off x="681135" y="5411755"/>
            <a:ext cx="7213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Calender</a:t>
            </a:r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중순</a:t>
            </a:r>
            <a:r>
              <a:rPr lang="en-US" altLang="ko-KR" dirty="0"/>
              <a:t>(1969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주차별</a:t>
            </a:r>
            <a:r>
              <a:rPr lang="en-US" altLang="ko-KR" dirty="0"/>
              <a:t>, </a:t>
            </a:r>
            <a:r>
              <a:rPr lang="ko-KR" altLang="en-US" dirty="0"/>
              <a:t>프로모션별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Snap_CA</a:t>
            </a:r>
            <a:r>
              <a:rPr lang="en-US" altLang="ko-KR" dirty="0"/>
              <a:t>(</a:t>
            </a:r>
            <a:r>
              <a:rPr lang="ko-KR" altLang="en-US" dirty="0"/>
              <a:t>캘리포니아</a:t>
            </a:r>
            <a:r>
              <a:rPr lang="en-US" altLang="ko-KR" dirty="0"/>
              <a:t>), </a:t>
            </a:r>
            <a:r>
              <a:rPr lang="en-US" altLang="ko-KR" dirty="0" err="1"/>
              <a:t>snap_TX</a:t>
            </a:r>
            <a:r>
              <a:rPr lang="en-US" altLang="ko-KR" dirty="0"/>
              <a:t>(</a:t>
            </a:r>
            <a:r>
              <a:rPr lang="ko-KR" altLang="en-US" dirty="0"/>
              <a:t>텍사스</a:t>
            </a:r>
            <a:r>
              <a:rPr lang="en-US" altLang="ko-KR" dirty="0"/>
              <a:t>), </a:t>
            </a:r>
            <a:r>
              <a:rPr lang="en-US" altLang="ko-KR" dirty="0" err="1"/>
              <a:t>snap_WI</a:t>
            </a:r>
            <a:r>
              <a:rPr lang="en-US" altLang="ko-KR" dirty="0"/>
              <a:t>(</a:t>
            </a:r>
            <a:r>
              <a:rPr lang="ko-KR" altLang="en-US" dirty="0"/>
              <a:t>위스콘신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9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5C5E0-E59F-EAC0-0E15-E5CC809CA8B8}"/>
              </a:ext>
            </a:extLst>
          </p:cNvPr>
          <p:cNvSpPr txBox="1"/>
          <p:nvPr/>
        </p:nvSpPr>
        <p:spPr>
          <a:xfrm>
            <a:off x="255037" y="91785"/>
            <a:ext cx="5131836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Sales Train Evaluation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C89046-D2A9-9A5F-5F72-AB7333D2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23"/>
            <a:ext cx="12192000" cy="2796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2F8F7-DCF7-EC52-2938-0FB361178AD1}"/>
              </a:ext>
            </a:extLst>
          </p:cNvPr>
          <p:cNvSpPr txBox="1"/>
          <p:nvPr/>
        </p:nvSpPr>
        <p:spPr>
          <a:xfrm>
            <a:off x="699796" y="4254759"/>
            <a:ext cx="10011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: </a:t>
            </a:r>
            <a:r>
              <a:rPr lang="ko-KR" altLang="en-US" dirty="0"/>
              <a:t>고객</a:t>
            </a:r>
            <a:r>
              <a:rPr lang="en-US" altLang="ko-KR" dirty="0"/>
              <a:t> ID</a:t>
            </a:r>
          </a:p>
          <a:p>
            <a:r>
              <a:rPr lang="en-US" altLang="ko-KR" dirty="0"/>
              <a:t>Item Id : </a:t>
            </a:r>
            <a:r>
              <a:rPr lang="ko-KR" altLang="en-US" dirty="0"/>
              <a:t>품목 </a:t>
            </a:r>
            <a:r>
              <a:rPr lang="en-US" altLang="ko-KR" dirty="0"/>
              <a:t>id</a:t>
            </a:r>
          </a:p>
          <a:p>
            <a:r>
              <a:rPr lang="en-US" altLang="ko-KR" dirty="0" err="1"/>
              <a:t>Dept_id</a:t>
            </a:r>
            <a:r>
              <a:rPr lang="en-US" altLang="ko-KR" dirty="0"/>
              <a:t> : </a:t>
            </a:r>
            <a:r>
              <a:rPr lang="ko-KR" altLang="en-US" dirty="0"/>
              <a:t>부서 </a:t>
            </a:r>
            <a:r>
              <a:rPr lang="en-US" altLang="ko-KR" dirty="0"/>
              <a:t>id</a:t>
            </a:r>
          </a:p>
          <a:p>
            <a:r>
              <a:rPr lang="en-US" altLang="ko-KR" dirty="0" err="1"/>
              <a:t>Cat_id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hobbies(1/2),</a:t>
            </a:r>
            <a:r>
              <a:rPr lang="ko-KR" altLang="en-US" dirty="0"/>
              <a:t> </a:t>
            </a:r>
            <a:r>
              <a:rPr lang="en-US" altLang="ko-KR" dirty="0"/>
              <a:t>household(1/2), Foods(1/2/3), Hobbies</a:t>
            </a:r>
          </a:p>
          <a:p>
            <a:r>
              <a:rPr lang="en-US" altLang="ko-KR" dirty="0"/>
              <a:t>STATE&amp;STORE ID : CA(1/2/3/4), TX(1/2/3), WI(1/2/3)</a:t>
            </a:r>
          </a:p>
          <a:p>
            <a:r>
              <a:rPr lang="en-US" altLang="ko-KR" dirty="0"/>
              <a:t>D_1~ d_1941</a:t>
            </a:r>
          </a:p>
          <a:p>
            <a:r>
              <a:rPr lang="en-US" altLang="ko-KR" dirty="0"/>
              <a:t>(30490*1940)</a:t>
            </a:r>
          </a:p>
        </p:txBody>
      </p:sp>
    </p:spTree>
    <p:extLst>
      <p:ext uri="{BB962C8B-B14F-4D97-AF65-F5344CB8AC3E}">
        <p14:creationId xmlns:p14="http://schemas.microsoft.com/office/powerpoint/2010/main" val="379264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17577</TotalTime>
  <Words>975</Words>
  <Application>Microsoft Office PowerPoint</Application>
  <PresentationFormat>와이드스크린</PresentationFormat>
  <Paragraphs>123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딥러닝 기반 시계열 기법을 활용한 유통 제품 수요예측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M5 Forecasting 수요예측</vt:lpstr>
      <vt:lpstr>M5 Forecasting 수요예측</vt:lpstr>
      <vt:lpstr>M5 Forecasting 수요예측</vt:lpstr>
      <vt:lpstr>M5 Forecasting 수요예측</vt:lpstr>
      <vt:lpstr>M5 Forecasting 수요예측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Eunha</cp:lastModifiedBy>
  <cp:revision>10</cp:revision>
  <dcterms:created xsi:type="dcterms:W3CDTF">2022-03-24T15:35:03Z</dcterms:created>
  <dcterms:modified xsi:type="dcterms:W3CDTF">2022-06-15T16:31:36Z</dcterms:modified>
</cp:coreProperties>
</file>