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8" r:id="rId2"/>
    <p:sldId id="277" r:id="rId3"/>
    <p:sldId id="269" r:id="rId4"/>
    <p:sldId id="270" r:id="rId5"/>
    <p:sldId id="279" r:id="rId6"/>
    <p:sldId id="278" r:id="rId7"/>
    <p:sldId id="280" r:id="rId8"/>
    <p:sldId id="281" r:id="rId9"/>
    <p:sldId id="272" r:id="rId10"/>
    <p:sldId id="282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521415D9-36F7-43E2-AB2F-B90AF26B5E84}">
      <p14:sectionLst xmlns:p14="http://schemas.microsoft.com/office/powerpoint/2010/main">
        <p14:section name="데이터" id="{C72F7A14-EB71-4927-B3DC-BEACA98EC736}">
          <p14:sldIdLst>
            <p14:sldId id="268"/>
            <p14:sldId id="277"/>
            <p14:sldId id="269"/>
            <p14:sldId id="270"/>
            <p14:sldId id="279"/>
            <p14:sldId id="278"/>
            <p14:sldId id="280"/>
            <p14:sldId id="281"/>
            <p14:sldId id="272"/>
            <p14:sldId id="28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3" autoAdjust="0"/>
  </p:normalViewPr>
  <p:slideViewPr>
    <p:cSldViewPr snapToGrid="0">
      <p:cViewPr varScale="1">
        <p:scale>
          <a:sx n="69" d="100"/>
          <a:sy n="69" d="100"/>
        </p:scale>
        <p:origin x="120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딥러닝 기반 시계열 기법을 활용한 유통 제품 수요예측 </a:t>
            </a:r>
          </a:p>
        </p:txBody>
      </p:sp>
    </p:spTree>
    <p:extLst>
      <p:ext uri="{BB962C8B-B14F-4D97-AF65-F5344CB8AC3E}">
        <p14:creationId xmlns:p14="http://schemas.microsoft.com/office/powerpoint/2010/main" val="1424715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데이터 분석(data layout)</a:t>
            </a:r>
          </a:p>
          <a:p>
            <a:r>
              <a:t>방법론 1순위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7" name="Shape 2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데이터 분석(data layout)</a:t>
            </a:r>
          </a:p>
          <a:p>
            <a:r>
              <a:t>방법론 1순위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데이터 분석(data layout)</a:t>
            </a:r>
          </a:p>
          <a:p>
            <a:r>
              <a:t>방법론 1순위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8" name="Shape 2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데이터 분석(data layout)</a:t>
            </a:r>
          </a:p>
          <a:p>
            <a:r>
              <a:t>방법론 1순위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1~2 장 Intro</a:t>
            </a:r>
          </a:p>
          <a:p>
            <a:r>
              <a:rPr dirty="0" err="1"/>
              <a:t>연구방법론</a:t>
            </a:r>
            <a:endParaRPr dirty="0"/>
          </a:p>
          <a:p>
            <a:r>
              <a:rPr dirty="0" err="1"/>
              <a:t>설명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유통 공급망 관리에 있어서 재고 결품과 </a:t>
            </a:r>
            <a:r>
              <a:rPr lang="ko-KR" altLang="en-US" dirty="0" err="1"/>
              <a:t>과재고</a:t>
            </a:r>
            <a:r>
              <a:rPr lang="ko-KR" altLang="en-US" dirty="0"/>
              <a:t> 보유를 막기 위해 관련 수요 예측은 중요한 연구 과제이다</a:t>
            </a:r>
            <a:r>
              <a:rPr lang="en-US" altLang="ko-KR" dirty="0"/>
              <a:t>. </a:t>
            </a:r>
            <a:r>
              <a:rPr lang="ko-KR" altLang="en-US" dirty="0"/>
              <a:t>특히 외식업의 경우</a:t>
            </a:r>
            <a:r>
              <a:rPr lang="en-US" altLang="ko-KR" dirty="0"/>
              <a:t>, </a:t>
            </a:r>
            <a:r>
              <a:rPr lang="ko-KR" altLang="en-US" dirty="0"/>
              <a:t>그 특성상 다양한 제품군을 취급해야 하고</a:t>
            </a:r>
            <a:r>
              <a:rPr lang="en-US" altLang="ko-KR" dirty="0"/>
              <a:t>, </a:t>
            </a:r>
            <a:r>
              <a:rPr lang="ko-KR" altLang="en-US" dirty="0"/>
              <a:t>취급하는 품목들의 수명주기가 대체로 짧다는 점에서 예측의 중요도는 더욱 클 수 밖에 없다</a:t>
            </a:r>
            <a:r>
              <a:rPr lang="en-US" altLang="ko-KR" dirty="0"/>
              <a:t>. </a:t>
            </a:r>
            <a:r>
              <a:rPr lang="ko-KR" altLang="en-US" dirty="0"/>
              <a:t>본 연구에서는 </a:t>
            </a:r>
            <a:r>
              <a:rPr lang="en-US" altLang="ko-KR" dirty="0"/>
              <a:t>2011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부터 </a:t>
            </a:r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중순까지 </a:t>
            </a:r>
            <a:r>
              <a:rPr lang="en-US" altLang="ko-KR" dirty="0"/>
              <a:t>4</a:t>
            </a:r>
            <a:r>
              <a:rPr lang="ko-KR" altLang="en-US" dirty="0"/>
              <a:t>만 </a:t>
            </a:r>
            <a:r>
              <a:rPr lang="en-US" altLang="ko-KR" dirty="0"/>
              <a:t>2840</a:t>
            </a:r>
            <a:r>
              <a:rPr lang="ko-KR" altLang="en-US" dirty="0"/>
              <a:t>개 품목에 대한 월마트 데이터를 바탕으로 각종 수요예측 모형의 성능을 비교하였다</a:t>
            </a:r>
            <a:r>
              <a:rPr lang="en-US" altLang="ko-KR" dirty="0"/>
              <a:t>. </a:t>
            </a:r>
            <a:r>
              <a:rPr lang="ko-KR" altLang="en-US" dirty="0"/>
              <a:t>시계열 예측에 있어</a:t>
            </a:r>
            <a:r>
              <a:rPr lang="en-US" altLang="ko-KR" dirty="0"/>
              <a:t>, </a:t>
            </a:r>
            <a:r>
              <a:rPr lang="ko-KR" altLang="en-US" dirty="0"/>
              <a:t>다양한 </a:t>
            </a:r>
            <a:r>
              <a:rPr lang="ko-KR" altLang="en-US" dirty="0" err="1"/>
              <a:t>공변량을</a:t>
            </a:r>
            <a:r>
              <a:rPr lang="ko-KR" altLang="en-US" dirty="0"/>
              <a:t> 활용하기 위해 </a:t>
            </a:r>
            <a:r>
              <a:rPr lang="en-US" altLang="ko-KR" dirty="0" err="1"/>
              <a:t>XGBoost</a:t>
            </a:r>
            <a:r>
              <a:rPr lang="en-US" altLang="ko-KR" dirty="0"/>
              <a:t>, </a:t>
            </a:r>
            <a:r>
              <a:rPr lang="en-US" altLang="ko-KR" dirty="0" err="1"/>
              <a:t>Catboost</a:t>
            </a:r>
            <a:r>
              <a:rPr lang="en-US" altLang="ko-KR" dirty="0"/>
              <a:t>, </a:t>
            </a:r>
            <a:r>
              <a:rPr lang="en-US" altLang="ko-KR" dirty="0" err="1"/>
              <a:t>LightGBM</a:t>
            </a:r>
            <a:r>
              <a:rPr lang="ko-KR" altLang="en-US" dirty="0"/>
              <a:t> </a:t>
            </a:r>
            <a:r>
              <a:rPr lang="ko-KR" altLang="en-US" dirty="0" err="1"/>
              <a:t>머신러닝</a:t>
            </a:r>
            <a:r>
              <a:rPr lang="ko-KR" altLang="en-US" dirty="0"/>
              <a:t> 등의 </a:t>
            </a:r>
            <a:r>
              <a:rPr lang="en-US" altLang="ko-KR" dirty="0"/>
              <a:t>ensemble </a:t>
            </a:r>
            <a:r>
              <a:rPr lang="ko-KR" altLang="en-US" dirty="0"/>
              <a:t>기법을 활용하였으며</a:t>
            </a:r>
            <a:r>
              <a:rPr lang="en-US" altLang="ko-KR" dirty="0"/>
              <a:t>, </a:t>
            </a:r>
            <a:r>
              <a:rPr lang="ko-KR" altLang="en-US" dirty="0"/>
              <a:t>최근 </a:t>
            </a:r>
            <a:r>
              <a:rPr lang="en-US" altLang="ko-KR" dirty="0"/>
              <a:t>multi-scale </a:t>
            </a:r>
            <a:r>
              <a:rPr lang="ko-KR" altLang="en-US" dirty="0"/>
              <a:t>데이터에 대해 좋은 예측 성능을 보여주는 </a:t>
            </a:r>
            <a:r>
              <a:rPr lang="en-US" altLang="ko-KR" dirty="0"/>
              <a:t>Deep AR, N-BEATS</a:t>
            </a:r>
            <a:r>
              <a:rPr lang="ko-KR" altLang="en-US" dirty="0"/>
              <a:t>와 </a:t>
            </a:r>
            <a:r>
              <a:rPr lang="en-US" altLang="ko-KR" dirty="0"/>
              <a:t>Transformer</a:t>
            </a:r>
            <a:r>
              <a:rPr lang="ko-KR" altLang="en-US" dirty="0"/>
              <a:t>를 활용한 </a:t>
            </a:r>
            <a:r>
              <a:rPr lang="en-US" altLang="ko-KR" dirty="0"/>
              <a:t>TFT </a:t>
            </a:r>
            <a:r>
              <a:rPr lang="ko-KR" altLang="en-US" dirty="0"/>
              <a:t>모형을 해당 수요 예측에 적용</a:t>
            </a:r>
            <a:r>
              <a:rPr lang="en-US" altLang="ko-KR" dirty="0"/>
              <a:t>, </a:t>
            </a:r>
            <a:r>
              <a:rPr lang="ko-KR" altLang="en-US" dirty="0"/>
              <a:t>각 모형의 성능과 특성을 비교 분석한다</a:t>
            </a:r>
            <a:r>
              <a:rPr lang="en-US" altLang="ko-KR" dirty="0"/>
              <a:t>.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데이터는 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3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개 주의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10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개 매장에서 판매되는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3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개 카테고리 및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7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개 부서의 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charter"/>
              </a:rPr>
              <a:t>30490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charter"/>
              </a:rPr>
              <a:t>개 개별 제품으로 구성됩니다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charter"/>
              </a:rPr>
              <a:t>. 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dirty="0"/>
              <a:t>Matrix </a:t>
            </a:r>
            <a:r>
              <a:rPr dirty="0" err="1"/>
              <a:t>실험</a:t>
            </a:r>
            <a:r>
              <a:rPr dirty="0"/>
              <a:t> </a:t>
            </a:r>
            <a:r>
              <a:rPr dirty="0" err="1"/>
              <a:t>설계</a:t>
            </a:r>
            <a:r>
              <a:rPr dirty="0"/>
              <a:t>(3~4장)  3장정도</a:t>
            </a:r>
          </a:p>
          <a:p>
            <a:r>
              <a:rPr dirty="0" err="1"/>
              <a:t>숫자</a:t>
            </a:r>
            <a:r>
              <a:rPr dirty="0"/>
              <a:t> </a:t>
            </a:r>
            <a:r>
              <a:rPr dirty="0" err="1"/>
              <a:t>연구방법</a:t>
            </a:r>
            <a:endParaRPr dirty="0"/>
          </a:p>
          <a:p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식으로</a:t>
            </a:r>
            <a:r>
              <a:rPr dirty="0"/>
              <a:t> </a:t>
            </a:r>
            <a:r>
              <a:rPr dirty="0" err="1"/>
              <a:t>모델</a:t>
            </a:r>
            <a:r>
              <a:rPr dirty="0"/>
              <a:t> </a:t>
            </a:r>
            <a:r>
              <a:rPr dirty="0" err="1"/>
              <a:t>설계</a:t>
            </a:r>
            <a:endParaRPr dirty="0"/>
          </a:p>
          <a:p>
            <a:r>
              <a:rPr dirty="0" err="1"/>
              <a:t>연구결과</a:t>
            </a:r>
            <a:r>
              <a:rPr dirty="0"/>
              <a:t> &amp; </a:t>
            </a:r>
            <a:r>
              <a:rPr dirty="0" err="1"/>
              <a:t>기대효과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0" i="0" dirty="0">
                <a:effectLst/>
                <a:latin typeface="Inter"/>
              </a:rPr>
              <a:t>이 </a:t>
            </a:r>
            <a:r>
              <a:rPr lang="en-US" altLang="ko-KR" b="0" i="0" dirty="0">
                <a:effectLst/>
                <a:latin typeface="Inter"/>
              </a:rPr>
              <a:t>competition</a:t>
            </a:r>
            <a:r>
              <a:rPr lang="ko-KR" altLang="en-US" b="0" i="0" dirty="0">
                <a:effectLst/>
                <a:latin typeface="Inter"/>
              </a:rPr>
              <a:t>에서 저희는 </a:t>
            </a:r>
            <a:r>
              <a:rPr lang="en-US" altLang="ko-KR" dirty="0"/>
              <a:t>[d_1942 - d_1969]</a:t>
            </a:r>
            <a:r>
              <a:rPr lang="ko-KR" altLang="en-US" b="0" i="0" dirty="0">
                <a:effectLst/>
                <a:latin typeface="Inter"/>
              </a:rPr>
              <a:t>에 대한 판매를 예측해야 합니다</a:t>
            </a:r>
            <a:r>
              <a:rPr lang="en-US" altLang="ko-KR" b="0" i="0" dirty="0">
                <a:effectLst/>
                <a:latin typeface="Inter"/>
              </a:rPr>
              <a:t>. </a:t>
            </a:r>
            <a:r>
              <a:rPr lang="ko-KR" altLang="en-US" b="0" i="0" dirty="0">
                <a:effectLst/>
                <a:latin typeface="Inter"/>
              </a:rPr>
              <a:t>행들은 </a:t>
            </a:r>
            <a:r>
              <a:rPr lang="en-US" altLang="ko-KR" b="0" i="0" dirty="0">
                <a:effectLst/>
                <a:latin typeface="Inter"/>
              </a:rPr>
              <a:t>evaluation set</a:t>
            </a:r>
            <a:r>
              <a:rPr lang="ko-KR" altLang="en-US" b="0" i="0" dirty="0">
                <a:effectLst/>
                <a:latin typeface="Inter"/>
              </a:rPr>
              <a:t>으로 구성됩니다</a:t>
            </a:r>
            <a:r>
              <a:rPr lang="en-US" altLang="ko-KR" b="0" i="0" dirty="0">
                <a:effectLst/>
                <a:latin typeface="Inter"/>
              </a:rPr>
              <a:t>. </a:t>
            </a:r>
            <a:r>
              <a:rPr lang="ko-KR" altLang="en-US" b="0" i="0" dirty="0">
                <a:effectLst/>
                <a:latin typeface="Inter"/>
              </a:rPr>
              <a:t>행 </a:t>
            </a:r>
            <a:r>
              <a:rPr lang="en-US" altLang="ko-KR" dirty="0"/>
              <a:t>[d_1914 - d_1941]</a:t>
            </a:r>
            <a:r>
              <a:rPr lang="ko-KR" altLang="en-US" b="0" i="0" dirty="0">
                <a:effectLst/>
                <a:latin typeface="Inter"/>
              </a:rPr>
              <a:t> 는 </a:t>
            </a:r>
            <a:r>
              <a:rPr lang="en-US" altLang="ko-KR" b="0" i="0" dirty="0">
                <a:effectLst/>
                <a:latin typeface="Inter"/>
              </a:rPr>
              <a:t>validation set</a:t>
            </a:r>
            <a:r>
              <a:rPr lang="ko-KR" altLang="en-US" b="0" i="0" dirty="0">
                <a:effectLst/>
                <a:latin typeface="Inter"/>
              </a:rPr>
              <a:t>이고</a:t>
            </a:r>
            <a:r>
              <a:rPr lang="en-US" altLang="ko-KR" b="0" i="0" dirty="0">
                <a:effectLst/>
                <a:latin typeface="Inter"/>
              </a:rPr>
              <a:t>, </a:t>
            </a:r>
            <a:r>
              <a:rPr lang="ko-KR" altLang="en-US" b="0" i="0" dirty="0">
                <a:effectLst/>
                <a:latin typeface="Inter"/>
              </a:rPr>
              <a:t>나머지 행들은 </a:t>
            </a:r>
            <a:r>
              <a:rPr lang="en-US" altLang="ko-KR" b="0" i="0" dirty="0">
                <a:effectLst/>
                <a:latin typeface="Inter"/>
              </a:rPr>
              <a:t>training set</a:t>
            </a:r>
            <a:r>
              <a:rPr lang="ko-KR" altLang="en-US" b="0" i="0" dirty="0">
                <a:effectLst/>
                <a:latin typeface="Inter"/>
              </a:rPr>
              <a:t>으로 구성됩니다</a:t>
            </a:r>
            <a:r>
              <a:rPr lang="en-US" altLang="ko-KR" b="0" i="0" dirty="0">
                <a:effectLst/>
                <a:latin typeface="Inter"/>
              </a:rPr>
              <a:t>.</a:t>
            </a:r>
            <a:endParaRPr lang="en-US" dirty="0"/>
          </a:p>
          <a:p>
            <a:r>
              <a:rPr dirty="0"/>
              <a:t>Matrix </a:t>
            </a:r>
            <a:r>
              <a:rPr dirty="0" err="1"/>
              <a:t>실험</a:t>
            </a:r>
            <a:r>
              <a:rPr dirty="0"/>
              <a:t> </a:t>
            </a:r>
            <a:r>
              <a:rPr dirty="0" err="1"/>
              <a:t>설계</a:t>
            </a:r>
            <a:r>
              <a:rPr dirty="0"/>
              <a:t>(3~4장)  3장정도</a:t>
            </a:r>
          </a:p>
          <a:p>
            <a:r>
              <a:rPr dirty="0" err="1"/>
              <a:t>숫자</a:t>
            </a:r>
            <a:r>
              <a:rPr dirty="0"/>
              <a:t> </a:t>
            </a:r>
            <a:r>
              <a:rPr dirty="0" err="1"/>
              <a:t>연구방법</a:t>
            </a:r>
            <a:endParaRPr dirty="0"/>
          </a:p>
          <a:p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식으로</a:t>
            </a:r>
            <a:r>
              <a:rPr dirty="0"/>
              <a:t> </a:t>
            </a:r>
            <a:r>
              <a:rPr dirty="0" err="1"/>
              <a:t>모델</a:t>
            </a:r>
            <a:r>
              <a:rPr dirty="0"/>
              <a:t> </a:t>
            </a:r>
            <a:r>
              <a:rPr dirty="0" err="1"/>
              <a:t>설계</a:t>
            </a:r>
            <a:endParaRPr dirty="0"/>
          </a:p>
          <a:p>
            <a:r>
              <a:rPr dirty="0" err="1"/>
              <a:t>연구결과</a:t>
            </a:r>
            <a:r>
              <a:rPr dirty="0"/>
              <a:t> &amp; </a:t>
            </a:r>
            <a:r>
              <a:rPr dirty="0" err="1"/>
              <a:t>기대효과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1178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buFont typeface="+mj-lt"/>
              <a:buNone/>
            </a:pPr>
            <a:r>
              <a:rPr lang="ko-KR" altLang="en-US" b="1" i="0" dirty="0">
                <a:solidFill>
                  <a:srgbClr val="292929"/>
                </a:solidFill>
                <a:effectLst/>
                <a:latin typeface="charter"/>
              </a:rPr>
              <a:t>가설</a:t>
            </a:r>
            <a:endParaRPr lang="en-US" altLang="ko-KR" b="1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292929"/>
                </a:solidFill>
                <a:effectLst/>
                <a:latin typeface="charter"/>
              </a:rPr>
              <a:t>요일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-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고객의 쇼핑 시간과 지출은 대부분 주말에 따라 다릅니다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 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많은 고객들이 주말에만 쇼핑하기를 원할 것입니다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292929"/>
                </a:solidFill>
                <a:effectLst/>
                <a:latin typeface="charter"/>
              </a:rPr>
              <a:t>특별 이벤트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charter"/>
              </a:rPr>
              <a:t>/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charter"/>
              </a:rPr>
              <a:t>공휴일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charter"/>
              </a:rPr>
              <a:t>: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 이벤트 및 공휴일에 따라 고객의 구매 행동이 변경될 수 있습니다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 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부활절과 같은 휴일에는 음식 판매가 증가할 수 있으며 </a:t>
            </a:r>
            <a:r>
              <a:rPr lang="ko-KR" altLang="en-US" b="0" i="0" dirty="0" err="1">
                <a:solidFill>
                  <a:srgbClr val="292929"/>
                </a:solidFill>
                <a:effectLst/>
                <a:latin typeface="charter"/>
              </a:rPr>
              <a:t>슈퍼볼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 결승전과 같은 스포츠 이벤트에는 가정 용품 판매가 증가할 수 있습니다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292929"/>
                </a:solidFill>
                <a:effectLst/>
                <a:latin typeface="charter"/>
              </a:rPr>
              <a:t>제품 가격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charter"/>
              </a:rPr>
              <a:t>: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 판매는 제품 가격의 가장 큰 영향을 받습니다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 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대부분의 고객은 최종 구매를 하기 전에 가격표를 확인합니다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292929"/>
                </a:solidFill>
                <a:effectLst/>
                <a:latin typeface="charter"/>
              </a:rPr>
              <a:t>상품 카테고리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charter"/>
              </a:rPr>
              <a:t>: 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charter"/>
              </a:rPr>
              <a:t>상품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 의 종류는 매출에 큰 영향을 미칩니다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 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예를 들어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, TV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와 같은 가정용 제품은 식품 판매에 비해 판매가 적습니다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292929"/>
                </a:solidFill>
                <a:effectLst/>
                <a:latin typeface="charter"/>
              </a:rPr>
              <a:t>위치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charter"/>
              </a:rPr>
              <a:t>: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 위치도 판매에 중요한 역할을 합니다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 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캘리포니아와 같은 주에서는 고객이 가격에 관계없이 원하는 제품을 구매할 수 있으며 다른 지역의 고객은 가격에 민감할 수 있습니다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endParaRPr lang="en-US" dirty="0"/>
          </a:p>
          <a:p>
            <a:r>
              <a:rPr lang="ko-KR" altLang="en-US" dirty="0"/>
              <a:t>데이터분석</a:t>
            </a:r>
            <a:endParaRPr lang="en-US" altLang="ko-KR" dirty="0"/>
          </a:p>
          <a:p>
            <a:r>
              <a:rPr lang="ko-KR" altLang="en-US" dirty="0"/>
              <a:t>가장 높은 매출을 기록한 주와 이 세주 각각에서 개별 부서 매출을 기록한 주를 파악하여 데이터 분석을 시작</a:t>
            </a:r>
            <a:endParaRPr lang="en-US" dirty="0"/>
          </a:p>
          <a:p>
            <a:r>
              <a:rPr dirty="0"/>
              <a:t>Matrix </a:t>
            </a:r>
            <a:r>
              <a:rPr dirty="0" err="1"/>
              <a:t>실험</a:t>
            </a:r>
            <a:r>
              <a:rPr dirty="0"/>
              <a:t> </a:t>
            </a:r>
            <a:r>
              <a:rPr dirty="0" err="1"/>
              <a:t>설계</a:t>
            </a:r>
            <a:r>
              <a:rPr dirty="0"/>
              <a:t>(3~4장)  3장정도</a:t>
            </a:r>
          </a:p>
          <a:p>
            <a:r>
              <a:rPr dirty="0" err="1"/>
              <a:t>숫자</a:t>
            </a:r>
            <a:r>
              <a:rPr dirty="0"/>
              <a:t> </a:t>
            </a:r>
            <a:r>
              <a:rPr dirty="0" err="1"/>
              <a:t>연구방법</a:t>
            </a:r>
            <a:endParaRPr dirty="0"/>
          </a:p>
          <a:p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식으로</a:t>
            </a:r>
            <a:r>
              <a:rPr dirty="0"/>
              <a:t> </a:t>
            </a:r>
            <a:r>
              <a:rPr dirty="0" err="1"/>
              <a:t>모델</a:t>
            </a:r>
            <a:r>
              <a:rPr dirty="0"/>
              <a:t> </a:t>
            </a:r>
            <a:r>
              <a:rPr dirty="0" err="1"/>
              <a:t>설계</a:t>
            </a:r>
            <a:endParaRPr dirty="0"/>
          </a:p>
          <a:p>
            <a:r>
              <a:rPr dirty="0" err="1"/>
              <a:t>연구결과</a:t>
            </a:r>
            <a:r>
              <a:rPr dirty="0"/>
              <a:t> &amp; </a:t>
            </a:r>
            <a:r>
              <a:rPr dirty="0" err="1"/>
              <a:t>기대효과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940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2014</a:t>
            </a:r>
            <a:r>
              <a:rPr lang="ko-KR" altLang="en-US" dirty="0"/>
              <a:t>년 중반부터 </a:t>
            </a:r>
            <a:r>
              <a:rPr lang="en-US" altLang="ko-KR" dirty="0"/>
              <a:t>CA_2 </a:t>
            </a:r>
            <a:r>
              <a:rPr lang="ko-KR" altLang="en-US" dirty="0"/>
              <a:t>판매량은 감소하기 시작하여 </a:t>
            </a:r>
            <a:r>
              <a:rPr lang="en-US" altLang="ko-KR" dirty="0"/>
              <a:t>2015</a:t>
            </a:r>
            <a:r>
              <a:rPr lang="ko-KR" altLang="en-US" dirty="0"/>
              <a:t>년 중반 </a:t>
            </a:r>
            <a:r>
              <a:rPr lang="en-US" altLang="ko-KR" dirty="0"/>
              <a:t>CA_4</a:t>
            </a:r>
            <a:r>
              <a:rPr lang="ko-KR" altLang="en-US" dirty="0"/>
              <a:t>와 비슷한 매출을 달성하였으며</a:t>
            </a:r>
            <a:r>
              <a:rPr lang="en-US" altLang="ko-KR" dirty="0"/>
              <a:t>, </a:t>
            </a:r>
            <a:r>
              <a:rPr lang="ko-KR" altLang="en-US" dirty="0"/>
              <a:t>그 후 급격하게 증가하여 </a:t>
            </a:r>
            <a:r>
              <a:rPr lang="en-US" altLang="ko-KR" dirty="0"/>
              <a:t>CA_1</a:t>
            </a:r>
            <a:r>
              <a:rPr lang="ko-KR" altLang="en-US" dirty="0"/>
              <a:t>의 추세를 따르고 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dirty="0"/>
              <a:t>Matrix </a:t>
            </a:r>
            <a:r>
              <a:rPr dirty="0" err="1"/>
              <a:t>실험</a:t>
            </a:r>
            <a:r>
              <a:rPr dirty="0"/>
              <a:t> </a:t>
            </a:r>
            <a:r>
              <a:rPr dirty="0" err="1"/>
              <a:t>설계</a:t>
            </a:r>
            <a:r>
              <a:rPr dirty="0"/>
              <a:t>(3~4장)  3장정도</a:t>
            </a:r>
          </a:p>
          <a:p>
            <a:r>
              <a:rPr dirty="0" err="1"/>
              <a:t>숫자</a:t>
            </a:r>
            <a:r>
              <a:rPr dirty="0"/>
              <a:t> </a:t>
            </a:r>
            <a:r>
              <a:rPr dirty="0" err="1"/>
              <a:t>연구방법</a:t>
            </a:r>
            <a:endParaRPr dirty="0"/>
          </a:p>
          <a:p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식으로</a:t>
            </a:r>
            <a:r>
              <a:rPr dirty="0"/>
              <a:t> </a:t>
            </a:r>
            <a:r>
              <a:rPr dirty="0" err="1"/>
              <a:t>모델</a:t>
            </a:r>
            <a:r>
              <a:rPr dirty="0"/>
              <a:t> </a:t>
            </a:r>
            <a:r>
              <a:rPr dirty="0" err="1"/>
              <a:t>설계</a:t>
            </a:r>
            <a:endParaRPr dirty="0"/>
          </a:p>
          <a:p>
            <a:r>
              <a:rPr dirty="0" err="1"/>
              <a:t>연구결과</a:t>
            </a:r>
            <a:r>
              <a:rPr dirty="0"/>
              <a:t> &amp; </a:t>
            </a:r>
            <a:r>
              <a:rPr dirty="0" err="1"/>
              <a:t>기대효과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9069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RNN</a:t>
            </a:r>
            <a:r>
              <a:rPr lang="ko-KR" altLang="en-US" dirty="0"/>
              <a:t>은 하나는 이전 프레임을 사용하여 현재 프레임에 대한 이해를 바탕으로 이전 정보를 현재 작업에 연결할 수 있다는 것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"I grew up in France... I speak fluent </a:t>
            </a:r>
            <a:r>
              <a:rPr lang="en-US" altLang="ko-KR" i="1" dirty="0"/>
              <a:t>French</a:t>
            </a:r>
            <a:r>
              <a:rPr lang="en-US" altLang="ko-KR" dirty="0"/>
              <a:t>"</a:t>
            </a:r>
            <a:r>
              <a:rPr lang="ko-KR" altLang="en-US" dirty="0"/>
              <a:t>라는 문단의 마지막 단어를 맞추고 싶다고 생각해보자</a:t>
            </a:r>
            <a:r>
              <a:rPr lang="en-US" altLang="ko-KR" dirty="0"/>
              <a:t>. </a:t>
            </a:r>
            <a:r>
              <a:rPr lang="ko-KR" altLang="en-US" dirty="0"/>
              <a:t>최근 몇몇 단어를 봤을 때 아마도 언어에 대한 단어가 와야 될 것이라 생각할 수는 있지만</a:t>
            </a:r>
            <a:r>
              <a:rPr lang="en-US" altLang="ko-KR" dirty="0"/>
              <a:t>, </a:t>
            </a:r>
            <a:r>
              <a:rPr lang="ko-KR" altLang="en-US" dirty="0"/>
              <a:t>어떤 나라 언어인지 알기 위해서는 프랑스에 대한 문맥을 훨씬 뒤에서 찾아봐야 한다</a:t>
            </a:r>
            <a:r>
              <a:rPr lang="en-US" altLang="ko-KR" dirty="0"/>
              <a:t>. </a:t>
            </a:r>
            <a:r>
              <a:rPr lang="ko-KR" altLang="en-US" dirty="0"/>
              <a:t>이렇게 되면 필요한 정보를 얻기 위한 시간 격차는 굉장히 커지게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안타깝게도 이 격차가 늘어날 수록 </a:t>
            </a:r>
            <a:r>
              <a:rPr lang="en-US" altLang="ko-KR" dirty="0"/>
              <a:t>RNN</a:t>
            </a:r>
            <a:r>
              <a:rPr lang="ko-KR" altLang="en-US" dirty="0"/>
              <a:t>은 학습하는 정보를 계속 </a:t>
            </a:r>
            <a:r>
              <a:rPr lang="ko-KR" altLang="en-US" dirty="0" err="1"/>
              <a:t>이어나가기</a:t>
            </a:r>
            <a:r>
              <a:rPr lang="ko-KR" altLang="en-US" dirty="0"/>
              <a:t> 힘들어한다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그러나 더 많은 맥락이 필요한 경우</a:t>
            </a:r>
            <a:r>
              <a:rPr lang="en-US" altLang="ko-KR" dirty="0"/>
              <a:t>(</a:t>
            </a:r>
            <a:r>
              <a:rPr lang="ko-KR" altLang="en-US" dirty="0"/>
              <a:t>관련 정보와 정보가 필요한 지점 사이의 격차가 매우 커진 경우</a:t>
            </a:r>
            <a:r>
              <a:rPr lang="en-US" altLang="ko-KR" dirty="0"/>
              <a:t>) </a:t>
            </a:r>
            <a:r>
              <a:rPr lang="ko-KR" altLang="en-US" dirty="0"/>
              <a:t>이는 </a:t>
            </a:r>
            <a:r>
              <a:rPr lang="en-US" altLang="ko-KR" dirty="0"/>
              <a:t>LSTM</a:t>
            </a:r>
            <a:r>
              <a:rPr lang="ko-KR" altLang="en-US" dirty="0"/>
              <a:t>이 필요함</a:t>
            </a:r>
            <a:endParaRPr lang="en-US" dirty="0"/>
          </a:p>
          <a:p>
            <a:r>
              <a:rPr lang="en-US" dirty="0"/>
              <a:t>Sales</a:t>
            </a:r>
            <a:r>
              <a:rPr lang="ko-KR" altLang="en-US" dirty="0"/>
              <a:t> </a:t>
            </a:r>
            <a:r>
              <a:rPr lang="en-US" altLang="ko-KR" dirty="0"/>
              <a:t>train </a:t>
            </a:r>
            <a:r>
              <a:rPr lang="en-US" altLang="ko-KR" dirty="0" err="1"/>
              <a:t>validatio</a:t>
            </a:r>
            <a:r>
              <a:rPr lang="ko-KR" altLang="en-US" dirty="0"/>
              <a:t>을 </a:t>
            </a:r>
            <a:r>
              <a:rPr lang="en-US" altLang="ko-KR" dirty="0"/>
              <a:t>transpose </a:t>
            </a:r>
            <a:r>
              <a:rPr lang="ko-KR" altLang="en-US" dirty="0"/>
              <a:t>하고</a:t>
            </a:r>
            <a:r>
              <a:rPr lang="en-US" altLang="ko-KR" dirty="0"/>
              <a:t> </a:t>
            </a:r>
            <a:r>
              <a:rPr lang="ko-KR" altLang="en-US" dirty="0" err="1"/>
              <a:t>결측치를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변경해서 </a:t>
            </a:r>
            <a:endParaRPr lang="en-US" altLang="ko-KR" dirty="0"/>
          </a:p>
          <a:p>
            <a:r>
              <a:rPr lang="en-US" dirty="0" err="1"/>
              <a:t>Minmaxscaler</a:t>
            </a:r>
            <a:r>
              <a:rPr lang="ko-KR" altLang="en-US" dirty="0"/>
              <a:t>로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로 변경한다</a:t>
            </a:r>
            <a:r>
              <a:rPr lang="en-US" altLang="ko-KR" dirty="0"/>
              <a:t>.</a:t>
            </a:r>
          </a:p>
          <a:p>
            <a:r>
              <a:rPr lang="en-US" dirty="0"/>
              <a:t>Unit</a:t>
            </a:r>
            <a:r>
              <a:rPr lang="ko-KR" altLang="en-US" dirty="0"/>
              <a:t>은</a:t>
            </a:r>
            <a:r>
              <a:rPr lang="en-US" dirty="0"/>
              <a:t> 64, input</a:t>
            </a:r>
            <a:r>
              <a:rPr lang="ko-KR" altLang="en-US" dirty="0"/>
              <a:t> </a:t>
            </a:r>
            <a:r>
              <a:rPr lang="en-US" altLang="ko-KR" dirty="0"/>
              <a:t>shape 2</a:t>
            </a:r>
            <a:r>
              <a:rPr lang="ko-KR" altLang="en-US" dirty="0"/>
              <a:t>행부터 해서 </a:t>
            </a:r>
            <a:r>
              <a:rPr lang="en-US" altLang="ko-KR" dirty="0"/>
              <a:t>30490</a:t>
            </a:r>
            <a:r>
              <a:rPr lang="ko-KR" altLang="en-US" dirty="0"/>
              <a:t>개의 단어를 </a:t>
            </a:r>
            <a:r>
              <a:rPr lang="en-US" altLang="ko-KR" dirty="0" err="1"/>
              <a:t>adam</a:t>
            </a:r>
            <a:r>
              <a:rPr lang="ko-KR" altLang="en-US" dirty="0"/>
              <a:t>으로 돌린다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  <a:p>
            <a:r>
              <a:rPr dirty="0"/>
              <a:t>Matrix </a:t>
            </a:r>
            <a:r>
              <a:rPr dirty="0" err="1"/>
              <a:t>실험</a:t>
            </a:r>
            <a:r>
              <a:rPr dirty="0"/>
              <a:t> </a:t>
            </a:r>
            <a:r>
              <a:rPr dirty="0" err="1"/>
              <a:t>설계</a:t>
            </a:r>
            <a:r>
              <a:rPr dirty="0"/>
              <a:t>(3~4장)  3장정도</a:t>
            </a:r>
          </a:p>
          <a:p>
            <a:r>
              <a:rPr dirty="0" err="1"/>
              <a:t>숫자</a:t>
            </a:r>
            <a:r>
              <a:rPr dirty="0"/>
              <a:t> </a:t>
            </a:r>
            <a:r>
              <a:rPr dirty="0" err="1"/>
              <a:t>연구방법</a:t>
            </a:r>
            <a:endParaRPr dirty="0"/>
          </a:p>
          <a:p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식으로</a:t>
            </a:r>
            <a:r>
              <a:rPr dirty="0"/>
              <a:t> </a:t>
            </a:r>
            <a:r>
              <a:rPr dirty="0" err="1"/>
              <a:t>모델</a:t>
            </a:r>
            <a:r>
              <a:rPr dirty="0"/>
              <a:t> </a:t>
            </a:r>
            <a:r>
              <a:rPr dirty="0" err="1"/>
              <a:t>설계</a:t>
            </a:r>
            <a:endParaRPr dirty="0"/>
          </a:p>
          <a:p>
            <a:r>
              <a:rPr dirty="0" err="1"/>
              <a:t>연구결과</a:t>
            </a:r>
            <a:r>
              <a:rPr dirty="0"/>
              <a:t> &amp; </a:t>
            </a:r>
            <a:r>
              <a:rPr dirty="0" err="1"/>
              <a:t>기대효과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8392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5" name="Shape 2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b="0" i="0" dirty="0">
                <a:solidFill>
                  <a:srgbClr val="212121"/>
                </a:solidFill>
                <a:effectLst/>
              </a:rPr>
              <a:t>- 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전체적으로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모델은 각각 주어진 항목 </a:t>
            </a:r>
            <a:r>
              <a:rPr lang="en-US" altLang="ko-KR" b="0" i="0" dirty="0" err="1">
                <a:solidFill>
                  <a:srgbClr val="212121"/>
                </a:solidFill>
                <a:effectLst/>
              </a:rPr>
              <a:t>i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, </a:t>
            </a:r>
            <a:r>
              <a:rPr lang="en-US" altLang="ko-KR" b="0" i="0" dirty="0" err="1">
                <a:solidFill>
                  <a:srgbClr val="212121"/>
                </a:solidFill>
                <a:effectLst/>
              </a:rPr>
              <a:t>y_i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의 시계열과 관련된 신경망 모델의 스택으로 구성된다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.</a:t>
            </a:r>
          </a:p>
          <a:p>
            <a:pPr algn="l"/>
            <a:r>
              <a:rPr lang="en-US" altLang="ko-KR" dirty="0">
                <a:solidFill>
                  <a:srgbClr val="212121"/>
                </a:solidFill>
              </a:rPr>
              <a:t>-</a:t>
            </a:r>
            <a:r>
              <a:rPr lang="ko-KR" altLang="en-US" dirty="0">
                <a:solidFill>
                  <a:srgbClr val="212121"/>
                </a:solidFill>
              </a:rPr>
              <a:t> 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모델들은 </a:t>
            </a:r>
            <a:r>
              <a:rPr lang="en-US" altLang="ko-KR" b="0" i="0" dirty="0" err="1">
                <a:solidFill>
                  <a:srgbClr val="212121"/>
                </a:solidFill>
                <a:effectLst/>
              </a:rPr>
              <a:t>Θ_i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에 의해 매개 </a:t>
            </a:r>
            <a:r>
              <a:rPr lang="ko-KR" altLang="en-US" b="0" i="0" dirty="0" err="1">
                <a:solidFill>
                  <a:srgbClr val="212121"/>
                </a:solidFill>
                <a:effectLst/>
              </a:rPr>
              <a:t>변수화된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 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RNN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과 가능성 모델 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p(</a:t>
            </a:r>
            <a:r>
              <a:rPr lang="en-US" altLang="ko-KR" b="0" i="0" dirty="0" err="1">
                <a:solidFill>
                  <a:srgbClr val="212121"/>
                </a:solidFill>
                <a:effectLst/>
              </a:rPr>
              <a:t>y_i|θ_i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)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로 구성되어 있다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212121"/>
                </a:solidFill>
                <a:effectLst/>
              </a:rPr>
              <a:t>- 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가능성 모형은 데이터의 통계적 특성에 따라 선택해야 한다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. 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원본 논문에서 두 가지 가능성 모델이 고려된다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</a:rPr>
              <a:t>θ = (μ, σ)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로 매개 </a:t>
            </a:r>
            <a:r>
              <a:rPr lang="ko-KR" altLang="en-US" b="0" i="0" dirty="0" err="1">
                <a:solidFill>
                  <a:srgbClr val="212121"/>
                </a:solidFill>
                <a:effectLst/>
              </a:rPr>
              <a:t>변수화한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 </a:t>
            </a:r>
            <a:r>
              <a:rPr lang="ko-KR" altLang="en-US" b="0" i="0" dirty="0" err="1">
                <a:solidFill>
                  <a:srgbClr val="555555"/>
                </a:solidFill>
                <a:effectLst/>
              </a:rPr>
              <a:t>가우시안</a:t>
            </a:r>
            <a:r>
              <a:rPr lang="ko-KR" altLang="en-US" b="0" i="0" dirty="0">
                <a:solidFill>
                  <a:srgbClr val="555555"/>
                </a:solidFill>
                <a:effectLst/>
              </a:rPr>
              <a:t> 우도</a:t>
            </a:r>
            <a:r>
              <a:rPr lang="en-US" altLang="ko-KR" b="0" i="0" dirty="0">
                <a:solidFill>
                  <a:srgbClr val="555555"/>
                </a:solidFill>
                <a:effectLst/>
              </a:rPr>
              <a:t>.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 μ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는 분포의 </a:t>
            </a:r>
            <a:r>
              <a:rPr lang="ko-KR" altLang="en-US" b="0" i="0" dirty="0" err="1">
                <a:solidFill>
                  <a:srgbClr val="212121"/>
                </a:solidFill>
                <a:effectLst/>
              </a:rPr>
              <a:t>기대값이고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 표준 편차는 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γ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이다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55555"/>
                </a:solidFill>
                <a:effectLst/>
              </a:rPr>
              <a:t>음의 이항 우도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 매개변수화 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θ = (μ, α) 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여기서 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μ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는 평균이고 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α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는 </a:t>
            </a:r>
            <a:r>
              <a:rPr lang="ko-KR" altLang="en-US" b="0" i="0" dirty="0" err="1">
                <a:solidFill>
                  <a:srgbClr val="212121"/>
                </a:solidFill>
                <a:effectLst/>
              </a:rPr>
              <a:t>쉐입이다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분석</a:t>
            </a:r>
            <a:r>
              <a:rPr dirty="0"/>
              <a:t>(data layout)</a:t>
            </a:r>
          </a:p>
          <a:p>
            <a:r>
              <a:rPr dirty="0" err="1"/>
              <a:t>방법론</a:t>
            </a:r>
            <a:r>
              <a:rPr dirty="0"/>
              <a:t> 1순위</a:t>
            </a:r>
            <a:endParaRPr lang="en-US" dirty="0"/>
          </a:p>
          <a:p>
            <a:r>
              <a:rPr lang="ko-KR" altLang="en-US" dirty="0"/>
              <a:t>∙ </a:t>
            </a:r>
            <a:r>
              <a:rPr lang="en-US" altLang="ko-KR" dirty="0"/>
              <a:t>LSTM</a:t>
            </a:r>
            <a:r>
              <a:rPr lang="ko-KR" altLang="en-US" dirty="0"/>
              <a:t>을 활용하여 </a:t>
            </a:r>
            <a:r>
              <a:rPr lang="en-US" altLang="ko-KR" dirty="0"/>
              <a:t>Pickle </a:t>
            </a:r>
            <a:r>
              <a:rPr lang="ko-KR" altLang="en-US" dirty="0"/>
              <a:t>파일 생성 후 분석</a:t>
            </a:r>
          </a:p>
          <a:p>
            <a:r>
              <a:rPr lang="ko-KR" altLang="en-US" dirty="0"/>
              <a:t>∙ 강의시간에 배운 </a:t>
            </a:r>
            <a:r>
              <a:rPr lang="en-US" altLang="ko-KR" dirty="0"/>
              <a:t>deep AR </a:t>
            </a:r>
            <a:r>
              <a:rPr lang="ko-KR" altLang="en-US" dirty="0"/>
              <a:t>데이터 사용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5" name="Shape 2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b="0" i="0" dirty="0">
                <a:solidFill>
                  <a:srgbClr val="212121"/>
                </a:solidFill>
                <a:effectLst/>
              </a:rPr>
              <a:t>- 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전체적으로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모델은 각각 주어진 항목 </a:t>
            </a:r>
            <a:r>
              <a:rPr lang="en-US" altLang="ko-KR" b="0" i="0" dirty="0" err="1">
                <a:solidFill>
                  <a:srgbClr val="212121"/>
                </a:solidFill>
                <a:effectLst/>
              </a:rPr>
              <a:t>i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, </a:t>
            </a:r>
            <a:r>
              <a:rPr lang="en-US" altLang="ko-KR" b="0" i="0" dirty="0" err="1">
                <a:solidFill>
                  <a:srgbClr val="212121"/>
                </a:solidFill>
                <a:effectLst/>
              </a:rPr>
              <a:t>y_i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의 시계열과 관련된 신경망 모델의 스택으로 구성된다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.</a:t>
            </a:r>
          </a:p>
          <a:p>
            <a:pPr algn="l"/>
            <a:r>
              <a:rPr lang="en-US" altLang="ko-KR" dirty="0">
                <a:solidFill>
                  <a:srgbClr val="212121"/>
                </a:solidFill>
              </a:rPr>
              <a:t>-</a:t>
            </a:r>
            <a:r>
              <a:rPr lang="ko-KR" altLang="en-US" dirty="0">
                <a:solidFill>
                  <a:srgbClr val="212121"/>
                </a:solidFill>
              </a:rPr>
              <a:t> 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모델들은 </a:t>
            </a:r>
            <a:r>
              <a:rPr lang="en-US" altLang="ko-KR" b="0" i="0" dirty="0" err="1">
                <a:solidFill>
                  <a:srgbClr val="212121"/>
                </a:solidFill>
                <a:effectLst/>
              </a:rPr>
              <a:t>Θ_i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에 의해 매개 </a:t>
            </a:r>
            <a:r>
              <a:rPr lang="ko-KR" altLang="en-US" b="0" i="0" dirty="0" err="1">
                <a:solidFill>
                  <a:srgbClr val="212121"/>
                </a:solidFill>
                <a:effectLst/>
              </a:rPr>
              <a:t>변수화된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 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RNN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과 가능성 모델 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p(</a:t>
            </a:r>
            <a:r>
              <a:rPr lang="en-US" altLang="ko-KR" b="0" i="0" dirty="0" err="1">
                <a:solidFill>
                  <a:srgbClr val="212121"/>
                </a:solidFill>
                <a:effectLst/>
              </a:rPr>
              <a:t>y_i|θ_i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)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로 구성되어 있다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212121"/>
                </a:solidFill>
                <a:effectLst/>
              </a:rPr>
              <a:t>- 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가능성 모형은 데이터의 통계적 특성에 따라 선택해야 한다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. 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원본 논문에서 두 가지 가능성 모델이 고려된다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</a:rPr>
              <a:t>θ = (μ, σ)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로 매개 </a:t>
            </a:r>
            <a:r>
              <a:rPr lang="ko-KR" altLang="en-US" b="0" i="0" dirty="0" err="1">
                <a:solidFill>
                  <a:srgbClr val="212121"/>
                </a:solidFill>
                <a:effectLst/>
              </a:rPr>
              <a:t>변수화한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 </a:t>
            </a:r>
            <a:r>
              <a:rPr lang="ko-KR" altLang="en-US" b="0" i="0" dirty="0" err="1">
                <a:solidFill>
                  <a:srgbClr val="555555"/>
                </a:solidFill>
                <a:effectLst/>
              </a:rPr>
              <a:t>가우시안</a:t>
            </a:r>
            <a:r>
              <a:rPr lang="ko-KR" altLang="en-US" b="0" i="0" dirty="0">
                <a:solidFill>
                  <a:srgbClr val="555555"/>
                </a:solidFill>
                <a:effectLst/>
              </a:rPr>
              <a:t> 우도</a:t>
            </a:r>
            <a:r>
              <a:rPr lang="en-US" altLang="ko-KR" b="0" i="0" dirty="0">
                <a:solidFill>
                  <a:srgbClr val="555555"/>
                </a:solidFill>
                <a:effectLst/>
              </a:rPr>
              <a:t>.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 μ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는 분포의 </a:t>
            </a:r>
            <a:r>
              <a:rPr lang="ko-KR" altLang="en-US" b="0" i="0" dirty="0" err="1">
                <a:solidFill>
                  <a:srgbClr val="212121"/>
                </a:solidFill>
                <a:effectLst/>
              </a:rPr>
              <a:t>기대값이고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 표준 편차는 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γ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이다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55555"/>
                </a:solidFill>
                <a:effectLst/>
              </a:rPr>
              <a:t>음의 이항 우도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 매개변수화 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θ = (μ, α) 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여기서 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μ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는 평균이고 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α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는 </a:t>
            </a:r>
            <a:r>
              <a:rPr lang="ko-KR" altLang="en-US" b="0" i="0" dirty="0" err="1">
                <a:solidFill>
                  <a:srgbClr val="212121"/>
                </a:solidFill>
                <a:effectLst/>
              </a:rPr>
              <a:t>쉐입이다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분석</a:t>
            </a:r>
            <a:r>
              <a:rPr dirty="0"/>
              <a:t>(data layout)</a:t>
            </a:r>
          </a:p>
          <a:p>
            <a:r>
              <a:rPr dirty="0" err="1"/>
              <a:t>방법론</a:t>
            </a:r>
            <a:r>
              <a:rPr dirty="0"/>
              <a:t> 1순위</a:t>
            </a:r>
            <a:endParaRPr lang="en-US" dirty="0"/>
          </a:p>
          <a:p>
            <a:r>
              <a:rPr lang="ko-KR" altLang="en-US" dirty="0"/>
              <a:t>∙ </a:t>
            </a:r>
            <a:r>
              <a:rPr lang="en-US" altLang="ko-KR" dirty="0"/>
              <a:t>LSTM</a:t>
            </a:r>
            <a:r>
              <a:rPr lang="ko-KR" altLang="en-US" dirty="0"/>
              <a:t>을 활용하여 </a:t>
            </a:r>
            <a:r>
              <a:rPr lang="en-US" altLang="ko-KR" dirty="0"/>
              <a:t>Pickle </a:t>
            </a:r>
            <a:r>
              <a:rPr lang="ko-KR" altLang="en-US" dirty="0"/>
              <a:t>파일 생성 후 분석</a:t>
            </a:r>
          </a:p>
          <a:p>
            <a:r>
              <a:rPr lang="ko-KR" altLang="en-US" dirty="0"/>
              <a:t>∙ 강의시간에 배운 </a:t>
            </a:r>
            <a:r>
              <a:rPr lang="en-US" altLang="ko-KR" dirty="0"/>
              <a:t>deep AR </a:t>
            </a:r>
            <a:r>
              <a:rPr lang="ko-KR" altLang="en-US" dirty="0"/>
              <a:t>데이터 사용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5538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사각형: 잘린 한쪽 모서리 7"/>
          <p:cNvSpPr/>
          <p:nvPr/>
        </p:nvSpPr>
        <p:spPr>
          <a:xfrm flipH="1">
            <a:off x="-2" y="1"/>
            <a:ext cx="1219199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525" y="0"/>
                </a:lnTo>
                <a:lnTo>
                  <a:pt x="21600" y="1080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6DCE5"/>
          </a:solidFill>
          <a:ln w="12700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직각 삼각형 5"/>
          <p:cNvSpPr/>
          <p:nvPr/>
        </p:nvSpPr>
        <p:spPr>
          <a:xfrm rot="5400000">
            <a:off x="1218159" y="-1431099"/>
            <a:ext cx="7070941" cy="9507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TextBox 6"/>
          <p:cNvSpPr txBox="1"/>
          <p:nvPr/>
        </p:nvSpPr>
        <p:spPr>
          <a:xfrm>
            <a:off x="878703" y="1515648"/>
            <a:ext cx="6484725" cy="1113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dirty="0" err="1"/>
              <a:t>딥러닝을</a:t>
            </a:r>
            <a:r>
              <a:rPr dirty="0"/>
              <a:t> </a:t>
            </a:r>
            <a:r>
              <a:rPr dirty="0" err="1"/>
              <a:t>활용한</a:t>
            </a:r>
            <a:r>
              <a:rPr dirty="0"/>
              <a:t> </a:t>
            </a:r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rPr dirty="0" err="1"/>
              <a:t>시계열</a:t>
            </a:r>
            <a:r>
              <a:rPr dirty="0"/>
              <a:t> </a:t>
            </a:r>
            <a:r>
              <a:rPr dirty="0" err="1"/>
              <a:t>예측</a:t>
            </a:r>
            <a:r>
              <a:rPr dirty="0"/>
              <a:t> </a:t>
            </a:r>
            <a:r>
              <a:rPr dirty="0" err="1"/>
              <a:t>모델</a:t>
            </a:r>
            <a:r>
              <a:rPr dirty="0"/>
              <a:t> </a:t>
            </a:r>
            <a:r>
              <a:rPr dirty="0" err="1"/>
              <a:t>연구</a:t>
            </a:r>
            <a:r>
              <a:rPr dirty="0"/>
              <a:t> </a:t>
            </a:r>
          </a:p>
        </p:txBody>
      </p:sp>
      <p:sp>
        <p:nvSpPr>
          <p:cNvPr id="146" name="TextBox 8"/>
          <p:cNvSpPr txBox="1"/>
          <p:nvPr/>
        </p:nvSpPr>
        <p:spPr>
          <a:xfrm>
            <a:off x="7018540" y="4722312"/>
            <a:ext cx="4593295" cy="1596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 b="1"/>
            </a:pPr>
            <a:r>
              <a:t>발표일 : 2022.06.23</a:t>
            </a:r>
          </a:p>
          <a:p>
            <a:pPr>
              <a:defRPr sz="3200" b="1"/>
            </a:pPr>
            <a:endParaRPr/>
          </a:p>
          <a:p>
            <a:pPr algn="ctr">
              <a:defRPr sz="3200" b="1"/>
            </a:pPr>
            <a:r>
              <a:t>발표자 : 전은하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직사각형 5"/>
          <p:cNvSpPr/>
          <p:nvPr/>
        </p:nvSpPr>
        <p:spPr>
          <a:xfrm>
            <a:off x="168442" y="186698"/>
            <a:ext cx="11442032" cy="66278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3" name="제목 1"/>
          <p:cNvSpPr txBox="1">
            <a:spLocks noGrp="1"/>
          </p:cNvSpPr>
          <p:nvPr>
            <p:ph type="title"/>
          </p:nvPr>
        </p:nvSpPr>
        <p:spPr>
          <a:xfrm>
            <a:off x="344904" y="186698"/>
            <a:ext cx="10515601" cy="662782"/>
          </a:xfrm>
          <a:prstGeom prst="rect">
            <a:avLst/>
          </a:prstGeom>
        </p:spPr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M5 Forecasting 수요예측</a:t>
            </a:r>
          </a:p>
        </p:txBody>
      </p:sp>
      <p:sp>
        <p:nvSpPr>
          <p:cNvPr id="214" name="TextBox 9"/>
          <p:cNvSpPr/>
          <p:nvPr/>
        </p:nvSpPr>
        <p:spPr>
          <a:xfrm>
            <a:off x="6004560" y="1785502"/>
            <a:ext cx="5488915" cy="448201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21" name="직사각형 13"/>
          <p:cNvGrpSpPr/>
          <p:nvPr/>
        </p:nvGrpSpPr>
        <p:grpSpPr>
          <a:xfrm>
            <a:off x="5965373" y="1245965"/>
            <a:ext cx="5528102" cy="553455"/>
            <a:chOff x="0" y="0"/>
            <a:chExt cx="5151984" cy="553453"/>
          </a:xfrm>
        </p:grpSpPr>
        <p:sp>
          <p:nvSpPr>
            <p:cNvPr id="219" name="직사각형"/>
            <p:cNvSpPr/>
            <p:nvPr/>
          </p:nvSpPr>
          <p:spPr>
            <a:xfrm>
              <a:off x="0" y="0"/>
              <a:ext cx="5151984" cy="55345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0" name="실험설계(3) – DEEP AR"/>
            <p:cNvSpPr txBox="1"/>
            <p:nvPr/>
          </p:nvSpPr>
          <p:spPr>
            <a:xfrm>
              <a:off x="52070" y="92062"/>
              <a:ext cx="5047844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r>
                <a:rPr lang="ko-KR" altLang="en-US" dirty="0"/>
                <a:t>학습과정 </a:t>
              </a:r>
              <a:r>
                <a:rPr lang="en-US" altLang="ko-KR" dirty="0"/>
                <a:t>– </a:t>
              </a:r>
              <a:r>
                <a:rPr lang="en-US" altLang="ko-KR" dirty="0" err="1"/>
                <a:t>DeepAR</a:t>
              </a:r>
              <a:endParaRPr lang="en-US" altLang="ko-KR" dirty="0"/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3D7CD80A-03E8-1278-6E16-62EDC5E6A747}"/>
              </a:ext>
            </a:extLst>
          </p:cNvPr>
          <p:cNvSpPr/>
          <p:nvPr/>
        </p:nvSpPr>
        <p:spPr>
          <a:xfrm>
            <a:off x="294078" y="1778893"/>
            <a:ext cx="5342790" cy="448201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5" name="직사각형 12">
            <a:extLst>
              <a:ext uri="{FF2B5EF4-FFF2-40B4-BE49-F238E27FC236}">
                <a16:creationId xmlns:a16="http://schemas.microsoft.com/office/drawing/2014/main" id="{EAE12023-9A9A-8469-9B30-339B10010384}"/>
              </a:ext>
            </a:extLst>
          </p:cNvPr>
          <p:cNvGrpSpPr/>
          <p:nvPr/>
        </p:nvGrpSpPr>
        <p:grpSpPr>
          <a:xfrm>
            <a:off x="269026" y="1225439"/>
            <a:ext cx="5367843" cy="553455"/>
            <a:chOff x="-1" y="0"/>
            <a:chExt cx="5367842" cy="553453"/>
          </a:xfrm>
        </p:grpSpPr>
        <p:sp>
          <p:nvSpPr>
            <p:cNvPr id="16" name="직사각형">
              <a:extLst>
                <a:ext uri="{FF2B5EF4-FFF2-40B4-BE49-F238E27FC236}">
                  <a16:creationId xmlns:a16="http://schemas.microsoft.com/office/drawing/2014/main" id="{6D42CEA6-6522-B733-1B99-B55F05448423}"/>
                </a:ext>
              </a:extLst>
            </p:cNvPr>
            <p:cNvSpPr/>
            <p:nvPr/>
          </p:nvSpPr>
          <p:spPr>
            <a:xfrm>
              <a:off x="-1" y="0"/>
              <a:ext cx="5367842" cy="55345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실험설계(3) – DEEP AR">
              <a:extLst>
                <a:ext uri="{FF2B5EF4-FFF2-40B4-BE49-F238E27FC236}">
                  <a16:creationId xmlns:a16="http://schemas.microsoft.com/office/drawing/2014/main" id="{8C50F5F5-8E5A-44DF-F478-42DE6F19E275}"/>
                </a:ext>
              </a:extLst>
            </p:cNvPr>
            <p:cNvSpPr txBox="1"/>
            <p:nvPr/>
          </p:nvSpPr>
          <p:spPr>
            <a:xfrm>
              <a:off x="52069" y="92062"/>
              <a:ext cx="5263702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r>
                <a:rPr lang="ko-KR" altLang="en-US" dirty="0"/>
                <a:t>학습과정 </a:t>
              </a:r>
              <a:r>
                <a:rPr lang="en-US" altLang="ko-KR" dirty="0"/>
                <a:t>– </a:t>
              </a:r>
              <a:r>
                <a:rPr lang="en-US" altLang="ko-KR" dirty="0" err="1"/>
                <a:t>DeepAR</a:t>
              </a:r>
              <a:endParaRPr lang="en-US" altLang="ko-KR" dirty="0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62A0DF12-73A7-8F8C-8A69-1C65342A9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98" y="1838740"/>
            <a:ext cx="4851750" cy="150115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01C6836-4051-6C00-B03A-2E445F188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232" y="3399739"/>
            <a:ext cx="3746086" cy="163685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1D77554-60C3-52CB-B9A0-AA54A79D885C}"/>
              </a:ext>
            </a:extLst>
          </p:cNvPr>
          <p:cNvSpPr txBox="1"/>
          <p:nvPr/>
        </p:nvSpPr>
        <p:spPr>
          <a:xfrm>
            <a:off x="321096" y="5012530"/>
            <a:ext cx="5528102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네트워크는 마지막 관찰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y_{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i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, t-1},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이전 네트워크 출력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h_{I, t-1}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및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공변량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 집합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x_{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i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, t}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을 입력으로 수신한다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.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은닉층으로 전파되는 다음 은닉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스테이트</a:t>
            </a:r>
            <a:r>
              <a:rPr lang="en-US" altLang="ko-KR" dirty="0"/>
              <a:t> h_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{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i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, t}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를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계산한다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B7701E-4DF7-FEF8-A699-FE8B81254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281" y="1847673"/>
            <a:ext cx="5257472" cy="9825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F9E84FC-5159-012A-4B44-4FF86FA3EF67}"/>
              </a:ext>
            </a:extLst>
          </p:cNvPr>
          <p:cNvSpPr txBox="1"/>
          <p:nvPr/>
        </p:nvSpPr>
        <p:spPr>
          <a:xfrm>
            <a:off x="6096000" y="3577953"/>
            <a:ext cx="5528102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맑은 고딕"/>
              </a:rPr>
              <a:t>∙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맑은 고딕"/>
              </a:rPr>
              <a:t>결측치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맑은 고딕"/>
              </a:rPr>
              <a:t> 지원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수요을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예측할때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제품의 재고가 부족하거나 다운 타임이나 잘못된 구성으로 인해 서버에 대한 트래픽 시계열 정보를 사용 못하는 경우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맑은 고딕"/>
              </a:rPr>
              <a:t>관측되지 않은 값을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대체하면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예측값이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편향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DeepAR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모델 내에서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직접 처리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2F069F4-43B4-F21B-55CC-0C930F0CB1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7569" y="2730051"/>
            <a:ext cx="4623334" cy="89977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943E76D-1620-C31E-1D3C-A629826E2089}"/>
              </a:ext>
            </a:extLst>
          </p:cNvPr>
          <p:cNvSpPr txBox="1"/>
          <p:nvPr/>
        </p:nvSpPr>
        <p:spPr>
          <a:xfrm>
            <a:off x="5965373" y="5392438"/>
            <a:ext cx="5528102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사용자 지정 시계열 기능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내부적으로 제공하는 기본 계절서 기능 외에도 사용자 정의 계절성 패턴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인과 효과 모델링 가능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1714285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직사각형 5"/>
          <p:cNvSpPr/>
          <p:nvPr/>
        </p:nvSpPr>
        <p:spPr>
          <a:xfrm>
            <a:off x="168442" y="186698"/>
            <a:ext cx="11442032" cy="66278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8" name="제목 1"/>
          <p:cNvSpPr txBox="1">
            <a:spLocks noGrp="1"/>
          </p:cNvSpPr>
          <p:nvPr>
            <p:ph type="title"/>
          </p:nvPr>
        </p:nvSpPr>
        <p:spPr>
          <a:xfrm>
            <a:off x="344904" y="186698"/>
            <a:ext cx="10515601" cy="662782"/>
          </a:xfrm>
          <a:prstGeom prst="rect">
            <a:avLst/>
          </a:prstGeom>
        </p:spPr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M5 Forecasting 수요예측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6423B-D968-B84F-25AA-BEAEA25B54E6}"/>
              </a:ext>
            </a:extLst>
          </p:cNvPr>
          <p:cNvSpPr/>
          <p:nvPr/>
        </p:nvSpPr>
        <p:spPr>
          <a:xfrm>
            <a:off x="731149" y="1690296"/>
            <a:ext cx="4705009" cy="2210383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61836-018F-B07A-D6A8-BD241183773B}"/>
              </a:ext>
            </a:extLst>
          </p:cNvPr>
          <p:cNvSpPr txBox="1"/>
          <p:nvPr/>
        </p:nvSpPr>
        <p:spPr>
          <a:xfrm>
            <a:off x="814835" y="2095376"/>
            <a:ext cx="4313123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dirty="0"/>
              <a:t>수요예측의 성능 평가 </a:t>
            </a:r>
            <a:r>
              <a:rPr lang="ko-KR" altLang="en-US" dirty="0" err="1"/>
              <a:t>메트릭</a:t>
            </a: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M3 </a:t>
            </a:r>
            <a:r>
              <a:rPr lang="ko-KR" altLang="en-US" dirty="0"/>
              <a:t>예측에서 규정된 평가 지표</a:t>
            </a: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오류율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 또는 대칭 평균 절대 백분율 오류는 중요하지만 흔하지 않은 예측 오류 측정값 중 하나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420660-BD4D-E4B1-3137-FBDB90A6F260}"/>
              </a:ext>
            </a:extLst>
          </p:cNvPr>
          <p:cNvSpPr/>
          <p:nvPr/>
        </p:nvSpPr>
        <p:spPr>
          <a:xfrm>
            <a:off x="6658707" y="1644824"/>
            <a:ext cx="4705009" cy="2210383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BE02CA-EF99-4EA9-ACFD-AE72DBD49788}"/>
              </a:ext>
            </a:extLst>
          </p:cNvPr>
          <p:cNvSpPr/>
          <p:nvPr/>
        </p:nvSpPr>
        <p:spPr>
          <a:xfrm>
            <a:off x="731149" y="4385853"/>
            <a:ext cx="4705009" cy="2210383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2048F8-E092-8D7A-5316-DE60DCC3BE84}"/>
              </a:ext>
            </a:extLst>
          </p:cNvPr>
          <p:cNvSpPr/>
          <p:nvPr/>
        </p:nvSpPr>
        <p:spPr>
          <a:xfrm>
            <a:off x="6658706" y="4400631"/>
            <a:ext cx="4705009" cy="2210383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E684E8E-54A4-ABFF-53EF-7A2FE81FE71A}"/>
              </a:ext>
            </a:extLst>
          </p:cNvPr>
          <p:cNvGrpSpPr/>
          <p:nvPr/>
        </p:nvGrpSpPr>
        <p:grpSpPr>
          <a:xfrm>
            <a:off x="4776780" y="2750015"/>
            <a:ext cx="2638439" cy="2361362"/>
            <a:chOff x="4411226" y="2793442"/>
            <a:chExt cx="2638439" cy="236136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3A57D749-E678-377F-EEF0-90689A2E2D11}"/>
                </a:ext>
              </a:extLst>
            </p:cNvPr>
            <p:cNvSpPr/>
            <p:nvPr/>
          </p:nvSpPr>
          <p:spPr>
            <a:xfrm>
              <a:off x="4411226" y="2793442"/>
              <a:ext cx="2441750" cy="23613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ACE2151-E49B-B372-726F-52D33EC239CF}"/>
                </a:ext>
              </a:extLst>
            </p:cNvPr>
            <p:cNvSpPr txBox="1"/>
            <p:nvPr/>
          </p:nvSpPr>
          <p:spPr>
            <a:xfrm>
              <a:off x="4607916" y="3742946"/>
              <a:ext cx="2441749" cy="830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r>
                <a:rPr lang="en-US" altLang="ko-KR" sz="2400" b="1" dirty="0" err="1">
                  <a:solidFill>
                    <a:schemeClr val="bg1"/>
                  </a:solidFill>
                </a:rPr>
                <a:t>s</a:t>
              </a:r>
              <a:r>
                <a:rPr kumimoji="0" lang="en-US" altLang="ko-KR" sz="2400" b="1" i="0" u="none" strike="noStrike" cap="none" spc="0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ea typeface="+mj-ea"/>
                  <a:cs typeface="+mj-cs"/>
                  <a:sym typeface="맑은 고딕"/>
                </a:rPr>
                <a:t>Mape</a:t>
              </a:r>
              <a:r>
                <a:rPr kumimoji="0" lang="en-US" altLang="ko-KR" sz="2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ea typeface="+mj-ea"/>
                  <a:cs typeface="+mj-cs"/>
                  <a:sym typeface="맑은 고딕"/>
                </a:rPr>
                <a:t> </a:t>
              </a:r>
              <a:r>
                <a:rPr kumimoji="0" lang="ko-KR" altLang="en-US" sz="2400" b="1" i="0" u="none" strike="noStrike" cap="none" spc="0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ea typeface="+mj-ea"/>
                  <a:cs typeface="+mj-cs"/>
                  <a:sym typeface="맑은 고딕"/>
                </a:rPr>
                <a:t>오류율</a:t>
              </a:r>
              <a:endPara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ea typeface="+mj-ea"/>
                <a:cs typeface="+mj-cs"/>
                <a:sym typeface="맑은 고딕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30B5428-D9A9-8782-F17E-C11729D5AC11}"/>
              </a:ext>
            </a:extLst>
          </p:cNvPr>
          <p:cNvSpPr txBox="1"/>
          <p:nvPr/>
        </p:nvSpPr>
        <p:spPr>
          <a:xfrm>
            <a:off x="6573424" y="2422567"/>
            <a:ext cx="4951768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dirty="0"/>
              <a:t>분자는 </a:t>
            </a:r>
            <a:r>
              <a:rPr lang="ko-KR" altLang="en-US" dirty="0" err="1"/>
              <a:t>실제값과</a:t>
            </a:r>
            <a:r>
              <a:rPr lang="ko-KR" altLang="en-US" dirty="0"/>
              <a:t> </a:t>
            </a:r>
            <a:r>
              <a:rPr lang="ko-KR" altLang="en-US" dirty="0" err="1"/>
              <a:t>예측값</a:t>
            </a:r>
            <a:r>
              <a:rPr lang="ko-KR" altLang="en-US" dirty="0"/>
              <a:t> 차이의 절대값이므로 </a:t>
            </a:r>
            <a:r>
              <a:rPr lang="en-US" altLang="ko-KR" dirty="0" err="1"/>
              <a:t>sMape</a:t>
            </a:r>
            <a:r>
              <a:rPr lang="ko-KR" altLang="en-US" dirty="0"/>
              <a:t>가 작을수록 좋은 모델</a:t>
            </a: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dirty="0"/>
              <a:t>분모에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실제값의</a:t>
            </a:r>
            <a:r>
              <a:rPr lang="ko-KR" altLang="en-US" dirty="0"/>
              <a:t> 절대값이 모두 들어가 </a:t>
            </a:r>
            <a:r>
              <a:rPr lang="ko-KR" altLang="en-US" dirty="0" err="1"/>
              <a:t>예측값의</a:t>
            </a:r>
            <a:r>
              <a:rPr lang="ko-KR" altLang="en-US" dirty="0"/>
              <a:t> 크기에 따라 </a:t>
            </a:r>
            <a:r>
              <a:rPr lang="en-US" altLang="ko-KR" dirty="0" err="1"/>
              <a:t>sMape</a:t>
            </a:r>
            <a:r>
              <a:rPr lang="ko-KR" altLang="en-US" dirty="0"/>
              <a:t> 값이 달라짐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EA3615-5129-F14D-14A2-B6E740248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648" y="1725754"/>
            <a:ext cx="4313123" cy="6968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CFCBB3D-2BB9-6AB0-09C5-691621AD9631}"/>
              </a:ext>
            </a:extLst>
          </p:cNvPr>
          <p:cNvSpPr txBox="1"/>
          <p:nvPr/>
        </p:nvSpPr>
        <p:spPr>
          <a:xfrm>
            <a:off x="6658706" y="4677635"/>
            <a:ext cx="4951768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dirty="0"/>
              <a:t>오차는 똑같이 </a:t>
            </a:r>
            <a:r>
              <a:rPr lang="en-US" altLang="ko-KR" dirty="0"/>
              <a:t>50</a:t>
            </a:r>
            <a:r>
              <a:rPr lang="ko-KR" altLang="en-US" dirty="0"/>
              <a:t>이더라도 </a:t>
            </a:r>
            <a:r>
              <a:rPr lang="en-US" altLang="ko-KR" dirty="0"/>
              <a:t>150</a:t>
            </a:r>
            <a:r>
              <a:rPr lang="ko-KR" altLang="en-US" dirty="0"/>
              <a:t>으로 과대 추정하는 경우가 </a:t>
            </a:r>
            <a:r>
              <a:rPr lang="en-US" altLang="ko-KR" dirty="0"/>
              <a:t>50</a:t>
            </a:r>
            <a:r>
              <a:rPr lang="ko-KR" altLang="en-US" dirty="0"/>
              <a:t>으로 </a:t>
            </a:r>
            <a:r>
              <a:rPr lang="ko-KR" altLang="en-US" dirty="0" err="1"/>
              <a:t>과소추정하는</a:t>
            </a:r>
            <a:r>
              <a:rPr lang="ko-KR" altLang="en-US" dirty="0"/>
              <a:t> 경우에 비해 훨씬 작은 </a:t>
            </a:r>
            <a:r>
              <a:rPr lang="en-US" altLang="ko-KR" dirty="0" err="1"/>
              <a:t>sMape</a:t>
            </a:r>
            <a:r>
              <a:rPr lang="ko-KR" altLang="en-US" dirty="0"/>
              <a:t>를 가진다</a:t>
            </a:r>
            <a:r>
              <a:rPr lang="en-US" altLang="ko-KR" dirty="0"/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dirty="0" err="1"/>
              <a:t>둘다</a:t>
            </a:r>
            <a:r>
              <a:rPr lang="ko-KR" altLang="en-US" dirty="0"/>
              <a:t> 문제가 발생하지만 상황에 따라 과소추정을 할지 과대 추정을 할지 </a:t>
            </a:r>
            <a:r>
              <a:rPr lang="ko-KR" altLang="en-US" dirty="0" err="1"/>
              <a:t>판단해야함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20017E-C74B-8A10-6100-B5CC9A15B8A3}"/>
              </a:ext>
            </a:extLst>
          </p:cNvPr>
          <p:cNvSpPr txBox="1"/>
          <p:nvPr/>
        </p:nvSpPr>
        <p:spPr>
          <a:xfrm>
            <a:off x="847190" y="4530514"/>
            <a:ext cx="4313123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dirty="0"/>
              <a:t>평균 절대 백분율 오차</a:t>
            </a:r>
            <a:r>
              <a:rPr lang="en-US" altLang="ko-KR" dirty="0"/>
              <a:t>(MAPE)</a:t>
            </a:r>
            <a:r>
              <a:rPr lang="ko-KR" altLang="en-US" dirty="0"/>
              <a:t>는 예측 오류를 측정할 때 쓰이는 가장 일반적인 방법</a:t>
            </a: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 0</a:t>
            </a:r>
            <a:r>
              <a:rPr lang="ko-KR" altLang="en-US" dirty="0"/>
              <a:t>이나 </a:t>
            </a:r>
            <a:r>
              <a:rPr lang="en-US" altLang="ko-KR" dirty="0"/>
              <a:t>0</a:t>
            </a:r>
            <a:r>
              <a:rPr lang="ko-KR" altLang="en-US" dirty="0"/>
              <a:t>에 근접한 데이터가 포함되는 경우엔 </a:t>
            </a:r>
            <a:r>
              <a:rPr lang="en-US" altLang="ko-KR" dirty="0"/>
              <a:t>MAPE</a:t>
            </a:r>
            <a:r>
              <a:rPr lang="ko-KR" altLang="en-US" dirty="0"/>
              <a:t>는 전체 </a:t>
            </a:r>
            <a:r>
              <a:rPr lang="ko-KR" altLang="en-US" dirty="0" err="1"/>
              <a:t>오류율</a:t>
            </a:r>
            <a:r>
              <a:rPr lang="ko-KR" altLang="en-US" dirty="0"/>
              <a:t> 왜곡시키므로 이러한 경우 상한과 하한이 있는 </a:t>
            </a:r>
            <a:r>
              <a:rPr lang="en-US" altLang="ko-KR" dirty="0"/>
              <a:t>SMAPE </a:t>
            </a:r>
            <a:r>
              <a:rPr lang="ko-KR" altLang="en-US" dirty="0"/>
              <a:t>쓰임</a:t>
            </a:r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직사각형 5"/>
          <p:cNvSpPr/>
          <p:nvPr/>
        </p:nvSpPr>
        <p:spPr>
          <a:xfrm>
            <a:off x="168442" y="186698"/>
            <a:ext cx="11442032" cy="66278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제목 1"/>
          <p:cNvSpPr txBox="1">
            <a:spLocks noGrp="1"/>
          </p:cNvSpPr>
          <p:nvPr>
            <p:ph type="title"/>
          </p:nvPr>
        </p:nvSpPr>
        <p:spPr>
          <a:xfrm>
            <a:off x="344904" y="186698"/>
            <a:ext cx="10515601" cy="662782"/>
          </a:xfrm>
          <a:prstGeom prst="rect">
            <a:avLst/>
          </a:prstGeom>
        </p:spPr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M5 Forecasting 수요예측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DDECB22-A0AC-49B3-0402-1DBA8B03A9C9}"/>
              </a:ext>
            </a:extLst>
          </p:cNvPr>
          <p:cNvSpPr/>
          <p:nvPr/>
        </p:nvSpPr>
        <p:spPr>
          <a:xfrm>
            <a:off x="724830" y="2207751"/>
            <a:ext cx="2598234" cy="244249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FF685A4-ED7F-078C-0441-14CFA5713E93}"/>
              </a:ext>
            </a:extLst>
          </p:cNvPr>
          <p:cNvCxnSpPr>
            <a:cxnSpLocks/>
          </p:cNvCxnSpPr>
          <p:nvPr/>
        </p:nvCxnSpPr>
        <p:spPr>
          <a:xfrm flipV="1">
            <a:off x="1929161" y="1086908"/>
            <a:ext cx="3934767" cy="1120843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A635CE-23BF-AF66-CF9B-1D837F6BA856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2023947" y="4650249"/>
            <a:ext cx="3763536" cy="1594434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2DB05A-9C34-E2CC-F3FC-38FAFA7DFF53}"/>
              </a:ext>
            </a:extLst>
          </p:cNvPr>
          <p:cNvSpPr/>
          <p:nvPr/>
        </p:nvSpPr>
        <p:spPr>
          <a:xfrm>
            <a:off x="5787484" y="1059366"/>
            <a:ext cx="5785624" cy="518531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B4AA7E-34E8-6BBB-3358-B246E390DA9D}"/>
              </a:ext>
            </a:extLst>
          </p:cNvPr>
          <p:cNvSpPr txBox="1"/>
          <p:nvPr/>
        </p:nvSpPr>
        <p:spPr>
          <a:xfrm>
            <a:off x="5876693" y="1086908"/>
            <a:ext cx="5590477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 </a:t>
            </a:r>
            <a:r>
              <a:rPr lang="ko-KR" altLang="en-US" dirty="0"/>
              <a:t>신경망 모델을 구축하는데 </a:t>
            </a: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학습률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최적화 프로그램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배치크기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레이어의 단위 수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활성화 함수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드롭아웃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 비율과 </a:t>
            </a:r>
            <a:r>
              <a:rPr lang="ko-KR" altLang="en-US" dirty="0"/>
              <a:t>같은 완벽한 피팅 모델을 얻기 위해 조정해야 하는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파라미터가 있음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ABF4D9-23AB-A108-4559-54C7DEE6A129}"/>
              </a:ext>
            </a:extLst>
          </p:cNvPr>
          <p:cNvSpPr txBox="1"/>
          <p:nvPr/>
        </p:nvSpPr>
        <p:spPr>
          <a:xfrm>
            <a:off x="1026067" y="3102717"/>
            <a:ext cx="1990709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1" dirty="0" err="1">
                <a:solidFill>
                  <a:schemeClr val="bg1"/>
                </a:solidFill>
              </a:rPr>
              <a:t>Optuna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FC756-F1B9-2C53-6612-9B0377BF1130}"/>
              </a:ext>
            </a:extLst>
          </p:cNvPr>
          <p:cNvSpPr txBox="1"/>
          <p:nvPr/>
        </p:nvSpPr>
        <p:spPr>
          <a:xfrm>
            <a:off x="5889458" y="2561318"/>
            <a:ext cx="559047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맑은 고딕"/>
              </a:rPr>
              <a:t>⇒ 최적의 모델을 찾기 위해 수백 또는 수천 번의 실행을 시도해야 할 때 사용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맑은 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BC6F8D-26D3-080A-AC40-48817915E9DD}"/>
              </a:ext>
            </a:extLst>
          </p:cNvPr>
          <p:cNvSpPr txBox="1"/>
          <p:nvPr/>
        </p:nvSpPr>
        <p:spPr>
          <a:xfrm>
            <a:off x="3530828" y="3197042"/>
            <a:ext cx="280531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Parameter </a:t>
            </a:r>
            <a:r>
              <a:rPr lang="ko-KR" altLang="en-US" dirty="0" err="1"/>
              <a:t>튜닝시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최적화 도구 사용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DA6BC8-8ED7-8025-336E-6478BF9097F9}"/>
              </a:ext>
            </a:extLst>
          </p:cNvPr>
          <p:cNvSpPr txBox="1"/>
          <p:nvPr/>
        </p:nvSpPr>
        <p:spPr>
          <a:xfrm>
            <a:off x="5787485" y="3489074"/>
            <a:ext cx="5679686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맑은 고딕"/>
              </a:rPr>
              <a:t>∙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하이퍼파라미터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튜닝에 쓰고 있는 최신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Automl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맑은 고딕"/>
              </a:rPr>
              <a:t>∙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맑은 고딕"/>
              </a:rPr>
              <a:t>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맑은 고딕"/>
              </a:rPr>
              <a:t>빠르게 튜닝이 가능하다는 장점이 있음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하이퍼파라미터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튜닝 방식을 지정할 수 있음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맑은 고딕"/>
              </a:rPr>
              <a:t>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다른 라이브러리들에 비해 직관적인 장점이 있어 코딩하기 용이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맑은 고딕"/>
              </a:rPr>
              <a:t>∙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맑은 고딕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Objective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하이퍼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파라미터의 성능을 평가하고 향후 시험에서 샘플링 할 위치를 결정하기 위해 숫자 값을 반환하는 함수가 필요하다는 것을 의미하는 블랙 박스 최적화 프로그램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직사각형 5"/>
          <p:cNvSpPr/>
          <p:nvPr/>
        </p:nvSpPr>
        <p:spPr>
          <a:xfrm>
            <a:off x="168442" y="186698"/>
            <a:ext cx="11442032" cy="66278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제목 1"/>
          <p:cNvSpPr txBox="1">
            <a:spLocks noGrp="1"/>
          </p:cNvSpPr>
          <p:nvPr>
            <p:ph type="title"/>
          </p:nvPr>
        </p:nvSpPr>
        <p:spPr>
          <a:xfrm>
            <a:off x="344904" y="186698"/>
            <a:ext cx="10515601" cy="662782"/>
          </a:xfrm>
          <a:prstGeom prst="rect">
            <a:avLst/>
          </a:prstGeom>
        </p:spPr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M5 Forecasting 수요예측</a:t>
            </a:r>
          </a:p>
        </p:txBody>
      </p:sp>
      <p:sp>
        <p:nvSpPr>
          <p:cNvPr id="241" name="TextBox 9"/>
          <p:cNvSpPr/>
          <p:nvPr/>
        </p:nvSpPr>
        <p:spPr>
          <a:xfrm>
            <a:off x="691281" y="1577346"/>
            <a:ext cx="10515600" cy="4563818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grpSp>
        <p:nvGrpSpPr>
          <p:cNvPr id="244" name="직사각형 10"/>
          <p:cNvGrpSpPr/>
          <p:nvPr/>
        </p:nvGrpSpPr>
        <p:grpSpPr>
          <a:xfrm>
            <a:off x="691281" y="1105695"/>
            <a:ext cx="10515600" cy="553454"/>
            <a:chOff x="0" y="0"/>
            <a:chExt cx="9782826" cy="553452"/>
          </a:xfrm>
        </p:grpSpPr>
        <p:sp>
          <p:nvSpPr>
            <p:cNvPr id="242" name="직사각형"/>
            <p:cNvSpPr/>
            <p:nvPr/>
          </p:nvSpPr>
          <p:spPr>
            <a:xfrm>
              <a:off x="0" y="0"/>
              <a:ext cx="9782827" cy="55345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3" name="연구결과 &amp; 기대효과"/>
            <p:cNvSpPr/>
            <p:nvPr/>
          </p:nvSpPr>
          <p:spPr>
            <a:xfrm>
              <a:off x="52069" y="276726"/>
              <a:ext cx="967868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r>
                <a:t>연구결과 &amp; 기대효과</a:t>
              </a:r>
            </a:p>
          </p:txBody>
        </p:sp>
      </p:grpSp>
      <p:graphicFrame>
        <p:nvGraphicFramePr>
          <p:cNvPr id="246" name="표"/>
          <p:cNvGraphicFramePr/>
          <p:nvPr>
            <p:extLst>
              <p:ext uri="{D42A27DB-BD31-4B8C-83A1-F6EECF244321}">
                <p14:modId xmlns:p14="http://schemas.microsoft.com/office/powerpoint/2010/main" val="1148228093"/>
              </p:ext>
            </p:extLst>
          </p:nvPr>
        </p:nvGraphicFramePr>
        <p:xfrm>
          <a:off x="2422525" y="2282976"/>
          <a:ext cx="7346949" cy="855994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448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99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>
                          <a:solidFill>
                            <a:srgbClr val="FFFFFF"/>
                          </a:solidFill>
                        </a:rPr>
                        <a:t>LSTM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DeepAR</a:t>
                      </a:r>
                    </a:p>
                  </a:txBody>
                  <a:tcPr marL="0" marR="0" marT="0" marB="0" horzOverflow="overflow">
                    <a:lnR w="25400">
                      <a:solidFill>
                        <a:srgbClr val="000000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99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sMAPE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24% (</a:t>
                      </a:r>
                      <a:r>
                        <a:rPr dirty="0" err="1"/>
                        <a:t>예시입니다</a:t>
                      </a:r>
                      <a:r>
                        <a:rPr dirty="0"/>
                        <a:t>.)</a:t>
                      </a:r>
                    </a:p>
                  </a:txBody>
                  <a:tcPr marL="0" marR="0" marT="0" marB="0" horzOverflow="overflow"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20% (</a:t>
                      </a:r>
                      <a:r>
                        <a:rPr dirty="0" err="1"/>
                        <a:t>예시입니다</a:t>
                      </a:r>
                      <a:r>
                        <a:rPr dirty="0"/>
                        <a:t>.)</a:t>
                      </a:r>
                    </a:p>
                  </a:txBody>
                  <a:tcPr marL="0" marR="0" marT="0" marB="0" horzOverflow="overflow">
                    <a:lnB w="254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직사각형 5"/>
          <p:cNvSpPr/>
          <p:nvPr/>
        </p:nvSpPr>
        <p:spPr>
          <a:xfrm>
            <a:off x="168442" y="186698"/>
            <a:ext cx="11442032" cy="66278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1" name="제목 1"/>
          <p:cNvSpPr txBox="1">
            <a:spLocks noGrp="1"/>
          </p:cNvSpPr>
          <p:nvPr>
            <p:ph type="title"/>
          </p:nvPr>
        </p:nvSpPr>
        <p:spPr>
          <a:xfrm>
            <a:off x="344904" y="186698"/>
            <a:ext cx="10515601" cy="662782"/>
          </a:xfrm>
          <a:prstGeom prst="rect">
            <a:avLst/>
          </a:prstGeom>
        </p:spPr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M5 Forecasting 수요예측</a:t>
            </a:r>
          </a:p>
        </p:txBody>
      </p:sp>
      <p:sp>
        <p:nvSpPr>
          <p:cNvPr id="252" name="TextBox 9"/>
          <p:cNvSpPr/>
          <p:nvPr/>
        </p:nvSpPr>
        <p:spPr>
          <a:xfrm>
            <a:off x="873462" y="1659149"/>
            <a:ext cx="9782827" cy="448201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55" name="직사각형 10"/>
          <p:cNvGrpSpPr/>
          <p:nvPr/>
        </p:nvGrpSpPr>
        <p:grpSpPr>
          <a:xfrm>
            <a:off x="873462" y="1105696"/>
            <a:ext cx="9782828" cy="553455"/>
            <a:chOff x="0" y="0"/>
            <a:chExt cx="9782827" cy="553453"/>
          </a:xfrm>
        </p:grpSpPr>
        <p:sp>
          <p:nvSpPr>
            <p:cNvPr id="253" name="직사각형"/>
            <p:cNvSpPr/>
            <p:nvPr/>
          </p:nvSpPr>
          <p:spPr>
            <a:xfrm>
              <a:off x="0" y="0"/>
              <a:ext cx="9782827" cy="55345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4" name="연구결과 &amp; 기대효과"/>
            <p:cNvSpPr/>
            <p:nvPr/>
          </p:nvSpPr>
          <p:spPr>
            <a:xfrm>
              <a:off x="52069" y="92063"/>
              <a:ext cx="9678688" cy="369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r>
                <a:rPr lang="ko-KR" altLang="en-US" dirty="0"/>
                <a:t>인사이트</a:t>
              </a:r>
              <a:r>
                <a:rPr dirty="0"/>
                <a:t> &amp; </a:t>
              </a:r>
              <a:r>
                <a:rPr dirty="0" err="1"/>
                <a:t>기대효과</a:t>
              </a:r>
              <a:endParaRPr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031342-945E-06DA-2F68-F745F2432468}"/>
              </a:ext>
            </a:extLst>
          </p:cNvPr>
          <p:cNvSpPr txBox="1"/>
          <p:nvPr/>
        </p:nvSpPr>
        <p:spPr>
          <a:xfrm>
            <a:off x="1237785" y="2040673"/>
            <a:ext cx="923321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맑은 고딕"/>
              </a:rPr>
              <a:t>∙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수많은 상품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일별 데이터를 하나의 모델로 돌리기에는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LSTM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DeepAR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효과적임을 알 수 있었다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맑은 고딕"/>
              </a:rPr>
              <a:t>∙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맑은 고딕"/>
              </a:rPr>
              <a:t>마지막으로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느낀 점은 오랫동안 딥러닝 공부를 하지 않으면 감을 잡기가 어렵다는 것이다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10FD457-7C32-4D0C-8ED7-3EA850F3C57D}"/>
              </a:ext>
            </a:extLst>
          </p:cNvPr>
          <p:cNvSpPr/>
          <p:nvPr/>
        </p:nvSpPr>
        <p:spPr>
          <a:xfrm>
            <a:off x="0" y="-17482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4E113-B5AF-842D-92C5-874D6DD86E11}"/>
              </a:ext>
            </a:extLst>
          </p:cNvPr>
          <p:cNvSpPr txBox="1"/>
          <p:nvPr/>
        </p:nvSpPr>
        <p:spPr>
          <a:xfrm>
            <a:off x="5195920" y="445164"/>
            <a:ext cx="203127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목    차</a:t>
            </a:r>
            <a:endParaRPr kumimoji="0" lang="en-US" altLang="ko-KR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A23022D-A928-F607-5413-E23F5596517C}"/>
              </a:ext>
            </a:extLst>
          </p:cNvPr>
          <p:cNvGrpSpPr/>
          <p:nvPr/>
        </p:nvGrpSpPr>
        <p:grpSpPr>
          <a:xfrm>
            <a:off x="1223010" y="1908260"/>
            <a:ext cx="5388805" cy="534263"/>
            <a:chOff x="2274570" y="2246253"/>
            <a:chExt cx="8321040" cy="534263"/>
          </a:xfrm>
          <a:noFill/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F0B5E6-F2C9-B6B9-CA58-ABBBCAED22BD}"/>
                </a:ext>
              </a:extLst>
            </p:cNvPr>
            <p:cNvSpPr/>
            <p:nvPr/>
          </p:nvSpPr>
          <p:spPr>
            <a:xfrm>
              <a:off x="2274570" y="2246253"/>
              <a:ext cx="8321040" cy="523218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841AE2-E291-99E3-9CA3-F52F9252FD40}"/>
                </a:ext>
              </a:extLst>
            </p:cNvPr>
            <p:cNvSpPr txBox="1"/>
            <p:nvPr/>
          </p:nvSpPr>
          <p:spPr>
            <a:xfrm>
              <a:off x="2312363" y="2318853"/>
              <a:ext cx="7118554" cy="46166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400" b="1" dirty="0"/>
                <a:t>   연구 목적</a:t>
              </a:r>
              <a:endParaRPr lang="en-US" altLang="ko-KR" sz="2400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BDA4F76-F966-4758-C240-C7666D3FFAC0}"/>
              </a:ext>
            </a:extLst>
          </p:cNvPr>
          <p:cNvGrpSpPr/>
          <p:nvPr/>
        </p:nvGrpSpPr>
        <p:grpSpPr>
          <a:xfrm>
            <a:off x="434340" y="1662006"/>
            <a:ext cx="960120" cy="921174"/>
            <a:chOff x="434340" y="1662006"/>
            <a:chExt cx="960120" cy="921174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DD471FE-C0CE-3305-467F-A1CC2AA95C6B}"/>
                </a:ext>
              </a:extLst>
            </p:cNvPr>
            <p:cNvSpPr/>
            <p:nvPr/>
          </p:nvSpPr>
          <p:spPr>
            <a:xfrm>
              <a:off x="434340" y="1662006"/>
              <a:ext cx="960120" cy="9211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FCCDD9-D718-B0DA-5302-07682ACCE67F}"/>
                </a:ext>
              </a:extLst>
            </p:cNvPr>
            <p:cNvSpPr txBox="1"/>
            <p:nvPr/>
          </p:nvSpPr>
          <p:spPr>
            <a:xfrm>
              <a:off x="787930" y="1946420"/>
              <a:ext cx="43508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맑은 고딕"/>
                </a:rPr>
                <a:t>1</a:t>
              </a:r>
              <a:endPara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C9C34CC-E6F8-71C7-5A44-632B4EC6E122}"/>
              </a:ext>
            </a:extLst>
          </p:cNvPr>
          <p:cNvGrpSpPr/>
          <p:nvPr/>
        </p:nvGrpSpPr>
        <p:grpSpPr>
          <a:xfrm>
            <a:off x="1254831" y="3155927"/>
            <a:ext cx="5388805" cy="534263"/>
            <a:chOff x="2274570" y="2246253"/>
            <a:chExt cx="8321040" cy="534263"/>
          </a:xfrm>
          <a:noFill/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5B9B6AC-924F-2F8F-F5E3-8E24B2EA10FD}"/>
                </a:ext>
              </a:extLst>
            </p:cNvPr>
            <p:cNvSpPr/>
            <p:nvPr/>
          </p:nvSpPr>
          <p:spPr>
            <a:xfrm>
              <a:off x="2274570" y="2246253"/>
              <a:ext cx="8321040" cy="523218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AF0E581-109A-036E-A1AF-31DA5065FCE9}"/>
                </a:ext>
              </a:extLst>
            </p:cNvPr>
            <p:cNvSpPr txBox="1"/>
            <p:nvPr/>
          </p:nvSpPr>
          <p:spPr>
            <a:xfrm>
              <a:off x="2312363" y="2318853"/>
              <a:ext cx="7118554" cy="46166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/>
                <a:t>    </a:t>
              </a:r>
              <a:r>
                <a:rPr lang="ko-KR" altLang="en-US" sz="2400" b="1" dirty="0"/>
                <a:t>데이터셋 소개</a:t>
              </a:r>
              <a:endParaRPr lang="en-US" altLang="ko-KR" sz="2400" b="1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ED236BF-CB5C-01E4-5ED2-8FE8017C24E3}"/>
              </a:ext>
            </a:extLst>
          </p:cNvPr>
          <p:cNvGrpSpPr/>
          <p:nvPr/>
        </p:nvGrpSpPr>
        <p:grpSpPr>
          <a:xfrm>
            <a:off x="466161" y="2909673"/>
            <a:ext cx="960120" cy="921174"/>
            <a:chOff x="434340" y="1662006"/>
            <a:chExt cx="960120" cy="921174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90D92B7F-0E2C-20DF-D4FF-E7921C465861}"/>
                </a:ext>
              </a:extLst>
            </p:cNvPr>
            <p:cNvSpPr/>
            <p:nvPr/>
          </p:nvSpPr>
          <p:spPr>
            <a:xfrm>
              <a:off x="434340" y="1662006"/>
              <a:ext cx="960120" cy="9211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C8E5756-59AC-30C1-8CD3-D01B54107E92}"/>
                </a:ext>
              </a:extLst>
            </p:cNvPr>
            <p:cNvSpPr txBox="1"/>
            <p:nvPr/>
          </p:nvSpPr>
          <p:spPr>
            <a:xfrm>
              <a:off x="787930" y="1946420"/>
              <a:ext cx="43508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25A240A-A379-AD1E-AFAA-774347671338}"/>
              </a:ext>
            </a:extLst>
          </p:cNvPr>
          <p:cNvGrpSpPr/>
          <p:nvPr/>
        </p:nvGrpSpPr>
        <p:grpSpPr>
          <a:xfrm>
            <a:off x="1257533" y="4458548"/>
            <a:ext cx="6650520" cy="523218"/>
            <a:chOff x="2274570" y="2246253"/>
            <a:chExt cx="8810793" cy="523218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367FCB3-E796-E4D8-9DB2-56777FE3532D}"/>
                </a:ext>
              </a:extLst>
            </p:cNvPr>
            <p:cNvSpPr/>
            <p:nvPr/>
          </p:nvSpPr>
          <p:spPr>
            <a:xfrm>
              <a:off x="2274570" y="2246253"/>
              <a:ext cx="8321040" cy="523218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124B6F9-067B-27AF-38E6-ED48BAA62401}"/>
                </a:ext>
              </a:extLst>
            </p:cNvPr>
            <p:cNvSpPr txBox="1"/>
            <p:nvPr/>
          </p:nvSpPr>
          <p:spPr>
            <a:xfrm>
              <a:off x="2312363" y="2258565"/>
              <a:ext cx="8773000" cy="46166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/>
                <a:t>   </a:t>
              </a:r>
              <a:r>
                <a:rPr lang="ko-KR" altLang="en-US" sz="2400" b="1" dirty="0"/>
                <a:t>학습 과정 </a:t>
              </a:r>
              <a:r>
                <a:rPr lang="en-US" altLang="ko-KR" sz="2400" b="1" dirty="0"/>
                <a:t>– EDA, LSTM, OPTUNA, </a:t>
              </a:r>
              <a:r>
                <a:rPr lang="en-US" altLang="ko-KR" sz="2400" b="1" dirty="0" err="1"/>
                <a:t>DeepAR</a:t>
              </a:r>
              <a:endParaRPr lang="en-US" altLang="ko-KR" sz="2400" b="1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568770A-C408-3091-8C68-FC7D85A2570E}"/>
              </a:ext>
            </a:extLst>
          </p:cNvPr>
          <p:cNvGrpSpPr/>
          <p:nvPr/>
        </p:nvGrpSpPr>
        <p:grpSpPr>
          <a:xfrm>
            <a:off x="468863" y="4212294"/>
            <a:ext cx="960120" cy="921174"/>
            <a:chOff x="434340" y="1662006"/>
            <a:chExt cx="960120" cy="921174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15303989-F014-C0E8-29CE-B3A8B639B864}"/>
                </a:ext>
              </a:extLst>
            </p:cNvPr>
            <p:cNvSpPr/>
            <p:nvPr/>
          </p:nvSpPr>
          <p:spPr>
            <a:xfrm>
              <a:off x="434340" y="1662006"/>
              <a:ext cx="960120" cy="9211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ABCB84D-2A39-583F-5AEF-22C1BD9D0E11}"/>
                </a:ext>
              </a:extLst>
            </p:cNvPr>
            <p:cNvSpPr txBox="1"/>
            <p:nvPr/>
          </p:nvSpPr>
          <p:spPr>
            <a:xfrm>
              <a:off x="787930" y="1946420"/>
              <a:ext cx="43508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C15E0FC-2DC7-C0F1-0107-E061706CBDA0}"/>
              </a:ext>
            </a:extLst>
          </p:cNvPr>
          <p:cNvGrpSpPr/>
          <p:nvPr/>
        </p:nvGrpSpPr>
        <p:grpSpPr>
          <a:xfrm>
            <a:off x="1279306" y="5756453"/>
            <a:ext cx="5388805" cy="523218"/>
            <a:chOff x="2274570" y="2246253"/>
            <a:chExt cx="8321040" cy="523218"/>
          </a:xfrm>
          <a:noFill/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9B7E448-CDBC-96BA-D169-CBB3C66ABF3D}"/>
                </a:ext>
              </a:extLst>
            </p:cNvPr>
            <p:cNvSpPr/>
            <p:nvPr/>
          </p:nvSpPr>
          <p:spPr>
            <a:xfrm>
              <a:off x="2274570" y="2246253"/>
              <a:ext cx="8321040" cy="523218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B438DD2-4B29-53D8-4A81-63B17C560196}"/>
                </a:ext>
              </a:extLst>
            </p:cNvPr>
            <p:cNvSpPr txBox="1"/>
            <p:nvPr/>
          </p:nvSpPr>
          <p:spPr>
            <a:xfrm>
              <a:off x="2312363" y="2278661"/>
              <a:ext cx="7547236" cy="46166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b="1" dirty="0"/>
                <a:t> </a:t>
              </a:r>
              <a:r>
                <a:rPr lang="ko-KR" altLang="en-US" sz="2400" b="1" dirty="0"/>
                <a:t> 인사이트 및 기대효과</a:t>
              </a:r>
              <a:endParaRPr lang="en-US" altLang="ko-KR" sz="2400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EA871CC-4A44-ADB4-5DDC-FE654C0B2ABD}"/>
              </a:ext>
            </a:extLst>
          </p:cNvPr>
          <p:cNvGrpSpPr/>
          <p:nvPr/>
        </p:nvGrpSpPr>
        <p:grpSpPr>
          <a:xfrm>
            <a:off x="490636" y="5510199"/>
            <a:ext cx="960120" cy="921174"/>
            <a:chOff x="434340" y="1662006"/>
            <a:chExt cx="960120" cy="921174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015C0406-6573-CD22-EABE-4246906E676C}"/>
                </a:ext>
              </a:extLst>
            </p:cNvPr>
            <p:cNvSpPr/>
            <p:nvPr/>
          </p:nvSpPr>
          <p:spPr>
            <a:xfrm>
              <a:off x="434340" y="1662006"/>
              <a:ext cx="960120" cy="9211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8FC6A14-54E8-C5F0-46F9-65FEA47A9C59}"/>
                </a:ext>
              </a:extLst>
            </p:cNvPr>
            <p:cNvSpPr txBox="1"/>
            <p:nvPr/>
          </p:nvSpPr>
          <p:spPr>
            <a:xfrm>
              <a:off x="787930" y="1946420"/>
              <a:ext cx="43508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맑은 고딕"/>
                </a:rPr>
                <a:t>4</a:t>
              </a:r>
              <a:endPara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06340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6"/>
          <p:cNvSpPr/>
          <p:nvPr/>
        </p:nvSpPr>
        <p:spPr>
          <a:xfrm>
            <a:off x="453189" y="1251284"/>
            <a:ext cx="5149516" cy="501716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" name="직사각형 3"/>
          <p:cNvSpPr/>
          <p:nvPr/>
        </p:nvSpPr>
        <p:spPr>
          <a:xfrm>
            <a:off x="168442" y="186698"/>
            <a:ext cx="11442032" cy="66278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" name="제목 1"/>
          <p:cNvSpPr txBox="1">
            <a:spLocks noGrp="1"/>
          </p:cNvSpPr>
          <p:nvPr>
            <p:ph type="title"/>
          </p:nvPr>
        </p:nvSpPr>
        <p:spPr>
          <a:xfrm>
            <a:off x="344904" y="186698"/>
            <a:ext cx="10515601" cy="662782"/>
          </a:xfrm>
          <a:prstGeom prst="rect">
            <a:avLst/>
          </a:prstGeom>
        </p:spPr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M5 Forecasting </a:t>
            </a:r>
            <a:r>
              <a:rPr dirty="0" err="1"/>
              <a:t>수요예측</a:t>
            </a:r>
            <a:endParaRPr dirty="0"/>
          </a:p>
        </p:txBody>
      </p:sp>
      <p:sp>
        <p:nvSpPr>
          <p:cNvPr id="152" name="TextBox 7"/>
          <p:cNvSpPr/>
          <p:nvPr/>
        </p:nvSpPr>
        <p:spPr>
          <a:xfrm>
            <a:off x="6346658" y="1251284"/>
            <a:ext cx="5149516" cy="501716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55" name="직사각형 8"/>
          <p:cNvGrpSpPr/>
          <p:nvPr/>
        </p:nvGrpSpPr>
        <p:grpSpPr>
          <a:xfrm>
            <a:off x="453189" y="1251283"/>
            <a:ext cx="5149517" cy="553455"/>
            <a:chOff x="0" y="0"/>
            <a:chExt cx="5149516" cy="553453"/>
          </a:xfrm>
        </p:grpSpPr>
        <p:sp>
          <p:nvSpPr>
            <p:cNvPr id="153" name="직사각형"/>
            <p:cNvSpPr/>
            <p:nvPr/>
          </p:nvSpPr>
          <p:spPr>
            <a:xfrm>
              <a:off x="0" y="0"/>
              <a:ext cx="5149516" cy="55345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4" name="선정이유"/>
            <p:cNvSpPr txBox="1"/>
            <p:nvPr/>
          </p:nvSpPr>
          <p:spPr>
            <a:xfrm>
              <a:off x="52070" y="92062"/>
              <a:ext cx="5045376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rPr lang="ko-KR" altLang="en-US" dirty="0"/>
                <a:t>연구목적</a:t>
              </a:r>
              <a:endParaRPr dirty="0"/>
            </a:p>
          </p:txBody>
        </p:sp>
      </p:grpSp>
      <p:sp>
        <p:nvSpPr>
          <p:cNvPr id="156" name="TextBox 9"/>
          <p:cNvSpPr txBox="1"/>
          <p:nvPr/>
        </p:nvSpPr>
        <p:spPr>
          <a:xfrm>
            <a:off x="556329" y="1836008"/>
            <a:ext cx="4994307" cy="507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180473" indent="-180473">
              <a:buSzPct val="100000"/>
              <a:buChar char="∙"/>
            </a:pPr>
            <a:r>
              <a:rPr lang="ko-KR" altLang="en-US" b="1" dirty="0"/>
              <a:t>유통 및 외식업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</a:p>
          <a:p>
            <a:pPr marL="561473" lvl="1" indent="-180473">
              <a:buSzPct val="100000"/>
              <a:buChar char="∙"/>
            </a:pPr>
            <a:r>
              <a:rPr lang="ko-KR" altLang="en-US" b="1" dirty="0">
                <a:solidFill>
                  <a:srgbClr val="1D1C1D"/>
                </a:solidFill>
              </a:rPr>
              <a:t>수천 수만가지 다양한 제품군</a:t>
            </a:r>
            <a:r>
              <a:rPr lang="ko-KR" altLang="en-US" dirty="0">
                <a:solidFill>
                  <a:srgbClr val="1D1C1D"/>
                </a:solidFill>
              </a:rPr>
              <a:t>을 취급해야 함</a:t>
            </a:r>
            <a:endParaRPr lang="ko-KR" altLang="en-US" dirty="0">
              <a:solidFill>
                <a:srgbClr val="1D1C1D"/>
              </a:solidFill>
              <a:latin typeface="NotoSansKR"/>
              <a:ea typeface="NotoSansKR"/>
              <a:cs typeface="NotoSansKR"/>
              <a:sym typeface="NotoSansKR"/>
            </a:endParaRPr>
          </a:p>
          <a:p>
            <a:pPr marL="561473" lvl="1" indent="-180473">
              <a:buSzPct val="100000"/>
              <a:buChar char="∙"/>
            </a:pPr>
            <a:r>
              <a:rPr lang="ko-KR" altLang="en-US" dirty="0">
                <a:solidFill>
                  <a:srgbClr val="1D1C1D"/>
                </a:solidFill>
              </a:rPr>
              <a:t>품목들의 </a:t>
            </a:r>
            <a:r>
              <a:rPr lang="ko-KR" altLang="en-US" b="1" dirty="0">
                <a:solidFill>
                  <a:srgbClr val="1D1C1D"/>
                </a:solidFill>
              </a:rPr>
              <a:t>수명주기가 대체로 짧다</a:t>
            </a:r>
          </a:p>
          <a:p>
            <a:pPr lvl="1" indent="228600"/>
            <a:r>
              <a:rPr lang="ko-KR" altLang="en-US" dirty="0">
                <a:solidFill>
                  <a:srgbClr val="1D1C1D"/>
                </a:solidFill>
              </a:rPr>
              <a:t>    는 점에서 예측의 중요도는 높음</a:t>
            </a:r>
          </a:p>
          <a:p>
            <a:pPr lvl="1" indent="228600"/>
            <a:r>
              <a:rPr lang="ko-KR" altLang="en-US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SansKR"/>
                <a:sym typeface="NotoSansKR"/>
              </a:rPr>
              <a:t>  ∙ 특정 상권에서 특정 상품 판매량이 높은 </a:t>
            </a:r>
            <a:br>
              <a:rPr lang="ko-KR" altLang="en-US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SansKR"/>
                <a:sym typeface="NotoSansKR"/>
              </a:rPr>
            </a:br>
            <a:r>
              <a:rPr lang="ko-KR" altLang="en-US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SansKR"/>
                <a:sym typeface="NotoSansKR"/>
              </a:rPr>
              <a:t>       </a:t>
            </a:r>
            <a:r>
              <a:rPr lang="ko-KR" altLang="en-US" b="1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SansKR"/>
                <a:sym typeface="NotoSansKR"/>
              </a:rPr>
              <a:t>자기 상관성</a:t>
            </a:r>
            <a:r>
              <a:rPr lang="ko-KR" altLang="en-US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SansKR"/>
                <a:sym typeface="NotoSansKR"/>
              </a:rPr>
              <a:t>이 있음</a:t>
            </a:r>
            <a:br>
              <a:rPr lang="en-US" altLang="ko-KR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SansKR"/>
                <a:sym typeface="NotoSansKR"/>
              </a:rPr>
            </a:br>
            <a:br>
              <a:rPr lang="en-US" altLang="ko-KR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SansKR"/>
                <a:sym typeface="NotoSansKR"/>
              </a:rPr>
            </a:br>
            <a:r>
              <a:rPr lang="en-US" altLang="ko-KR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SansKR"/>
                <a:sym typeface="NotoSansKR"/>
              </a:rPr>
              <a:t>∙ </a:t>
            </a:r>
            <a:r>
              <a:rPr lang="ko-KR" altLang="en-US" b="1" dirty="0"/>
              <a:t>고정비와 연관되어 </a:t>
            </a:r>
            <a:r>
              <a:rPr lang="ko-KR" altLang="en-US" dirty="0"/>
              <a:t>특정 매장에서 특정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상품이 특정일에 몇 개나 팔릴지 추측하고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더 많이 팔려면 상품 가격을 어떻게 조정할지   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예측 해야 함</a:t>
            </a:r>
            <a:endParaRPr lang="en-US" altLang="ko-KR" dirty="0"/>
          </a:p>
          <a:p>
            <a:br>
              <a:rPr lang="en-US" dirty="0"/>
            </a:br>
            <a:r>
              <a:rPr dirty="0"/>
              <a:t>∙ </a:t>
            </a:r>
            <a:r>
              <a:rPr lang="ko-KR" altLang="en-US" dirty="0"/>
              <a:t>공급망 리스크로</a:t>
            </a:r>
            <a:r>
              <a:rPr dirty="0"/>
              <a:t> </a:t>
            </a:r>
            <a:r>
              <a:rPr dirty="0" err="1"/>
              <a:t>인하여</a:t>
            </a:r>
            <a:r>
              <a:rPr dirty="0"/>
              <a:t> </a:t>
            </a:r>
            <a:r>
              <a:rPr lang="ko-KR" altLang="en-US" dirty="0" err="1"/>
              <a:t>과재고</a:t>
            </a:r>
            <a:r>
              <a:rPr lang="ko-KR" altLang="en-US" dirty="0"/>
              <a:t> 및 결품 등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dirty="0" err="1"/>
              <a:t>물류</a:t>
            </a:r>
            <a:r>
              <a:rPr dirty="0"/>
              <a:t> </a:t>
            </a:r>
            <a:r>
              <a:rPr dirty="0" err="1"/>
              <a:t>이슈가</a:t>
            </a:r>
            <a:r>
              <a:rPr dirty="0"/>
              <a:t> </a:t>
            </a:r>
            <a:r>
              <a:rPr dirty="0" err="1"/>
              <a:t>많아</a:t>
            </a:r>
            <a:r>
              <a:rPr dirty="0"/>
              <a:t> </a:t>
            </a:r>
            <a:r>
              <a:rPr b="1" dirty="0" err="1"/>
              <a:t>재고</a:t>
            </a:r>
            <a:r>
              <a:rPr b="1" dirty="0"/>
              <a:t> </a:t>
            </a:r>
            <a:r>
              <a:rPr b="1" dirty="0" err="1"/>
              <a:t>최적화</a:t>
            </a:r>
            <a:r>
              <a:rPr dirty="0" err="1"/>
              <a:t>를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br>
              <a:rPr lang="en-US" dirty="0"/>
            </a:br>
            <a:r>
              <a:rPr lang="en-US" dirty="0"/>
              <a:t>  </a:t>
            </a:r>
            <a:r>
              <a:rPr lang="ko-KR" altLang="en-US" dirty="0"/>
              <a:t>수요</a:t>
            </a:r>
            <a:r>
              <a:rPr dirty="0"/>
              <a:t> </a:t>
            </a:r>
            <a:r>
              <a:rPr dirty="0" err="1"/>
              <a:t>예측이</a:t>
            </a:r>
            <a:r>
              <a:rPr dirty="0"/>
              <a:t> </a:t>
            </a:r>
            <a:r>
              <a:rPr dirty="0" err="1"/>
              <a:t>필요함</a:t>
            </a:r>
            <a:endParaRPr dirty="0"/>
          </a:p>
          <a:p>
            <a:endParaRPr dirty="0"/>
          </a:p>
          <a:p>
            <a:pPr>
              <a:defRPr>
                <a:solidFill>
                  <a:srgbClr val="1D1C1D"/>
                </a:solidFill>
                <a:latin typeface="NotoSansKR"/>
                <a:ea typeface="NotoSansKR"/>
                <a:cs typeface="NotoSansKR"/>
                <a:sym typeface="NotoSansKR"/>
              </a:defRPr>
            </a:pPr>
            <a:endParaRPr dirty="0">
              <a:solidFill>
                <a:srgbClr val="1D1C1D"/>
              </a:solidFill>
              <a:latin typeface="NotoSansKR"/>
              <a:ea typeface="NotoSansKR"/>
              <a:cs typeface="NotoSansKR"/>
              <a:sym typeface="NotoSansKR"/>
            </a:endParaRPr>
          </a:p>
        </p:txBody>
      </p:sp>
      <p:grpSp>
        <p:nvGrpSpPr>
          <p:cNvPr id="159" name="직사각형 10"/>
          <p:cNvGrpSpPr/>
          <p:nvPr/>
        </p:nvGrpSpPr>
        <p:grpSpPr>
          <a:xfrm>
            <a:off x="6346658" y="1251283"/>
            <a:ext cx="5149517" cy="553455"/>
            <a:chOff x="0" y="0"/>
            <a:chExt cx="5149516" cy="553453"/>
          </a:xfrm>
        </p:grpSpPr>
        <p:sp>
          <p:nvSpPr>
            <p:cNvPr id="157" name="직사각형"/>
            <p:cNvSpPr/>
            <p:nvPr/>
          </p:nvSpPr>
          <p:spPr>
            <a:xfrm>
              <a:off x="0" y="0"/>
              <a:ext cx="5149516" cy="55345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8" name="연구목적"/>
            <p:cNvSpPr txBox="1"/>
            <p:nvPr/>
          </p:nvSpPr>
          <p:spPr>
            <a:xfrm>
              <a:off x="52070" y="92062"/>
              <a:ext cx="5045376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rPr dirty="0" err="1"/>
                <a:t>연구목적</a:t>
              </a:r>
              <a:endParaRPr dirty="0"/>
            </a:p>
          </p:txBody>
        </p:sp>
      </p:grpSp>
      <p:sp>
        <p:nvSpPr>
          <p:cNvPr id="160" name="TextBox 11"/>
          <p:cNvSpPr txBox="1"/>
          <p:nvPr/>
        </p:nvSpPr>
        <p:spPr>
          <a:xfrm>
            <a:off x="6398728" y="1914065"/>
            <a:ext cx="5097446" cy="341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1D1C1D"/>
                </a:solidFill>
                <a:latin typeface="NotoSansKR"/>
                <a:ea typeface="NotoSansKR"/>
                <a:cs typeface="NotoSansKR"/>
                <a:sym typeface="NotoSansKR"/>
              </a:defRPr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>
                <a:solidFill>
                  <a:srgbClr val="1D1C1D"/>
                </a:solidFill>
                <a:latin typeface="NotoSansKR"/>
                <a:ea typeface="NotoSansKR"/>
                <a:cs typeface="NotoSansKR"/>
                <a:sym typeface="NotoSansKR"/>
              </a:defRPr>
            </a:pP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제품마다 판매량이 상이하여 어떤 모형이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수요예측 성능이 좋은지에 대해 판별 필요성이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>
                <a:solidFill>
                  <a:srgbClr val="1D1C1D"/>
                </a:solidFill>
                <a:latin typeface="NotoSansKR"/>
                <a:ea typeface="NotoSansKR"/>
                <a:cs typeface="NotoSansKR"/>
                <a:sym typeface="NotoSansKR"/>
              </a:defRPr>
            </a:pPr>
            <a:endParaRPr lang="en-US" altLang="ko-KR" dirty="0"/>
          </a:p>
          <a:p>
            <a:pPr>
              <a:defRPr>
                <a:solidFill>
                  <a:srgbClr val="1D1C1D"/>
                </a:solidFill>
                <a:latin typeface="NotoSansKR"/>
                <a:ea typeface="NotoSansKR"/>
                <a:cs typeface="NotoSansKR"/>
                <a:sym typeface="NotoSansKR"/>
              </a:defRPr>
            </a:pPr>
            <a:r>
              <a:rPr lang="ko-KR" altLang="en-US" dirty="0"/>
              <a:t>∙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 매장에서 팔리는 각각 상품 판매 데이터에 대한 정확한 데이터가 필요했지만 수집 어려움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>
                <a:solidFill>
                  <a:srgbClr val="1D1C1D"/>
                </a:solidFill>
                <a:latin typeface="NotoSansKR"/>
                <a:ea typeface="NotoSansKR"/>
                <a:cs typeface="NotoSansKR"/>
                <a:sym typeface="NotoSansKR"/>
              </a:defRPr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sym typeface="맑은 고딕"/>
            </a:endParaRPr>
          </a:p>
          <a:p>
            <a:pPr>
              <a:defRPr>
                <a:solidFill>
                  <a:srgbClr val="1D1C1D"/>
                </a:solidFill>
                <a:latin typeface="NotoSansKR"/>
                <a:ea typeface="NotoSansKR"/>
                <a:cs typeface="NotoSansKR"/>
                <a:sym typeface="NotoSansKR"/>
              </a:defRPr>
            </a:pP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+mj-lt"/>
                <a:ea typeface="+mj-ea"/>
                <a:cs typeface="+mj-cs"/>
                <a:sym typeface="맑은 고딕"/>
              </a:rPr>
              <a:t>월마트 소매상품의 단위 상품 판매량 예측 </a:t>
            </a:r>
            <a:r>
              <a:rPr lang="en-US" altLang="ko-KR" dirty="0"/>
              <a:t>M5</a:t>
            </a:r>
          </a:p>
          <a:p>
            <a:pPr>
              <a:defRPr>
                <a:solidFill>
                  <a:srgbClr val="1D1C1D"/>
                </a:solidFill>
                <a:latin typeface="NotoSansKR"/>
                <a:ea typeface="NotoSansKR"/>
                <a:cs typeface="NotoSansKR"/>
                <a:sym typeface="NotoSansKR"/>
              </a:defRPr>
            </a:pPr>
            <a:r>
              <a:rPr lang="en-US" altLang="ko-KR" dirty="0"/>
              <a:t>  - </a:t>
            </a:r>
            <a:r>
              <a:rPr lang="ko-KR" altLang="en-US" dirty="0">
                <a:latin typeface="+mj-lt"/>
                <a:ea typeface="+mj-ea"/>
                <a:cs typeface="+mj-cs"/>
                <a:sym typeface="맑은 고딕"/>
              </a:rPr>
              <a:t>미국 각 주에 위치한 월마트의 다양한 제품 </a:t>
            </a:r>
            <a:br>
              <a:rPr lang="en-US" altLang="ko-KR" dirty="0">
                <a:latin typeface="+mj-lt"/>
                <a:ea typeface="+mj-ea"/>
                <a:cs typeface="+mj-cs"/>
                <a:sym typeface="맑은 고딕"/>
              </a:rPr>
            </a:br>
            <a:r>
              <a:rPr lang="en-US" altLang="ko-KR" dirty="0">
                <a:latin typeface="+mj-lt"/>
                <a:ea typeface="+mj-ea"/>
                <a:cs typeface="+mj-cs"/>
                <a:sym typeface="맑은 고딕"/>
              </a:rPr>
              <a:t>   </a:t>
            </a:r>
            <a:r>
              <a:rPr lang="ko-KR" altLang="en-US" dirty="0">
                <a:latin typeface="+mj-lt"/>
                <a:ea typeface="+mj-ea"/>
                <a:cs typeface="+mj-cs"/>
                <a:sym typeface="맑은 고딕"/>
              </a:rPr>
              <a:t>판매량 데이터를 기반으로 미래 판매량 예측</a:t>
            </a:r>
            <a:r>
              <a:rPr lang="ko-KR" alt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맑은 고딕"/>
              </a:rPr>
              <a:t> </a:t>
            </a:r>
          </a:p>
          <a:p>
            <a:endParaRPr dirty="0">
              <a:solidFill>
                <a:srgbClr val="1D1C1D"/>
              </a:solidFill>
              <a:latin typeface="NotoSansKR"/>
              <a:ea typeface="NotoSansKR"/>
              <a:cs typeface="NotoSansKR"/>
              <a:sym typeface="NotoSansKR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직사각형 3"/>
          <p:cNvSpPr/>
          <p:nvPr/>
        </p:nvSpPr>
        <p:spPr>
          <a:xfrm>
            <a:off x="168442" y="186698"/>
            <a:ext cx="11442032" cy="66278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" name="제목 1"/>
          <p:cNvSpPr txBox="1">
            <a:spLocks noGrp="1"/>
          </p:cNvSpPr>
          <p:nvPr>
            <p:ph type="title"/>
          </p:nvPr>
        </p:nvSpPr>
        <p:spPr>
          <a:xfrm>
            <a:off x="344904" y="186698"/>
            <a:ext cx="10515601" cy="662782"/>
          </a:xfrm>
          <a:prstGeom prst="rect">
            <a:avLst/>
          </a:prstGeom>
        </p:spPr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M5 Forecasting 수요예측</a:t>
            </a:r>
          </a:p>
        </p:txBody>
      </p:sp>
      <p:sp>
        <p:nvSpPr>
          <p:cNvPr id="169" name="직사각형 8"/>
          <p:cNvSpPr/>
          <p:nvPr/>
        </p:nvSpPr>
        <p:spPr>
          <a:xfrm>
            <a:off x="299304" y="1215024"/>
            <a:ext cx="11040719" cy="5160724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3" name="직사각형 10"/>
          <p:cNvGrpSpPr/>
          <p:nvPr/>
        </p:nvGrpSpPr>
        <p:grpSpPr>
          <a:xfrm>
            <a:off x="299306" y="1077727"/>
            <a:ext cx="11040719" cy="553455"/>
            <a:chOff x="0" y="0"/>
            <a:chExt cx="5149516" cy="553453"/>
          </a:xfrm>
        </p:grpSpPr>
        <p:sp>
          <p:nvSpPr>
            <p:cNvPr id="171" name="직사각형"/>
            <p:cNvSpPr/>
            <p:nvPr/>
          </p:nvSpPr>
          <p:spPr>
            <a:xfrm>
              <a:off x="0" y="0"/>
              <a:ext cx="5149516" cy="55345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2" name="데이터셋"/>
            <p:cNvSpPr txBox="1"/>
            <p:nvPr/>
          </p:nvSpPr>
          <p:spPr>
            <a:xfrm>
              <a:off x="52070" y="92062"/>
              <a:ext cx="5045376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rPr dirty="0" err="1"/>
                <a:t>데이터셋</a:t>
              </a:r>
              <a:r>
                <a:rPr lang="en-US" dirty="0"/>
                <a:t> </a:t>
              </a:r>
              <a:r>
                <a:rPr lang="ko-KR" altLang="en-US" dirty="0"/>
                <a:t>소개</a:t>
              </a:r>
              <a:endParaRPr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085055-1A70-2ADE-1F82-3CE86D434D34}"/>
              </a:ext>
            </a:extLst>
          </p:cNvPr>
          <p:cNvGrpSpPr/>
          <p:nvPr/>
        </p:nvGrpSpPr>
        <p:grpSpPr>
          <a:xfrm>
            <a:off x="5984490" y="3663373"/>
            <a:ext cx="5042296" cy="2031325"/>
            <a:chOff x="6074580" y="4280355"/>
            <a:chExt cx="5042296" cy="2031325"/>
          </a:xfrm>
        </p:grpSpPr>
        <p:sp>
          <p:nvSpPr>
            <p:cNvPr id="177" name="TextBox 12"/>
            <p:cNvSpPr txBox="1"/>
            <p:nvPr/>
          </p:nvSpPr>
          <p:spPr>
            <a:xfrm>
              <a:off x="6074580" y="4280355"/>
              <a:ext cx="4999763" cy="2031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/>
            <a:p>
              <a:pPr>
                <a:defRPr b="1"/>
              </a:pPr>
              <a:r>
                <a:rPr dirty="0"/>
                <a:t>Calendar</a:t>
              </a:r>
              <a:br>
                <a:rPr lang="en-US" dirty="0"/>
              </a:br>
              <a:endParaRPr dirty="0"/>
            </a:p>
            <a:p>
              <a:r>
                <a:rPr dirty="0"/>
                <a:t> </a:t>
              </a:r>
              <a:r>
                <a:rPr lang="ko-KR" altLang="en-US" dirty="0"/>
                <a:t>∙</a:t>
              </a:r>
              <a:r>
                <a:rPr dirty="0"/>
                <a:t> </a:t>
              </a:r>
              <a:r>
                <a:rPr dirty="0" err="1"/>
                <a:t>제품이</a:t>
              </a:r>
              <a:r>
                <a:rPr dirty="0"/>
                <a:t> </a:t>
              </a:r>
              <a:r>
                <a:rPr dirty="0" err="1"/>
                <a:t>판매되는</a:t>
              </a:r>
              <a:r>
                <a:rPr dirty="0"/>
                <a:t> </a:t>
              </a:r>
              <a:r>
                <a:rPr dirty="0" err="1"/>
                <a:t>날짜에</a:t>
              </a:r>
              <a:r>
                <a:rPr dirty="0"/>
                <a:t> </a:t>
              </a:r>
              <a:r>
                <a:rPr dirty="0" err="1"/>
                <a:t>대한</a:t>
              </a:r>
              <a:r>
                <a:rPr dirty="0"/>
                <a:t> </a:t>
              </a:r>
              <a:r>
                <a:rPr dirty="0" err="1"/>
                <a:t>정보가</a:t>
              </a:r>
              <a:r>
                <a:rPr dirty="0"/>
                <a:t> </a:t>
              </a:r>
              <a:r>
                <a:rPr dirty="0" err="1"/>
                <a:t>포함되어</a:t>
              </a:r>
              <a:r>
                <a:rPr dirty="0"/>
                <a:t> </a:t>
              </a:r>
              <a:r>
                <a:rPr dirty="0" err="1"/>
                <a:t>있음</a:t>
              </a:r>
              <a:r>
                <a:rPr dirty="0"/>
                <a:t>. </a:t>
              </a:r>
              <a:r>
                <a:rPr dirty="0" err="1"/>
                <a:t>이벤트</a:t>
              </a:r>
              <a:r>
                <a:rPr dirty="0"/>
                <a:t> </a:t>
              </a:r>
              <a:r>
                <a:rPr dirty="0" err="1"/>
                <a:t>타입</a:t>
              </a:r>
              <a:r>
                <a:rPr dirty="0"/>
                <a:t> 및 </a:t>
              </a:r>
              <a:r>
                <a:rPr dirty="0" err="1"/>
                <a:t>이름</a:t>
              </a:r>
              <a:r>
                <a:rPr dirty="0"/>
                <a:t> </a:t>
              </a:r>
              <a:r>
                <a:rPr dirty="0" err="1"/>
                <a:t>기재</a:t>
              </a:r>
              <a:endParaRPr lang="en-US" dirty="0"/>
            </a:p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∙ </a:t>
              </a:r>
              <a:r>
                <a:rPr lang="en-US" altLang="ko-KR" dirty="0"/>
                <a:t>2011</a:t>
              </a:r>
              <a:r>
                <a:rPr lang="ko-KR" altLang="en-US" dirty="0"/>
                <a:t>년 </a:t>
              </a:r>
              <a:r>
                <a:rPr lang="en-US" altLang="ko-KR" dirty="0"/>
                <a:t>1</a:t>
              </a:r>
              <a:r>
                <a:rPr lang="ko-KR" altLang="en-US" dirty="0"/>
                <a:t>월부터 </a:t>
              </a:r>
              <a:r>
                <a:rPr lang="en-US" altLang="ko-KR" dirty="0"/>
                <a:t>2016</a:t>
              </a:r>
              <a:r>
                <a:rPr lang="ko-KR" altLang="en-US" dirty="0"/>
                <a:t>년 </a:t>
              </a:r>
              <a:r>
                <a:rPr lang="en-US" altLang="ko-KR" dirty="0"/>
                <a:t>6</a:t>
              </a:r>
              <a:r>
                <a:rPr lang="ko-KR" altLang="en-US" dirty="0"/>
                <a:t>월 중순</a:t>
              </a:r>
              <a:r>
                <a:rPr lang="en-US" altLang="ko-KR" dirty="0"/>
                <a:t>(1969</a:t>
              </a:r>
              <a:r>
                <a:rPr lang="ko-KR" altLang="en-US" dirty="0"/>
                <a:t>개</a:t>
              </a:r>
              <a:r>
                <a:rPr lang="en-US" altLang="ko-KR" dirty="0"/>
                <a:t>)</a:t>
              </a:r>
            </a:p>
            <a:p>
              <a:pPr marL="285750" lvl="2" indent="-285750">
                <a:buSzPct val="100000"/>
                <a:buChar char="-"/>
              </a:pPr>
              <a:r>
                <a:rPr lang="ko-KR" altLang="en-US" dirty="0" err="1"/>
                <a:t>주차별</a:t>
              </a:r>
              <a:r>
                <a:rPr lang="en-US" altLang="ko-KR" dirty="0"/>
                <a:t>, </a:t>
              </a:r>
              <a:r>
                <a:rPr lang="ko-KR" altLang="en-US" dirty="0"/>
                <a:t>행사에 따른 이벤트별</a:t>
              </a:r>
              <a:r>
                <a:rPr lang="en-US" altLang="ko-KR" dirty="0"/>
                <a:t>, </a:t>
              </a:r>
              <a:r>
                <a:rPr lang="ko-KR" altLang="en-US" dirty="0"/>
                <a:t>프로모션별</a:t>
              </a:r>
              <a:r>
                <a:rPr lang="en-US" altLang="ko-KR" dirty="0"/>
                <a:t>(SNAP DAY)</a:t>
              </a:r>
              <a:endParaRPr lang="ko-KR" altLang="en-US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3F278CA-D53B-F82D-EDCD-D08C4BC3E439}"/>
                </a:ext>
              </a:extLst>
            </p:cNvPr>
            <p:cNvCxnSpPr/>
            <p:nvPr/>
          </p:nvCxnSpPr>
          <p:spPr>
            <a:xfrm>
              <a:off x="6124719" y="4786262"/>
              <a:ext cx="4992157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53EAEB4-284E-907B-493C-08F920B3423F}"/>
              </a:ext>
            </a:extLst>
          </p:cNvPr>
          <p:cNvGrpSpPr/>
          <p:nvPr/>
        </p:nvGrpSpPr>
        <p:grpSpPr>
          <a:xfrm>
            <a:off x="402546" y="3852949"/>
            <a:ext cx="4999763" cy="2862322"/>
            <a:chOff x="410946" y="4694301"/>
            <a:chExt cx="4999763" cy="3574814"/>
          </a:xfrm>
        </p:grpSpPr>
        <p:sp>
          <p:nvSpPr>
            <p:cNvPr id="23" name="TextBox 12">
              <a:extLst>
                <a:ext uri="{FF2B5EF4-FFF2-40B4-BE49-F238E27FC236}">
                  <a16:creationId xmlns:a16="http://schemas.microsoft.com/office/drawing/2014/main" id="{A1A943EA-D186-5977-7F1E-E0686EC0202E}"/>
                </a:ext>
              </a:extLst>
            </p:cNvPr>
            <p:cNvSpPr txBox="1"/>
            <p:nvPr/>
          </p:nvSpPr>
          <p:spPr>
            <a:xfrm>
              <a:off x="410946" y="4694301"/>
              <a:ext cx="4999763" cy="35748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/>
            <a:p>
              <a:pPr>
                <a:defRPr b="1"/>
              </a:pPr>
              <a:r>
                <a:rPr dirty="0"/>
                <a:t>Sell price</a:t>
              </a:r>
            </a:p>
            <a:p>
              <a:pPr marL="285750" indent="-285750">
                <a:buSzPct val="100000"/>
                <a:buChar char="-"/>
              </a:pPr>
              <a:endParaRPr lang="en-US" dirty="0"/>
            </a:p>
            <a:p>
              <a:pPr>
                <a:buSzPct val="100000"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∙ </a:t>
              </a:r>
              <a:r>
                <a:rPr dirty="0" err="1"/>
                <a:t>매장</a:t>
              </a:r>
              <a:r>
                <a:rPr dirty="0"/>
                <a:t> 및 </a:t>
              </a:r>
              <a:r>
                <a:rPr dirty="0" err="1"/>
                <a:t>날짜별로</a:t>
              </a:r>
              <a:r>
                <a:rPr dirty="0"/>
                <a:t> </a:t>
              </a:r>
              <a:r>
                <a:rPr dirty="0" err="1"/>
                <a:t>판매되는</a:t>
              </a:r>
              <a:r>
                <a:rPr dirty="0"/>
                <a:t> </a:t>
              </a:r>
              <a:r>
                <a:rPr dirty="0" err="1"/>
                <a:t>제품의</a:t>
              </a:r>
              <a:r>
                <a:rPr dirty="0"/>
                <a:t> </a:t>
              </a:r>
              <a:r>
                <a:rPr dirty="0" err="1"/>
                <a:t>가격에</a:t>
              </a:r>
              <a:r>
                <a:rPr dirty="0"/>
                <a:t> </a:t>
              </a:r>
              <a:r>
                <a:rPr dirty="0" err="1"/>
                <a:t>대한</a:t>
              </a:r>
              <a:r>
                <a:rPr dirty="0"/>
                <a:t> </a:t>
              </a:r>
              <a:r>
                <a:rPr dirty="0" err="1"/>
                <a:t>정보가</a:t>
              </a:r>
              <a:r>
                <a:rPr dirty="0"/>
                <a:t> </a:t>
              </a:r>
              <a:r>
                <a:rPr dirty="0" err="1"/>
                <a:t>포함되어</a:t>
              </a:r>
              <a:r>
                <a:rPr dirty="0"/>
                <a:t> </a:t>
              </a:r>
              <a:r>
                <a:rPr dirty="0" err="1"/>
                <a:t>있음</a:t>
              </a:r>
              <a:endParaRPr lang="en-US" dirty="0"/>
            </a:p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∙ 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매장별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dirty="0"/>
                <a:t>CA(1/2), TX(1/2), WI(1/2/3)</a:t>
              </a:r>
            </a:p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∙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 카테고리별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 </a:t>
              </a:r>
              <a:r>
                <a:rPr lang="en-US" altLang="ko-KR" dirty="0"/>
                <a:t>HOBBIES(1/2), HOUSEHOLD(1/2), FOOD(1/2/3)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주</a:t>
              </a:r>
              <a:r>
                <a:rPr lang="en-US" altLang="ko-KR" dirty="0"/>
                <a:t>, </a:t>
              </a:r>
              <a:r>
                <a:rPr lang="ko-KR" altLang="en-US" dirty="0"/>
                <a:t>월</a:t>
              </a:r>
              <a:r>
                <a:rPr lang="en-US" altLang="ko-KR" dirty="0"/>
                <a:t>, </a:t>
              </a:r>
              <a:r>
                <a:rPr lang="ko-KR" altLang="en-US" dirty="0"/>
                <a:t>년</a:t>
              </a:r>
              <a:r>
                <a:rPr lang="en-US" altLang="ko-KR" dirty="0"/>
                <a:t>,</a:t>
              </a:r>
              <a:r>
                <a:rPr lang="ko-KR" altLang="en-US" dirty="0"/>
                <a:t> </a:t>
              </a:r>
              <a:r>
                <a:rPr lang="ko-KR" altLang="en-US" dirty="0" err="1"/>
                <a:t>주차별</a:t>
              </a:r>
              <a:r>
                <a:rPr lang="ko-KR" altLang="en-US" dirty="0"/>
                <a:t> 판매가격</a:t>
              </a:r>
            </a:p>
            <a:p>
              <a:pPr>
                <a:buSzPct val="100000"/>
              </a:pPr>
              <a:endParaRPr lang="en-US" dirty="0"/>
            </a:p>
            <a:p>
              <a:pPr>
                <a:buSzPct val="100000"/>
              </a:pPr>
              <a:endParaRPr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A3D13A2-9C1C-9152-BBE1-594BC1661571}"/>
                </a:ext>
              </a:extLst>
            </p:cNvPr>
            <p:cNvCxnSpPr/>
            <p:nvPr/>
          </p:nvCxnSpPr>
          <p:spPr>
            <a:xfrm>
              <a:off x="410946" y="5172831"/>
              <a:ext cx="4992157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1AB5CF0-C190-7F0F-45CE-C0AA10025D70}"/>
              </a:ext>
            </a:extLst>
          </p:cNvPr>
          <p:cNvSpPr txBox="1"/>
          <p:nvPr/>
        </p:nvSpPr>
        <p:spPr>
          <a:xfrm>
            <a:off x="332800" y="1599735"/>
            <a:ext cx="11277674" cy="2031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ko-KR" altLang="en-US" dirty="0"/>
              <a:t>∙ </a:t>
            </a:r>
            <a:r>
              <a:rPr lang="en-US" altLang="ko-KR" dirty="0" err="1"/>
              <a:t>Makridakis</a:t>
            </a:r>
            <a:r>
              <a:rPr lang="en-US" altLang="ko-KR" dirty="0"/>
              <a:t> competitions</a:t>
            </a:r>
            <a:r>
              <a:rPr lang="ko-KR" altLang="en-US" dirty="0"/>
              <a:t>는 예측연구원 </a:t>
            </a:r>
            <a:r>
              <a:rPr lang="en-US" altLang="ko-KR" dirty="0"/>
              <a:t>Spyros </a:t>
            </a:r>
            <a:r>
              <a:rPr lang="en-US" altLang="ko-KR" dirty="0" err="1"/>
              <a:t>Makridakis</a:t>
            </a:r>
            <a:r>
              <a:rPr lang="ko-KR" altLang="en-US" dirty="0"/>
              <a:t>가 이끄는 팀이 다양한 예측방법의 정확도를 평가하고 비교하기 위한 공개 대회 시리즈</a:t>
            </a:r>
            <a:endParaRPr lang="en-US" altLang="ko-KR" dirty="0"/>
          </a:p>
          <a:p>
            <a:r>
              <a:rPr lang="ko-KR" altLang="en-US" dirty="0"/>
              <a:t>∙ 약 </a:t>
            </a:r>
            <a:r>
              <a:rPr lang="en-US" altLang="ko-KR" dirty="0"/>
              <a:t>4</a:t>
            </a:r>
            <a:r>
              <a:rPr lang="ko-KR" altLang="en-US" dirty="0"/>
              <a:t>만 </a:t>
            </a:r>
            <a:r>
              <a:rPr lang="en-US" altLang="ko-KR" dirty="0"/>
              <a:t>2</a:t>
            </a:r>
            <a:r>
              <a:rPr lang="ko-KR" altLang="en-US" dirty="0"/>
              <a:t>천개의 일별 </a:t>
            </a:r>
            <a:r>
              <a:rPr lang="en-US" altLang="ko-KR" dirty="0"/>
              <a:t>hierarchical daily timeseries</a:t>
            </a:r>
            <a:r>
              <a:rPr lang="ko-KR" altLang="en-US" dirty="0"/>
              <a:t>로 구성</a:t>
            </a:r>
            <a:endParaRPr lang="en-US" altLang="ko-KR" dirty="0"/>
          </a:p>
          <a:p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미국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캘리포니아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텍사스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위스콘신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매장을 다루고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일부터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일까지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년간 품목 수준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 범주 및 매장 세부 정보 포함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월마트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지점마다 상품 품목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ID 3,049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개에 대해 과거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1,941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판매량을 보고 향후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일별 판매량 예측</a:t>
            </a:r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직사각형 3"/>
          <p:cNvSpPr/>
          <p:nvPr/>
        </p:nvSpPr>
        <p:spPr>
          <a:xfrm>
            <a:off x="168442" y="186698"/>
            <a:ext cx="11442032" cy="66278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" name="제목 1"/>
          <p:cNvSpPr txBox="1">
            <a:spLocks noGrp="1"/>
          </p:cNvSpPr>
          <p:nvPr>
            <p:ph type="title"/>
          </p:nvPr>
        </p:nvSpPr>
        <p:spPr>
          <a:xfrm>
            <a:off x="344904" y="186698"/>
            <a:ext cx="10515601" cy="662782"/>
          </a:xfrm>
          <a:prstGeom prst="rect">
            <a:avLst/>
          </a:prstGeom>
        </p:spPr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M5 Forecasting 수요예측</a:t>
            </a:r>
          </a:p>
        </p:txBody>
      </p:sp>
      <p:sp>
        <p:nvSpPr>
          <p:cNvPr id="169" name="직사각형 8"/>
          <p:cNvSpPr/>
          <p:nvPr/>
        </p:nvSpPr>
        <p:spPr>
          <a:xfrm>
            <a:off x="299304" y="1215024"/>
            <a:ext cx="11040719" cy="5160724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3" name="직사각형 10"/>
          <p:cNvGrpSpPr/>
          <p:nvPr/>
        </p:nvGrpSpPr>
        <p:grpSpPr>
          <a:xfrm>
            <a:off x="299306" y="1077727"/>
            <a:ext cx="11040719" cy="553455"/>
            <a:chOff x="0" y="0"/>
            <a:chExt cx="5149516" cy="553453"/>
          </a:xfrm>
        </p:grpSpPr>
        <p:sp>
          <p:nvSpPr>
            <p:cNvPr id="171" name="직사각형"/>
            <p:cNvSpPr/>
            <p:nvPr/>
          </p:nvSpPr>
          <p:spPr>
            <a:xfrm>
              <a:off x="0" y="0"/>
              <a:ext cx="5149516" cy="55345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2" name="데이터셋"/>
            <p:cNvSpPr txBox="1"/>
            <p:nvPr/>
          </p:nvSpPr>
          <p:spPr>
            <a:xfrm>
              <a:off x="52070" y="92062"/>
              <a:ext cx="5045376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rPr dirty="0" err="1"/>
                <a:t>데이터셋</a:t>
              </a:r>
              <a:r>
                <a:rPr lang="en-US" dirty="0"/>
                <a:t> </a:t>
              </a:r>
              <a:r>
                <a:rPr lang="ko-KR" altLang="en-US" dirty="0"/>
                <a:t>소개</a:t>
              </a:r>
              <a:endParaRPr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1A21AE4-EE5F-6893-C08B-05EE3D1205DD}"/>
              </a:ext>
            </a:extLst>
          </p:cNvPr>
          <p:cNvGrpSpPr/>
          <p:nvPr/>
        </p:nvGrpSpPr>
        <p:grpSpPr>
          <a:xfrm>
            <a:off x="5914668" y="1976426"/>
            <a:ext cx="5121977" cy="1477325"/>
            <a:chOff x="344904" y="3455180"/>
            <a:chExt cx="5121977" cy="147732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16EA7E2-E3CD-E4E1-18A2-0BA2E63CEAC5}"/>
                </a:ext>
              </a:extLst>
            </p:cNvPr>
            <p:cNvSpPr txBox="1"/>
            <p:nvPr/>
          </p:nvSpPr>
          <p:spPr>
            <a:xfrm>
              <a:off x="344905" y="3455180"/>
              <a:ext cx="5121976" cy="1477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>
                <a:defRPr b="1"/>
              </a:pPr>
              <a:r>
                <a:rPr lang="en-US" altLang="ko-KR" dirty="0"/>
                <a:t>Sales train evaluation</a:t>
              </a:r>
            </a:p>
            <a:p>
              <a:br>
                <a:rPr lang="en-US" altLang="ko-KR" dirty="0"/>
              </a:br>
              <a:r>
                <a:rPr lang="ko-KR" altLang="en-US" dirty="0"/>
                <a:t>∙</a:t>
              </a:r>
              <a:r>
                <a:rPr lang="en-US" altLang="ko-KR" dirty="0"/>
                <a:t> </a:t>
              </a:r>
              <a:r>
                <a:rPr lang="ko-KR" altLang="en-US" dirty="0" err="1"/>
                <a:t>캐글</a:t>
              </a:r>
              <a:r>
                <a:rPr lang="ko-KR" altLang="en-US" dirty="0"/>
                <a:t> </a:t>
              </a:r>
              <a:r>
                <a:rPr lang="en-US" altLang="ko-KR" dirty="0"/>
                <a:t>competition </a:t>
              </a:r>
              <a:r>
                <a:rPr lang="ko-KR" altLang="en-US" dirty="0"/>
                <a:t>한달 전 이용 가능 일일 판매 데이터가 포함되어 있음</a:t>
              </a:r>
              <a:r>
                <a:rPr lang="en-US" altLang="ko-KR" dirty="0"/>
                <a:t>[d_1 - d_1941]</a:t>
              </a:r>
            </a:p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∙ </a:t>
              </a:r>
              <a:r>
                <a:rPr lang="en-US" altLang="ko-KR" dirty="0"/>
                <a:t>Id : </a:t>
              </a:r>
              <a:r>
                <a:rPr lang="ko-KR" altLang="en-US" dirty="0"/>
                <a:t>고객 </a:t>
              </a:r>
              <a:r>
                <a:rPr lang="en-US" altLang="ko-KR" dirty="0"/>
                <a:t>ID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E78CED8-9F80-57AD-585A-256BBC57DC08}"/>
                </a:ext>
              </a:extLst>
            </p:cNvPr>
            <p:cNvCxnSpPr>
              <a:cxnSpLocks/>
            </p:cNvCxnSpPr>
            <p:nvPr/>
          </p:nvCxnSpPr>
          <p:spPr>
            <a:xfrm>
              <a:off x="344904" y="3875315"/>
              <a:ext cx="4942962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E3553EE-D5CC-91DA-9C07-B9D88B266A9E}"/>
              </a:ext>
            </a:extLst>
          </p:cNvPr>
          <p:cNvGrpSpPr/>
          <p:nvPr/>
        </p:nvGrpSpPr>
        <p:grpSpPr>
          <a:xfrm>
            <a:off x="558009" y="1900153"/>
            <a:ext cx="5992140" cy="646329"/>
            <a:chOff x="489009" y="4154431"/>
            <a:chExt cx="6102236" cy="646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01EC9E-322F-80FD-C45C-8CF15563C09A}"/>
                </a:ext>
              </a:extLst>
            </p:cNvPr>
            <p:cNvSpPr txBox="1"/>
            <p:nvPr/>
          </p:nvSpPr>
          <p:spPr>
            <a:xfrm>
              <a:off x="593216" y="4154431"/>
              <a:ext cx="5998029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>
                <a:defRPr b="1"/>
              </a:pPr>
              <a:r>
                <a:rPr lang="en-US" altLang="ko-KR" dirty="0"/>
                <a:t>Sales train validation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31F6262-B823-18FE-DFA7-513E10B4E2F5}"/>
                </a:ext>
              </a:extLst>
            </p:cNvPr>
            <p:cNvCxnSpPr>
              <a:cxnSpLocks/>
            </p:cNvCxnSpPr>
            <p:nvPr/>
          </p:nvCxnSpPr>
          <p:spPr>
            <a:xfrm>
              <a:off x="489009" y="4615543"/>
              <a:ext cx="5035677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0EEC34E-5F66-C903-FB42-0B3659868AEB}"/>
              </a:ext>
            </a:extLst>
          </p:cNvPr>
          <p:cNvGrpSpPr/>
          <p:nvPr/>
        </p:nvGrpSpPr>
        <p:grpSpPr>
          <a:xfrm>
            <a:off x="5889458" y="4441577"/>
            <a:ext cx="5082261" cy="1477325"/>
            <a:chOff x="6480291" y="4078477"/>
            <a:chExt cx="5082261" cy="1477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758C16-E381-CA91-B9E4-CAEB09981071}"/>
                </a:ext>
              </a:extLst>
            </p:cNvPr>
            <p:cNvSpPr txBox="1"/>
            <p:nvPr/>
          </p:nvSpPr>
          <p:spPr>
            <a:xfrm>
              <a:off x="6511580" y="4078477"/>
              <a:ext cx="5050972" cy="1477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>
                <a:defRPr b="1"/>
              </a:pPr>
              <a:r>
                <a:rPr lang="en-US" altLang="ko-KR" dirty="0"/>
                <a:t>Sample submission</a:t>
              </a:r>
              <a:br>
                <a:rPr lang="en-US" altLang="ko-KR" dirty="0"/>
              </a:br>
              <a:endParaRPr lang="en-US" altLang="ko-KR" dirty="0"/>
            </a:p>
            <a:p>
              <a:r>
                <a:rPr lang="en-US" altLang="ko-KR" dirty="0"/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∙</a:t>
              </a:r>
              <a:r>
                <a:rPr lang="en-US" altLang="ko-KR" dirty="0"/>
                <a:t> </a:t>
              </a:r>
              <a:r>
                <a:rPr lang="ko-KR" altLang="en-US" dirty="0"/>
                <a:t>판매되는 품목의 예측일수</a:t>
              </a:r>
              <a:r>
                <a:rPr lang="en-US" altLang="ko-KR" dirty="0"/>
                <a:t>(28</a:t>
              </a:r>
              <a:r>
                <a:rPr lang="ko-KR" altLang="en-US" dirty="0"/>
                <a:t>일</a:t>
              </a:r>
              <a:r>
                <a:rPr lang="en-US" altLang="ko-KR" dirty="0"/>
                <a:t>) [d_1942 – d_1969]</a:t>
              </a:r>
            </a:p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∙ Competition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제출을 위한 포맷</a:t>
              </a:r>
              <a:endParaRPr lang="ko-KR" altLang="en-US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2CA962F-EB19-EE48-5D44-B9D4290EEB91}"/>
                </a:ext>
              </a:extLst>
            </p:cNvPr>
            <p:cNvCxnSpPr>
              <a:cxnSpLocks/>
            </p:cNvCxnSpPr>
            <p:nvPr/>
          </p:nvCxnSpPr>
          <p:spPr>
            <a:xfrm>
              <a:off x="6480291" y="4539589"/>
              <a:ext cx="4748095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4" name="TextBox 5">
            <a:extLst>
              <a:ext uri="{FF2B5EF4-FFF2-40B4-BE49-F238E27FC236}">
                <a16:creationId xmlns:a16="http://schemas.microsoft.com/office/drawing/2014/main" id="{A207F8D8-5795-77BC-C7AF-CF9FFB70B46C}"/>
              </a:ext>
            </a:extLst>
          </p:cNvPr>
          <p:cNvSpPr txBox="1"/>
          <p:nvPr/>
        </p:nvSpPr>
        <p:spPr>
          <a:xfrm>
            <a:off x="533988" y="2472344"/>
            <a:ext cx="5121975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제품과 매장에 따른 과거 일일 판매 데이터가 포함되어 있음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[d_1 – d_1913]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 부서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/>
              <a:t>: hobbies(1/2), household(1/2),</a:t>
            </a:r>
            <a:r>
              <a:rPr lang="ko-KR" altLang="en-US" dirty="0"/>
              <a:t> </a:t>
            </a:r>
            <a:r>
              <a:rPr dirty="0"/>
              <a:t>Foods(1/2/3)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 주 및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매장별</a:t>
            </a:r>
            <a:r>
              <a:rPr dirty="0"/>
              <a:t> : CA(1/2/3/4), TX(1/2/3), WI(1/2/3)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 </a:t>
            </a:r>
            <a:r>
              <a:rPr dirty="0"/>
              <a:t>D_1~ </a:t>
            </a:r>
            <a:r>
              <a:rPr lang="en-US" dirty="0"/>
              <a:t>D</a:t>
            </a:r>
            <a:r>
              <a:rPr dirty="0"/>
              <a:t>_1913(30490*1913)</a:t>
            </a:r>
          </a:p>
        </p:txBody>
      </p:sp>
    </p:spTree>
    <p:extLst>
      <p:ext uri="{BB962C8B-B14F-4D97-AF65-F5344CB8AC3E}">
        <p14:creationId xmlns:p14="http://schemas.microsoft.com/office/powerpoint/2010/main" val="2921030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직사각형 3"/>
          <p:cNvSpPr/>
          <p:nvPr/>
        </p:nvSpPr>
        <p:spPr>
          <a:xfrm>
            <a:off x="168442" y="186698"/>
            <a:ext cx="11442032" cy="66278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" name="제목 1"/>
          <p:cNvSpPr txBox="1">
            <a:spLocks noGrp="1"/>
          </p:cNvSpPr>
          <p:nvPr>
            <p:ph type="title"/>
          </p:nvPr>
        </p:nvSpPr>
        <p:spPr>
          <a:xfrm>
            <a:off x="344904" y="186698"/>
            <a:ext cx="10515601" cy="662782"/>
          </a:xfrm>
          <a:prstGeom prst="rect">
            <a:avLst/>
          </a:prstGeom>
        </p:spPr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M5 Forecasting 수요예측</a:t>
            </a:r>
          </a:p>
        </p:txBody>
      </p:sp>
      <p:sp>
        <p:nvSpPr>
          <p:cNvPr id="169" name="직사각형 8"/>
          <p:cNvSpPr/>
          <p:nvPr/>
        </p:nvSpPr>
        <p:spPr>
          <a:xfrm>
            <a:off x="299305" y="1215024"/>
            <a:ext cx="5149516" cy="5160724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0" name="직사각형 9"/>
          <p:cNvSpPr/>
          <p:nvPr/>
        </p:nvSpPr>
        <p:spPr>
          <a:xfrm>
            <a:off x="5825480" y="1174315"/>
            <a:ext cx="5673412" cy="520143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3" name="직사각형 10"/>
          <p:cNvGrpSpPr/>
          <p:nvPr/>
        </p:nvGrpSpPr>
        <p:grpSpPr>
          <a:xfrm>
            <a:off x="299306" y="1077727"/>
            <a:ext cx="5149517" cy="553455"/>
            <a:chOff x="0" y="0"/>
            <a:chExt cx="5149516" cy="553453"/>
          </a:xfrm>
        </p:grpSpPr>
        <p:sp>
          <p:nvSpPr>
            <p:cNvPr id="171" name="직사각형"/>
            <p:cNvSpPr/>
            <p:nvPr/>
          </p:nvSpPr>
          <p:spPr>
            <a:xfrm>
              <a:off x="0" y="0"/>
              <a:ext cx="5149516" cy="55345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2" name="데이터셋"/>
            <p:cNvSpPr txBox="1"/>
            <p:nvPr/>
          </p:nvSpPr>
          <p:spPr>
            <a:xfrm>
              <a:off x="52070" y="92062"/>
              <a:ext cx="5045376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 algn="ctr">
                <a:defRPr b="1">
                  <a:solidFill>
                    <a:srgbClr val="FFFFFF"/>
                  </a:solidFill>
                </a:defRPr>
              </a:pPr>
              <a:r>
                <a:rPr lang="en-US" altLang="ko-KR" dirty="0"/>
                <a:t>EDA</a:t>
              </a:r>
            </a:p>
          </p:txBody>
        </p:sp>
      </p:grpSp>
      <p:grpSp>
        <p:nvGrpSpPr>
          <p:cNvPr id="176" name="직사각형 11"/>
          <p:cNvGrpSpPr/>
          <p:nvPr/>
        </p:nvGrpSpPr>
        <p:grpSpPr>
          <a:xfrm>
            <a:off x="5825479" y="1073730"/>
            <a:ext cx="5673415" cy="553454"/>
            <a:chOff x="-1" y="0"/>
            <a:chExt cx="5673414" cy="553453"/>
          </a:xfrm>
        </p:grpSpPr>
        <p:sp>
          <p:nvSpPr>
            <p:cNvPr id="174" name="직사각형"/>
            <p:cNvSpPr/>
            <p:nvPr/>
          </p:nvSpPr>
          <p:spPr>
            <a:xfrm>
              <a:off x="-1" y="0"/>
              <a:ext cx="5673414" cy="55345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5" name="실험설계(1) - EDA"/>
            <p:cNvSpPr txBox="1"/>
            <p:nvPr/>
          </p:nvSpPr>
          <p:spPr>
            <a:xfrm>
              <a:off x="52069" y="92062"/>
              <a:ext cx="5569274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r>
                <a:rPr dirty="0"/>
                <a:t>EDA</a:t>
              </a:r>
            </a:p>
          </p:txBody>
        </p:sp>
      </p:grpSp>
      <p:sp>
        <p:nvSpPr>
          <p:cNvPr id="178" name="TextBox 13"/>
          <p:cNvSpPr txBox="1"/>
          <p:nvPr/>
        </p:nvSpPr>
        <p:spPr>
          <a:xfrm>
            <a:off x="299303" y="1794125"/>
            <a:ext cx="490419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∙ EDA </a:t>
            </a:r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시각화를</a:t>
            </a:r>
            <a:r>
              <a:rPr dirty="0"/>
              <a:t> </a:t>
            </a:r>
            <a:r>
              <a:rPr dirty="0" err="1"/>
              <a:t>통한</a:t>
            </a:r>
            <a:r>
              <a:rPr dirty="0"/>
              <a:t> </a:t>
            </a:r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특성</a:t>
            </a:r>
            <a:r>
              <a:rPr dirty="0"/>
              <a:t> </a:t>
            </a:r>
            <a:r>
              <a:rPr dirty="0" err="1"/>
              <a:t>파악</a:t>
            </a:r>
            <a:endParaRPr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B9F12E-C6DE-8427-582F-93949BDAF932}"/>
              </a:ext>
            </a:extLst>
          </p:cNvPr>
          <p:cNvSpPr txBox="1"/>
          <p:nvPr/>
        </p:nvSpPr>
        <p:spPr>
          <a:xfrm>
            <a:off x="583607" y="5762412"/>
            <a:ext cx="444326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시간 변수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(</a:t>
            </a:r>
            <a:r>
              <a:rPr lang="ko-KR" altLang="en-US" dirty="0"/>
              <a:t>요일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연도</a:t>
            </a:r>
            <a:r>
              <a:rPr lang="en-US" altLang="ko-KR" dirty="0"/>
              <a:t>)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에 따른 판매량 추이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19B972-90EE-5088-63B1-221067CD0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2" y="2307632"/>
            <a:ext cx="4485035" cy="17489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F4FA57-183E-35AC-3E70-F994A5AA5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81" y="4183828"/>
            <a:ext cx="4592715" cy="1403250"/>
          </a:xfrm>
          <a:prstGeom prst="rect">
            <a:avLst/>
          </a:prstGeom>
        </p:spPr>
      </p:pic>
      <p:pic>
        <p:nvPicPr>
          <p:cNvPr id="28" name="그림 15" descr="그림 15">
            <a:extLst>
              <a:ext uri="{FF2B5EF4-FFF2-40B4-BE49-F238E27FC236}">
                <a16:creationId xmlns:a16="http://schemas.microsoft.com/office/drawing/2014/main" id="{C3ED63BB-CA75-7DDE-3DE0-DDA79F3FF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575" y="1671188"/>
            <a:ext cx="3981835" cy="1544631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4B8CD2B-34E6-3723-BA10-35A0E1369EAF}"/>
              </a:ext>
            </a:extLst>
          </p:cNvPr>
          <p:cNvSpPr txBox="1"/>
          <p:nvPr/>
        </p:nvSpPr>
        <p:spPr>
          <a:xfrm>
            <a:off x="5877549" y="3223440"/>
            <a:ext cx="560943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식품이 가장 많이 판매되며</a:t>
            </a:r>
            <a:r>
              <a:rPr lang="en-US" altLang="ko-KR" dirty="0"/>
              <a:t>, </a:t>
            </a:r>
            <a:r>
              <a:rPr lang="ko-KR" altLang="en-US" dirty="0"/>
              <a:t>가정용품과 취미가 그 다음 순위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1471F8-2924-39DA-4F2D-F5D4874D2E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7492" y="3526656"/>
            <a:ext cx="2984854" cy="187185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3809861-6528-47BA-2513-2E2DA246DF45}"/>
              </a:ext>
            </a:extLst>
          </p:cNvPr>
          <p:cNvSpPr txBox="1"/>
          <p:nvPr/>
        </p:nvSpPr>
        <p:spPr>
          <a:xfrm>
            <a:off x="5773412" y="5915487"/>
            <a:ext cx="567341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HOBBIES1, 2, HOUSEHOLD2</a:t>
            </a:r>
            <a:r>
              <a:rPr lang="ko-KR" altLang="en-US" dirty="0"/>
              <a:t>는 거의 변화량이 없음</a:t>
            </a:r>
            <a:endParaRPr lang="en-US" altLang="ko-K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3B1637-2E60-E6A5-EDA3-A9C7260D4012}"/>
              </a:ext>
            </a:extLst>
          </p:cNvPr>
          <p:cNvSpPr txBox="1"/>
          <p:nvPr/>
        </p:nvSpPr>
        <p:spPr>
          <a:xfrm>
            <a:off x="5825479" y="5370401"/>
            <a:ext cx="606721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FOODS_3</a:t>
            </a:r>
            <a:r>
              <a:rPr lang="ko-KR" altLang="en-US" dirty="0"/>
              <a:t>는 식품 카테고리 매출을 견인하고 있는 반면</a:t>
            </a:r>
            <a:r>
              <a:rPr lang="en-US" altLang="ko-KR" dirty="0"/>
              <a:t>, FOODS_2</a:t>
            </a:r>
            <a:r>
              <a:rPr lang="ko-KR" altLang="en-US" dirty="0"/>
              <a:t>는 마지막에 거의 회복되지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31473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직사각형 3"/>
          <p:cNvSpPr/>
          <p:nvPr/>
        </p:nvSpPr>
        <p:spPr>
          <a:xfrm>
            <a:off x="168442" y="186698"/>
            <a:ext cx="11442032" cy="66278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" name="제목 1"/>
          <p:cNvSpPr txBox="1">
            <a:spLocks noGrp="1"/>
          </p:cNvSpPr>
          <p:nvPr>
            <p:ph type="title"/>
          </p:nvPr>
        </p:nvSpPr>
        <p:spPr>
          <a:xfrm>
            <a:off x="344904" y="186698"/>
            <a:ext cx="10515601" cy="662782"/>
          </a:xfrm>
          <a:prstGeom prst="rect">
            <a:avLst/>
          </a:prstGeom>
        </p:spPr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M5 Forecasting 수요예측</a:t>
            </a:r>
          </a:p>
        </p:txBody>
      </p:sp>
      <p:sp>
        <p:nvSpPr>
          <p:cNvPr id="169" name="직사각형 8"/>
          <p:cNvSpPr/>
          <p:nvPr/>
        </p:nvSpPr>
        <p:spPr>
          <a:xfrm>
            <a:off x="299305" y="1215024"/>
            <a:ext cx="5149516" cy="5160724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0" name="직사각형 9"/>
          <p:cNvSpPr/>
          <p:nvPr/>
        </p:nvSpPr>
        <p:spPr>
          <a:xfrm>
            <a:off x="5825480" y="1174315"/>
            <a:ext cx="5673412" cy="520143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3" name="직사각형 10"/>
          <p:cNvGrpSpPr/>
          <p:nvPr/>
        </p:nvGrpSpPr>
        <p:grpSpPr>
          <a:xfrm>
            <a:off x="299306" y="1077727"/>
            <a:ext cx="5149517" cy="553455"/>
            <a:chOff x="0" y="0"/>
            <a:chExt cx="5149516" cy="553453"/>
          </a:xfrm>
        </p:grpSpPr>
        <p:sp>
          <p:nvSpPr>
            <p:cNvPr id="171" name="직사각형"/>
            <p:cNvSpPr/>
            <p:nvPr/>
          </p:nvSpPr>
          <p:spPr>
            <a:xfrm>
              <a:off x="0" y="0"/>
              <a:ext cx="5149516" cy="55345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2" name="데이터셋"/>
            <p:cNvSpPr txBox="1"/>
            <p:nvPr/>
          </p:nvSpPr>
          <p:spPr>
            <a:xfrm>
              <a:off x="52070" y="92062"/>
              <a:ext cx="5045376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 algn="ctr">
                <a:defRPr b="1">
                  <a:solidFill>
                    <a:srgbClr val="FFFFFF"/>
                  </a:solidFill>
                </a:defRPr>
              </a:pPr>
              <a:r>
                <a:rPr lang="en-US" altLang="ko-KR" dirty="0"/>
                <a:t>EDA</a:t>
              </a:r>
            </a:p>
          </p:txBody>
        </p:sp>
      </p:grpSp>
      <p:grpSp>
        <p:nvGrpSpPr>
          <p:cNvPr id="176" name="직사각형 11"/>
          <p:cNvGrpSpPr/>
          <p:nvPr/>
        </p:nvGrpSpPr>
        <p:grpSpPr>
          <a:xfrm>
            <a:off x="5825479" y="1073730"/>
            <a:ext cx="5673415" cy="553454"/>
            <a:chOff x="-1" y="0"/>
            <a:chExt cx="5673414" cy="553453"/>
          </a:xfrm>
        </p:grpSpPr>
        <p:sp>
          <p:nvSpPr>
            <p:cNvPr id="174" name="직사각형"/>
            <p:cNvSpPr/>
            <p:nvPr/>
          </p:nvSpPr>
          <p:spPr>
            <a:xfrm>
              <a:off x="-1" y="0"/>
              <a:ext cx="5673414" cy="55345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5" name="실험설계(1) - EDA"/>
            <p:cNvSpPr txBox="1"/>
            <p:nvPr/>
          </p:nvSpPr>
          <p:spPr>
            <a:xfrm>
              <a:off x="52069" y="92062"/>
              <a:ext cx="5569274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r>
                <a:rPr dirty="0"/>
                <a:t>EDA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9B76501-CEB2-F2DC-CC93-4573830397B0}"/>
              </a:ext>
            </a:extLst>
          </p:cNvPr>
          <p:cNvSpPr txBox="1"/>
          <p:nvPr/>
        </p:nvSpPr>
        <p:spPr>
          <a:xfrm>
            <a:off x="9090409" y="1856957"/>
            <a:ext cx="2356415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dirty="0" err="1"/>
              <a:t>결측값을</a:t>
            </a:r>
            <a:r>
              <a:rPr lang="ko-KR" altLang="en-US" dirty="0"/>
              <a:t> </a:t>
            </a:r>
            <a:r>
              <a:rPr lang="en-US" altLang="ko-KR" dirty="0" err="1"/>
              <a:t>No_Event</a:t>
            </a: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    </a:t>
            </a:r>
            <a:r>
              <a:rPr lang="ko-KR" altLang="en-US" dirty="0"/>
              <a:t>로 대체</a:t>
            </a: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dirty="0"/>
              <a:t>전체 날짜 중 </a:t>
            </a:r>
            <a:r>
              <a:rPr lang="en-US" altLang="ko-KR" dirty="0"/>
              <a:t>8%</a:t>
            </a:r>
            <a:r>
              <a:rPr lang="ko-KR" altLang="en-US" dirty="0"/>
              <a:t>가 </a:t>
            </a: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    </a:t>
            </a:r>
            <a:r>
              <a:rPr lang="ko-KR" altLang="en-US" dirty="0"/>
              <a:t>이벤트를 함</a:t>
            </a: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dirty="0"/>
              <a:t>종교행사과 국가 </a:t>
            </a:r>
            <a:br>
              <a:rPr lang="en-US" altLang="ko-KR" dirty="0"/>
            </a:br>
            <a:r>
              <a:rPr lang="ko-KR" altLang="en-US" dirty="0"/>
              <a:t>행사가 대부분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DBB5BF-4D80-C2BD-6784-35A2225E9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29" y="3930635"/>
            <a:ext cx="3391538" cy="210936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2A5AC54-24CE-8FCB-278B-3F62718B0BDB}"/>
              </a:ext>
            </a:extLst>
          </p:cNvPr>
          <p:cNvSpPr txBox="1"/>
          <p:nvPr/>
        </p:nvSpPr>
        <p:spPr>
          <a:xfrm>
            <a:off x="221358" y="5767018"/>
            <a:ext cx="510391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3</a:t>
            </a:r>
            <a:r>
              <a:rPr lang="ko-KR" altLang="en-US" dirty="0"/>
              <a:t>개월 이동평균에 따른 </a:t>
            </a:r>
            <a:r>
              <a:rPr lang="en-US" altLang="ko-KR" dirty="0"/>
              <a:t>CA </a:t>
            </a:r>
            <a:r>
              <a:rPr lang="ko-KR" altLang="en-US" dirty="0"/>
              <a:t>매출</a:t>
            </a:r>
            <a:r>
              <a:rPr lang="en-US" altLang="ko-KR" dirty="0"/>
              <a:t>(Rolling mean 90)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7BE3C9-4A64-9BF6-2492-E4987F3F508D}"/>
              </a:ext>
            </a:extLst>
          </p:cNvPr>
          <p:cNvSpPr txBox="1"/>
          <p:nvPr/>
        </p:nvSpPr>
        <p:spPr>
          <a:xfrm>
            <a:off x="387513" y="1652592"/>
            <a:ext cx="523673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어떤 주에서 가장 </a:t>
            </a:r>
            <a:r>
              <a:rPr lang="ko-KR" altLang="en-US" dirty="0"/>
              <a:t>많이 판매되는지</a:t>
            </a:r>
            <a:r>
              <a:rPr lang="en-US" altLang="ko-KR" dirty="0"/>
              <a:t>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FF3E86-F1FF-1D7A-8AA0-3D34B52B86A0}"/>
              </a:ext>
            </a:extLst>
          </p:cNvPr>
          <p:cNvSpPr txBox="1"/>
          <p:nvPr/>
        </p:nvSpPr>
        <p:spPr>
          <a:xfrm>
            <a:off x="3220302" y="2140146"/>
            <a:ext cx="2208571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dirty="0"/>
              <a:t>실적이 가장 좋은 매장은</a:t>
            </a:r>
            <a:r>
              <a:rPr lang="en-US" altLang="ko-KR" dirty="0"/>
              <a:t>?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 ⇒ CA_3</a:t>
            </a:r>
            <a:r>
              <a:rPr lang="ko-KR" altLang="en-US" dirty="0"/>
              <a:t>의 매장   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판매량이 높고 </a:t>
            </a:r>
            <a:br>
              <a:rPr lang="en-US" altLang="ko-KR" dirty="0"/>
            </a:br>
            <a:r>
              <a:rPr lang="en-US" altLang="ko-KR" dirty="0"/>
              <a:t>    CA_4 </a:t>
            </a:r>
            <a:r>
              <a:rPr lang="ko-KR" altLang="en-US" dirty="0"/>
              <a:t>매출이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가장 낮다</a:t>
            </a:r>
            <a:r>
              <a:rPr lang="en-US" altLang="ko-KR" dirty="0"/>
              <a:t>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30" name="그림 18" descr="그림 18">
            <a:extLst>
              <a:ext uri="{FF2B5EF4-FFF2-40B4-BE49-F238E27FC236}">
                <a16:creationId xmlns:a16="http://schemas.microsoft.com/office/drawing/2014/main" id="{34EFDD4F-2459-9C03-7BC3-65B1127B6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01" y="2067157"/>
            <a:ext cx="2875401" cy="1837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3DE0C2-EDC4-C3B8-B480-FC6F41CD1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886" y="1741333"/>
            <a:ext cx="3093523" cy="20406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347C8F-C017-6D52-3833-C9240C0BED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4108152"/>
            <a:ext cx="3064043" cy="204067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4042624-ED3D-9F56-1D03-628C52445AD8}"/>
              </a:ext>
            </a:extLst>
          </p:cNvPr>
          <p:cNvSpPr txBox="1"/>
          <p:nvPr/>
        </p:nvSpPr>
        <p:spPr>
          <a:xfrm>
            <a:off x="9254059" y="4301885"/>
            <a:ext cx="235641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dirty="0"/>
              <a:t>모든 카테고리가 비이벤트 평균판매량이 </a:t>
            </a:r>
            <a:br>
              <a:rPr lang="en-US" altLang="ko-KR" dirty="0"/>
            </a:br>
            <a:r>
              <a:rPr lang="ko-KR" altLang="en-US" dirty="0"/>
              <a:t>약간 큼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153235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직사각형 5"/>
          <p:cNvSpPr/>
          <p:nvPr/>
        </p:nvSpPr>
        <p:spPr>
          <a:xfrm>
            <a:off x="168442" y="186698"/>
            <a:ext cx="11442032" cy="66278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제목 1"/>
          <p:cNvSpPr txBox="1">
            <a:spLocks noGrp="1"/>
          </p:cNvSpPr>
          <p:nvPr>
            <p:ph type="title"/>
          </p:nvPr>
        </p:nvSpPr>
        <p:spPr>
          <a:xfrm>
            <a:off x="344904" y="186698"/>
            <a:ext cx="10515601" cy="662782"/>
          </a:xfrm>
          <a:prstGeom prst="rect">
            <a:avLst/>
          </a:prstGeom>
        </p:spPr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M5 Forecasting 수요예측</a:t>
            </a:r>
          </a:p>
        </p:txBody>
      </p:sp>
      <p:sp>
        <p:nvSpPr>
          <p:cNvPr id="191" name="TextBox 9"/>
          <p:cNvSpPr/>
          <p:nvPr/>
        </p:nvSpPr>
        <p:spPr>
          <a:xfrm>
            <a:off x="369956" y="1637799"/>
            <a:ext cx="5128971" cy="448201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4" name="직사각형 10"/>
          <p:cNvGrpSpPr/>
          <p:nvPr/>
        </p:nvGrpSpPr>
        <p:grpSpPr>
          <a:xfrm>
            <a:off x="344903" y="1105695"/>
            <a:ext cx="5128973" cy="553455"/>
            <a:chOff x="-1" y="0"/>
            <a:chExt cx="5128971" cy="553453"/>
          </a:xfrm>
        </p:grpSpPr>
        <p:sp>
          <p:nvSpPr>
            <p:cNvPr id="192" name="직사각형"/>
            <p:cNvSpPr/>
            <p:nvPr/>
          </p:nvSpPr>
          <p:spPr>
            <a:xfrm>
              <a:off x="-1" y="0"/>
              <a:ext cx="5128971" cy="55345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3" name="실험설계(2) - LSTM"/>
            <p:cNvSpPr txBox="1"/>
            <p:nvPr/>
          </p:nvSpPr>
          <p:spPr>
            <a:xfrm>
              <a:off x="52069" y="92062"/>
              <a:ext cx="5024831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r>
                <a:rPr lang="ko-KR" altLang="en-US" dirty="0"/>
                <a:t>학습과정 </a:t>
              </a:r>
              <a:r>
                <a:rPr lang="en-US" altLang="ko-KR" dirty="0"/>
                <a:t>- </a:t>
              </a:r>
              <a:r>
                <a:rPr dirty="0"/>
                <a:t>LSTM</a:t>
              </a:r>
            </a:p>
          </p:txBody>
        </p:sp>
      </p:grpSp>
      <p:pic>
        <p:nvPicPr>
          <p:cNvPr id="199" name="그림 14" descr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76" y="3382790"/>
            <a:ext cx="4687647" cy="1813692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extBox 15"/>
          <p:cNvSpPr txBox="1"/>
          <p:nvPr/>
        </p:nvSpPr>
        <p:spPr>
          <a:xfrm>
            <a:off x="511076" y="5196482"/>
            <a:ext cx="4846729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∙ </a:t>
            </a:r>
            <a:r>
              <a:rPr dirty="0" err="1"/>
              <a:t>RNN이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장기</a:t>
            </a:r>
            <a:r>
              <a:rPr dirty="0"/>
              <a:t> </a:t>
            </a:r>
            <a:r>
              <a:rPr dirty="0" err="1"/>
              <a:t>의존성</a:t>
            </a:r>
            <a:r>
              <a:rPr dirty="0"/>
              <a:t> </a:t>
            </a:r>
            <a:r>
              <a:rPr dirty="0" err="1"/>
              <a:t>문제</a:t>
            </a:r>
            <a:r>
              <a:rPr dirty="0"/>
              <a:t>(</a:t>
            </a:r>
            <a:r>
              <a:rPr dirty="0" err="1"/>
              <a:t>학습이</a:t>
            </a:r>
            <a:r>
              <a:rPr dirty="0"/>
              <a:t> </a:t>
            </a:r>
            <a:r>
              <a:rPr dirty="0" err="1"/>
              <a:t>거듭될</a:t>
            </a:r>
            <a:r>
              <a:rPr dirty="0"/>
              <a:t> </a:t>
            </a:r>
            <a:r>
              <a:rPr dirty="0" err="1"/>
              <a:t>수록</a:t>
            </a:r>
            <a:r>
              <a:rPr dirty="0"/>
              <a:t> </a:t>
            </a:r>
            <a:r>
              <a:rPr lang="ko-KR" altLang="en-US" dirty="0"/>
              <a:t>어려워 한다</a:t>
            </a:r>
            <a:r>
              <a:rPr lang="en-US" altLang="ko-KR" dirty="0"/>
              <a:t>.</a:t>
            </a:r>
            <a:r>
              <a:rPr lang="ko-KR" altLang="en-US" dirty="0"/>
              <a:t> 이를 개선하기 위해 </a:t>
            </a:r>
            <a:r>
              <a:rPr lang="en-US" altLang="ko-KR" dirty="0"/>
              <a:t>LSTM</a:t>
            </a:r>
            <a:r>
              <a:rPr lang="ko-KR" altLang="en-US" dirty="0"/>
              <a:t> 등장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F0BB81F8-49E4-6C84-0E4C-50AEC0152C36}"/>
              </a:ext>
            </a:extLst>
          </p:cNvPr>
          <p:cNvSpPr/>
          <p:nvPr/>
        </p:nvSpPr>
        <p:spPr>
          <a:xfrm>
            <a:off x="5914322" y="1659148"/>
            <a:ext cx="5128971" cy="448201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7" name="직사각형 10">
            <a:extLst>
              <a:ext uri="{FF2B5EF4-FFF2-40B4-BE49-F238E27FC236}">
                <a16:creationId xmlns:a16="http://schemas.microsoft.com/office/drawing/2014/main" id="{6CF24625-BE77-1498-12E5-04B3E27FBEA0}"/>
              </a:ext>
            </a:extLst>
          </p:cNvPr>
          <p:cNvGrpSpPr/>
          <p:nvPr/>
        </p:nvGrpSpPr>
        <p:grpSpPr>
          <a:xfrm>
            <a:off x="5889270" y="1095152"/>
            <a:ext cx="5128973" cy="553455"/>
            <a:chOff x="-1" y="0"/>
            <a:chExt cx="5128971" cy="553453"/>
          </a:xfrm>
        </p:grpSpPr>
        <p:sp>
          <p:nvSpPr>
            <p:cNvPr id="28" name="직사각형">
              <a:extLst>
                <a:ext uri="{FF2B5EF4-FFF2-40B4-BE49-F238E27FC236}">
                  <a16:creationId xmlns:a16="http://schemas.microsoft.com/office/drawing/2014/main" id="{C141DA36-B183-0ECF-24A8-5B85511F89E1}"/>
                </a:ext>
              </a:extLst>
            </p:cNvPr>
            <p:cNvSpPr/>
            <p:nvPr/>
          </p:nvSpPr>
          <p:spPr>
            <a:xfrm>
              <a:off x="-1" y="0"/>
              <a:ext cx="5128971" cy="55345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" name="실험설계(2) - LSTM">
              <a:extLst>
                <a:ext uri="{FF2B5EF4-FFF2-40B4-BE49-F238E27FC236}">
                  <a16:creationId xmlns:a16="http://schemas.microsoft.com/office/drawing/2014/main" id="{85E3B9E4-3006-0CC8-8F8F-279065D479FC}"/>
                </a:ext>
              </a:extLst>
            </p:cNvPr>
            <p:cNvSpPr txBox="1"/>
            <p:nvPr/>
          </p:nvSpPr>
          <p:spPr>
            <a:xfrm>
              <a:off x="52069" y="92062"/>
              <a:ext cx="5024831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r>
                <a:rPr lang="ko-KR" altLang="en-US" dirty="0"/>
                <a:t>학습과정 </a:t>
              </a:r>
              <a:r>
                <a:rPr lang="en-US" altLang="ko-KR" dirty="0"/>
                <a:t>- </a:t>
              </a:r>
              <a:r>
                <a:rPr dirty="0"/>
                <a:t>LSTM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1E0C65F-318C-BABA-FE47-C78AB6EE2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4989747"/>
            <a:ext cx="1727918" cy="2587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545BEE-CE2C-9FA6-3CA4-5AE46BEFA3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597" r="3406"/>
          <a:stretch/>
        </p:blipFill>
        <p:spPr>
          <a:xfrm>
            <a:off x="7047850" y="1894279"/>
            <a:ext cx="2718365" cy="1888979"/>
          </a:xfrm>
          <a:prstGeom prst="rect">
            <a:avLst/>
          </a:prstGeom>
        </p:spPr>
      </p:pic>
      <p:sp>
        <p:nvSpPr>
          <p:cNvPr id="34" name="TextBox 15">
            <a:extLst>
              <a:ext uri="{FF2B5EF4-FFF2-40B4-BE49-F238E27FC236}">
                <a16:creationId xmlns:a16="http://schemas.microsoft.com/office/drawing/2014/main" id="{0FDBDAE2-6279-F5AD-20F6-27849FD280DD}"/>
              </a:ext>
            </a:extLst>
          </p:cNvPr>
          <p:cNvSpPr txBox="1"/>
          <p:nvPr/>
        </p:nvSpPr>
        <p:spPr>
          <a:xfrm>
            <a:off x="5965002" y="3878805"/>
            <a:ext cx="5434262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대표적인 비선형 시계열 분석 모델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수요예측에서 가장 많이 사용성을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검토받고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대중화된 모델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이슈에서 뛰어난 성능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품목이 많은 경우 사용하기 어려움 </a:t>
            </a:r>
            <a:endParaRPr lang="en-US" dirty="0"/>
          </a:p>
          <a:p>
            <a:r>
              <a:rPr dirty="0"/>
              <a:t>∙ </a:t>
            </a:r>
            <a:r>
              <a:rPr lang="en-US" dirty="0"/>
              <a:t>LSTM</a:t>
            </a:r>
            <a:r>
              <a:rPr lang="ko-KR" altLang="en-US" dirty="0"/>
              <a:t>의 핵심은 </a:t>
            </a:r>
            <a:r>
              <a:rPr lang="en-US" altLang="ko-KR" dirty="0"/>
              <a:t>Cell state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수평으로 그어진 </a:t>
            </a:r>
            <a:r>
              <a:rPr lang="ko-KR" altLang="en-US" dirty="0" err="1"/>
              <a:t>윗선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작은 </a:t>
            </a:r>
            <a:r>
              <a:rPr lang="en-US" altLang="ko-KR" dirty="0"/>
              <a:t>linear interaction</a:t>
            </a:r>
            <a:r>
              <a:rPr lang="ko-KR" altLang="en-US" dirty="0"/>
              <a:t>만을 적용시키면서 전체 체인을 구동 시킴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C1393F-174C-2A0E-4FA7-249AC38DC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8686" y="1803684"/>
            <a:ext cx="3251507" cy="1169539"/>
          </a:xfrm>
          <a:prstGeom prst="rect">
            <a:avLst/>
          </a:prstGeom>
        </p:spPr>
      </p:pic>
      <p:sp>
        <p:nvSpPr>
          <p:cNvPr id="23" name="TextBox 15">
            <a:extLst>
              <a:ext uri="{FF2B5EF4-FFF2-40B4-BE49-F238E27FC236}">
                <a16:creationId xmlns:a16="http://schemas.microsoft.com/office/drawing/2014/main" id="{9337EB8D-D840-E30C-D90A-B3FE3EAE9F69}"/>
              </a:ext>
            </a:extLst>
          </p:cNvPr>
          <p:cNvSpPr txBox="1"/>
          <p:nvPr/>
        </p:nvSpPr>
        <p:spPr>
          <a:xfrm>
            <a:off x="396973" y="3081441"/>
            <a:ext cx="484672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∙</a:t>
            </a:r>
            <a:r>
              <a:rPr lang="en-US" dirty="0"/>
              <a:t> </a:t>
            </a:r>
            <a:r>
              <a:rPr lang="ko-KR" altLang="en-US" dirty="0"/>
              <a:t>긴 기간에 의존하는 </a:t>
            </a:r>
            <a:r>
              <a:rPr lang="en-US" altLang="ko-KR" dirty="0"/>
              <a:t>RNN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528250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직사각형 5"/>
          <p:cNvSpPr/>
          <p:nvPr/>
        </p:nvSpPr>
        <p:spPr>
          <a:xfrm>
            <a:off x="168442" y="186698"/>
            <a:ext cx="11442032" cy="66278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3" name="제목 1"/>
          <p:cNvSpPr txBox="1">
            <a:spLocks noGrp="1"/>
          </p:cNvSpPr>
          <p:nvPr>
            <p:ph type="title"/>
          </p:nvPr>
        </p:nvSpPr>
        <p:spPr>
          <a:xfrm>
            <a:off x="344904" y="186698"/>
            <a:ext cx="10515601" cy="662782"/>
          </a:xfrm>
          <a:prstGeom prst="rect">
            <a:avLst/>
          </a:prstGeom>
        </p:spPr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M5 Forecasting </a:t>
            </a:r>
            <a:r>
              <a:rPr dirty="0" err="1"/>
              <a:t>수요예측</a:t>
            </a:r>
            <a:endParaRPr dirty="0"/>
          </a:p>
        </p:txBody>
      </p:sp>
      <p:sp>
        <p:nvSpPr>
          <p:cNvPr id="214" name="TextBox 9"/>
          <p:cNvSpPr/>
          <p:nvPr/>
        </p:nvSpPr>
        <p:spPr>
          <a:xfrm>
            <a:off x="6004560" y="1785502"/>
            <a:ext cx="5488915" cy="448201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21" name="직사각형 13"/>
          <p:cNvGrpSpPr/>
          <p:nvPr/>
        </p:nvGrpSpPr>
        <p:grpSpPr>
          <a:xfrm>
            <a:off x="5965373" y="1245965"/>
            <a:ext cx="5528102" cy="553455"/>
            <a:chOff x="0" y="0"/>
            <a:chExt cx="5151984" cy="553453"/>
          </a:xfrm>
        </p:grpSpPr>
        <p:sp>
          <p:nvSpPr>
            <p:cNvPr id="219" name="직사각형"/>
            <p:cNvSpPr/>
            <p:nvPr/>
          </p:nvSpPr>
          <p:spPr>
            <a:xfrm>
              <a:off x="0" y="0"/>
              <a:ext cx="5151984" cy="55345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0" name="실험설계(3) – DEEP AR"/>
            <p:cNvSpPr txBox="1"/>
            <p:nvPr/>
          </p:nvSpPr>
          <p:spPr>
            <a:xfrm>
              <a:off x="52070" y="92062"/>
              <a:ext cx="5047844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r>
                <a:rPr lang="ko-KR" altLang="en-US" dirty="0"/>
                <a:t>학습과정</a:t>
              </a:r>
              <a:r>
                <a:rPr lang="en-US" altLang="ko-KR" dirty="0"/>
                <a:t>-</a:t>
              </a:r>
              <a:r>
                <a:rPr dirty="0" err="1"/>
                <a:t>D</a:t>
              </a:r>
              <a:r>
                <a:rPr lang="en-US" dirty="0" err="1"/>
                <a:t>eep</a:t>
              </a:r>
              <a:r>
                <a:rPr dirty="0" err="1"/>
                <a:t>AR</a:t>
              </a:r>
              <a:endParaRPr dirty="0"/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3D7CD80A-03E8-1278-6E16-62EDC5E6A747}"/>
              </a:ext>
            </a:extLst>
          </p:cNvPr>
          <p:cNvSpPr/>
          <p:nvPr/>
        </p:nvSpPr>
        <p:spPr>
          <a:xfrm>
            <a:off x="294078" y="1778893"/>
            <a:ext cx="5342790" cy="448201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5" name="직사각형 12">
            <a:extLst>
              <a:ext uri="{FF2B5EF4-FFF2-40B4-BE49-F238E27FC236}">
                <a16:creationId xmlns:a16="http://schemas.microsoft.com/office/drawing/2014/main" id="{EAE12023-9A9A-8469-9B30-339B10010384}"/>
              </a:ext>
            </a:extLst>
          </p:cNvPr>
          <p:cNvGrpSpPr/>
          <p:nvPr/>
        </p:nvGrpSpPr>
        <p:grpSpPr>
          <a:xfrm>
            <a:off x="269026" y="1225439"/>
            <a:ext cx="5367843" cy="553455"/>
            <a:chOff x="-1" y="0"/>
            <a:chExt cx="5367842" cy="553453"/>
          </a:xfrm>
        </p:grpSpPr>
        <p:sp>
          <p:nvSpPr>
            <p:cNvPr id="16" name="직사각형">
              <a:extLst>
                <a:ext uri="{FF2B5EF4-FFF2-40B4-BE49-F238E27FC236}">
                  <a16:creationId xmlns:a16="http://schemas.microsoft.com/office/drawing/2014/main" id="{6D42CEA6-6522-B733-1B99-B55F05448423}"/>
                </a:ext>
              </a:extLst>
            </p:cNvPr>
            <p:cNvSpPr/>
            <p:nvPr/>
          </p:nvSpPr>
          <p:spPr>
            <a:xfrm>
              <a:off x="-1" y="0"/>
              <a:ext cx="5367842" cy="55345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실험설계(3) – DEEP AR">
              <a:extLst>
                <a:ext uri="{FF2B5EF4-FFF2-40B4-BE49-F238E27FC236}">
                  <a16:creationId xmlns:a16="http://schemas.microsoft.com/office/drawing/2014/main" id="{8C50F5F5-8E5A-44DF-F478-42DE6F19E275}"/>
                </a:ext>
              </a:extLst>
            </p:cNvPr>
            <p:cNvSpPr txBox="1"/>
            <p:nvPr/>
          </p:nvSpPr>
          <p:spPr>
            <a:xfrm>
              <a:off x="52069" y="92062"/>
              <a:ext cx="5263702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r>
                <a:rPr lang="ko-KR" altLang="en-US" dirty="0"/>
                <a:t>학습과정 </a:t>
              </a:r>
              <a:r>
                <a:rPr lang="en-US" altLang="ko-KR" dirty="0"/>
                <a:t>– </a:t>
              </a:r>
              <a:r>
                <a:rPr dirty="0" err="1"/>
                <a:t>D</a:t>
              </a:r>
              <a:r>
                <a:rPr lang="en-US" dirty="0" err="1"/>
                <a:t>eep</a:t>
              </a:r>
              <a:r>
                <a:rPr dirty="0" err="1"/>
                <a:t>AR</a:t>
              </a:r>
              <a:endParaRPr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6F22987-AE6D-F7CE-B41B-5605F181BEF6}"/>
              </a:ext>
            </a:extLst>
          </p:cNvPr>
          <p:cNvSpPr txBox="1"/>
          <p:nvPr/>
        </p:nvSpPr>
        <p:spPr>
          <a:xfrm>
            <a:off x="6186255" y="2155213"/>
            <a:ext cx="5251348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공변량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DeepAR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공변량을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사용하여 복잡하고 그룹 의존적인 관계를 포착할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이는 일반적으로 고전적인 예측 모델에서 사용되는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공변량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단면 휴리스틱을 선택하고 준비하는데 필요한 노력과 시간을 줄여준다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dirty="0"/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621D1C44-94BA-616E-B858-82322FBE7DDF}"/>
              </a:ext>
            </a:extLst>
          </p:cNvPr>
          <p:cNvSpPr txBox="1"/>
          <p:nvPr/>
        </p:nvSpPr>
        <p:spPr>
          <a:xfrm>
            <a:off x="351355" y="2322541"/>
            <a:ext cx="5251349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∙</a:t>
            </a:r>
            <a:r>
              <a:rPr lang="ko-KR" altLang="en-US" dirty="0"/>
              <a:t>아마존이 출시해 </a:t>
            </a:r>
            <a:r>
              <a:rPr lang="en-US" altLang="ko-KR" dirty="0"/>
              <a:t>ML </a:t>
            </a:r>
            <a:r>
              <a:rPr lang="ko-KR" altLang="en-US" dirty="0"/>
              <a:t>플랫폼 </a:t>
            </a:r>
            <a:r>
              <a:rPr lang="en-US" altLang="ko-KR" dirty="0" err="1"/>
              <a:t>SageMaker</a:t>
            </a:r>
            <a:r>
              <a:rPr lang="ko-KR" altLang="en-US" dirty="0"/>
              <a:t>에 통합된 </a:t>
            </a:r>
            <a:r>
              <a:rPr lang="en-US" altLang="ko-KR" dirty="0" err="1"/>
              <a:t>DeepAR</a:t>
            </a:r>
            <a:r>
              <a:rPr lang="ko-KR" altLang="en-US" dirty="0"/>
              <a:t>은 여러 </a:t>
            </a:r>
            <a:r>
              <a:rPr lang="ko-KR" altLang="en-US" dirty="0" err="1"/>
              <a:t>공변량을</a:t>
            </a:r>
            <a:r>
              <a:rPr lang="ko-KR" altLang="en-US" dirty="0"/>
              <a:t> 활용해 </a:t>
            </a:r>
            <a:r>
              <a:rPr lang="en-US" altLang="ko-KR" dirty="0"/>
              <a:t>‘</a:t>
            </a:r>
            <a:r>
              <a:rPr lang="ko-KR" altLang="en-US" dirty="0"/>
              <a:t>스케일로</a:t>
            </a:r>
            <a:r>
              <a:rPr lang="en-US" altLang="ko-KR" dirty="0"/>
              <a:t>’</a:t>
            </a:r>
            <a:r>
              <a:rPr lang="ko-KR" altLang="en-US" dirty="0"/>
              <a:t>로 학습할 수 있는 능력이 있음</a:t>
            </a:r>
            <a:endParaRPr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6B5594-2155-1D53-86FC-6CC0F5575CFD}"/>
              </a:ext>
            </a:extLst>
          </p:cNvPr>
          <p:cNvSpPr txBox="1"/>
          <p:nvPr/>
        </p:nvSpPr>
        <p:spPr>
          <a:xfrm>
            <a:off x="385521" y="3943117"/>
            <a:ext cx="5251348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이점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 확률론적 예측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DeepAR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시계열의 미래 값이 아니라 미래 확률 분포를 추정한다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이를 통해 실무자는 수치 추정치를 계산할 수 있으므로 비즈니스 프로세스의 최적화가 향상 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27E96E-E0F9-B3D8-C6A6-065AE1AAFB3A}"/>
              </a:ext>
            </a:extLst>
          </p:cNvPr>
          <p:cNvSpPr txBox="1"/>
          <p:nvPr/>
        </p:nvSpPr>
        <p:spPr>
          <a:xfrm>
            <a:off x="6238242" y="3943117"/>
            <a:ext cx="5789302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맑은 고딕"/>
              </a:rPr>
              <a:t>∙ 관련 시계열이 포함된 대규모 트레이닝 데이터 </a:t>
            </a:r>
            <a:b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맑은 고딕"/>
              </a:rPr>
            </a:b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맑은 고딕"/>
              </a:rPr>
              <a:t>세트 여러 개에 걸쳐 시계열의 패턴을 학습하여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정확한 예상 정보를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생성하는 알고리즘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세트 포함된 관련 항목 간의 유사성을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맑은 고딕"/>
              </a:rPr>
              <a:t>학습하여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정확한 예상 정보를 제공함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맑은 고딕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2624</TotalTime>
  <Words>2185</Words>
  <Application>Microsoft Office PowerPoint</Application>
  <PresentationFormat>와이드스크린</PresentationFormat>
  <Paragraphs>222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charter</vt:lpstr>
      <vt:lpstr>Inter</vt:lpstr>
      <vt:lpstr>NotoSansKR</vt:lpstr>
      <vt:lpstr>맑은 고딕</vt:lpstr>
      <vt:lpstr>Arial</vt:lpstr>
      <vt:lpstr>Office 테마</vt:lpstr>
      <vt:lpstr>PowerPoint 프레젠테이션</vt:lpstr>
      <vt:lpstr>PowerPoint 프레젠테이션</vt:lpstr>
      <vt:lpstr>M5 Forecasting 수요예측</vt:lpstr>
      <vt:lpstr>M5 Forecasting 수요예측</vt:lpstr>
      <vt:lpstr>M5 Forecasting 수요예측</vt:lpstr>
      <vt:lpstr>M5 Forecasting 수요예측</vt:lpstr>
      <vt:lpstr>M5 Forecasting 수요예측</vt:lpstr>
      <vt:lpstr>M5 Forecasting 수요예측</vt:lpstr>
      <vt:lpstr>M5 Forecasting 수요예측</vt:lpstr>
      <vt:lpstr>M5 Forecasting 수요예측</vt:lpstr>
      <vt:lpstr>M5 Forecasting 수요예측</vt:lpstr>
      <vt:lpstr>M5 Forecasting 수요예측</vt:lpstr>
      <vt:lpstr>M5 Forecasting 수요예측</vt:lpstr>
      <vt:lpstr>M5 Forecasting 수요예측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기반 시계열 기법을 활용한 유통 제품 수요예측</dc:title>
  <dc:creator>user</dc:creator>
  <cp:lastModifiedBy>Eunha</cp:lastModifiedBy>
  <cp:revision>14</cp:revision>
  <dcterms:modified xsi:type="dcterms:W3CDTF">2022-06-20T11:42:22Z</dcterms:modified>
</cp:coreProperties>
</file>