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8" r:id="rId2"/>
    <p:sldId id="277" r:id="rId3"/>
    <p:sldId id="269" r:id="rId4"/>
    <p:sldId id="270" r:id="rId5"/>
    <p:sldId id="279" r:id="rId6"/>
    <p:sldId id="278" r:id="rId7"/>
    <p:sldId id="280" r:id="rId8"/>
    <p:sldId id="281" r:id="rId9"/>
    <p:sldId id="272" r:id="rId10"/>
    <p:sldId id="282" r:id="rId11"/>
    <p:sldId id="273" r:id="rId12"/>
    <p:sldId id="274" r:id="rId13"/>
    <p:sldId id="284" r:id="rId14"/>
    <p:sldId id="28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521415D9-36F7-43E2-AB2F-B90AF26B5E84}">
      <p14:sectionLst xmlns:p14="http://schemas.microsoft.com/office/powerpoint/2010/main">
        <p14:section name="데이터" id="{C72F7A14-EB71-4927-B3DC-BEACA98EC736}">
          <p14:sldIdLst>
            <p14:sldId id="268"/>
            <p14:sldId id="277"/>
            <p14:sldId id="269"/>
            <p14:sldId id="270"/>
            <p14:sldId id="279"/>
            <p14:sldId id="278"/>
            <p14:sldId id="280"/>
            <p14:sldId id="281"/>
            <p14:sldId id="272"/>
            <p14:sldId id="282"/>
            <p14:sldId id="273"/>
            <p14:sldId id="274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0" autoAdjust="0"/>
  </p:normalViewPr>
  <p:slideViewPr>
    <p:cSldViewPr snapToGrid="0">
      <p:cViewPr varScale="1">
        <p:scale>
          <a:sx n="128" d="100"/>
          <a:sy n="128" d="100"/>
        </p:scale>
        <p:origin x="15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기반 시계열 기법을 활용한 유통 제품 수요예측 </a:t>
            </a:r>
          </a:p>
        </p:txBody>
      </p:sp>
    </p:spTree>
    <p:extLst>
      <p:ext uri="{BB962C8B-B14F-4D97-AF65-F5344CB8AC3E}">
        <p14:creationId xmlns:p14="http://schemas.microsoft.com/office/powerpoint/2010/main" val="1424715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1" name="Shape 2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데이터 분석(data layout)</a:t>
            </a:r>
          </a:p>
          <a:p>
            <a:r>
              <a:t>방법론 1순위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데이터 분석(data layout)</a:t>
            </a:r>
          </a:p>
          <a:p>
            <a:r>
              <a:t>방법론 1순위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0" i="0" dirty="0">
                <a:effectLst/>
                <a:latin typeface="Inter"/>
              </a:rPr>
              <a:t>이 </a:t>
            </a:r>
            <a:r>
              <a:rPr lang="en-US" altLang="ko-KR" b="0" i="0" dirty="0">
                <a:effectLst/>
                <a:latin typeface="Inter"/>
              </a:rPr>
              <a:t>competition</a:t>
            </a:r>
            <a:r>
              <a:rPr lang="ko-KR" altLang="en-US" b="0" i="0" dirty="0">
                <a:effectLst/>
                <a:latin typeface="Inter"/>
              </a:rPr>
              <a:t>에서 저희는 </a:t>
            </a:r>
            <a:r>
              <a:rPr lang="en-US" altLang="ko-KR" dirty="0"/>
              <a:t>[d_1942 - d_1969]</a:t>
            </a:r>
            <a:r>
              <a:rPr lang="ko-KR" altLang="en-US" b="0" i="0" dirty="0">
                <a:effectLst/>
                <a:latin typeface="Inter"/>
              </a:rPr>
              <a:t>에 대한 판매를 예측해야 합니다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행들은 </a:t>
            </a:r>
            <a:r>
              <a:rPr lang="en-US" altLang="ko-KR" b="0" i="0" dirty="0">
                <a:effectLst/>
                <a:latin typeface="Inter"/>
              </a:rPr>
              <a:t>evaluation set</a:t>
            </a:r>
            <a:r>
              <a:rPr lang="ko-KR" altLang="en-US" b="0" i="0" dirty="0">
                <a:effectLst/>
                <a:latin typeface="Inter"/>
              </a:rPr>
              <a:t>으로 구성됩니다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행 </a:t>
            </a:r>
            <a:r>
              <a:rPr lang="en-US" altLang="ko-KR" dirty="0"/>
              <a:t>[d_1914 - d_1941]</a:t>
            </a:r>
            <a:r>
              <a:rPr lang="ko-KR" altLang="en-US" b="0" i="0" dirty="0">
                <a:effectLst/>
                <a:latin typeface="Inter"/>
              </a:rPr>
              <a:t> 는 </a:t>
            </a:r>
            <a:r>
              <a:rPr lang="en-US" altLang="ko-KR" b="0" i="0" dirty="0">
                <a:effectLst/>
                <a:latin typeface="Inter"/>
              </a:rPr>
              <a:t>validation set</a:t>
            </a:r>
            <a:r>
              <a:rPr lang="ko-KR" altLang="en-US" b="0" i="0" dirty="0">
                <a:effectLst/>
                <a:latin typeface="Inter"/>
              </a:rPr>
              <a:t>이고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나머지 행들은 </a:t>
            </a:r>
            <a:r>
              <a:rPr lang="en-US" altLang="ko-KR" b="0" i="0" dirty="0">
                <a:effectLst/>
                <a:latin typeface="Inter"/>
              </a:rPr>
              <a:t>training set</a:t>
            </a:r>
            <a:r>
              <a:rPr lang="ko-KR" altLang="en-US" b="0" i="0" dirty="0">
                <a:effectLst/>
                <a:latin typeface="Inter"/>
              </a:rPr>
              <a:t>으로 구성됩니다</a:t>
            </a:r>
            <a:r>
              <a:rPr lang="en-US" altLang="ko-KR" b="0" i="0" dirty="0">
                <a:effectLst/>
                <a:latin typeface="Inter"/>
              </a:rPr>
              <a:t>.</a:t>
            </a:r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29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0" i="0" dirty="0">
                <a:effectLst/>
                <a:latin typeface="Inter"/>
              </a:rPr>
              <a:t>이 </a:t>
            </a:r>
            <a:r>
              <a:rPr lang="en-US" altLang="ko-KR" b="0" i="0" dirty="0">
                <a:effectLst/>
                <a:latin typeface="Inter"/>
              </a:rPr>
              <a:t>competition</a:t>
            </a:r>
            <a:r>
              <a:rPr lang="ko-KR" altLang="en-US" b="0" i="0" dirty="0">
                <a:effectLst/>
                <a:latin typeface="Inter"/>
              </a:rPr>
              <a:t>에서 저희는 </a:t>
            </a:r>
            <a:r>
              <a:rPr lang="en-US" altLang="ko-KR" dirty="0"/>
              <a:t>[d_1942 - d_1969]</a:t>
            </a:r>
            <a:r>
              <a:rPr lang="ko-KR" altLang="en-US" b="0" i="0" dirty="0">
                <a:effectLst/>
                <a:latin typeface="Inter"/>
              </a:rPr>
              <a:t>에 대한 판매를 예측해야 합니다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행들은 </a:t>
            </a:r>
            <a:r>
              <a:rPr lang="en-US" altLang="ko-KR" b="0" i="0" dirty="0">
                <a:effectLst/>
                <a:latin typeface="Inter"/>
              </a:rPr>
              <a:t>evaluation set</a:t>
            </a:r>
            <a:r>
              <a:rPr lang="ko-KR" altLang="en-US" b="0" i="0" dirty="0">
                <a:effectLst/>
                <a:latin typeface="Inter"/>
              </a:rPr>
              <a:t>으로 구성됩니다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행 </a:t>
            </a:r>
            <a:r>
              <a:rPr lang="en-US" altLang="ko-KR" dirty="0"/>
              <a:t>[d_1914 - d_1941]</a:t>
            </a:r>
            <a:r>
              <a:rPr lang="ko-KR" altLang="en-US" b="0" i="0" dirty="0">
                <a:effectLst/>
                <a:latin typeface="Inter"/>
              </a:rPr>
              <a:t> 는 </a:t>
            </a:r>
            <a:r>
              <a:rPr lang="en-US" altLang="ko-KR" b="0" i="0" dirty="0">
                <a:effectLst/>
                <a:latin typeface="Inter"/>
              </a:rPr>
              <a:t>validation set</a:t>
            </a:r>
            <a:r>
              <a:rPr lang="ko-KR" altLang="en-US" b="0" i="0" dirty="0">
                <a:effectLst/>
                <a:latin typeface="Inter"/>
              </a:rPr>
              <a:t>이고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나머지 행들은 </a:t>
            </a:r>
            <a:r>
              <a:rPr lang="en-US" altLang="ko-KR" b="0" i="0" dirty="0">
                <a:effectLst/>
                <a:latin typeface="Inter"/>
              </a:rPr>
              <a:t>training set</a:t>
            </a:r>
            <a:r>
              <a:rPr lang="ko-KR" altLang="en-US" b="0" i="0" dirty="0">
                <a:effectLst/>
                <a:latin typeface="Inter"/>
              </a:rPr>
              <a:t>으로 구성됩니다</a:t>
            </a:r>
            <a:r>
              <a:rPr lang="en-US" altLang="ko-KR" b="0" i="0" dirty="0">
                <a:effectLst/>
                <a:latin typeface="Inter"/>
              </a:rPr>
              <a:t>.</a:t>
            </a:r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06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1~2 장 Intro</a:t>
            </a:r>
          </a:p>
          <a:p>
            <a:r>
              <a:rPr dirty="0" err="1"/>
              <a:t>연구방법론</a:t>
            </a:r>
            <a:endParaRPr dirty="0"/>
          </a:p>
          <a:p>
            <a:r>
              <a:rPr dirty="0" err="1"/>
              <a:t>설명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유통 공급망 관리에 있어서 재고 결품과 </a:t>
            </a:r>
            <a:r>
              <a:rPr lang="ko-KR" altLang="en-US" dirty="0" err="1"/>
              <a:t>과재고</a:t>
            </a:r>
            <a:r>
              <a:rPr lang="ko-KR" altLang="en-US" dirty="0"/>
              <a:t> 보유를 막기 위해 관련 수요 예측은 중요한 연구 과제이다</a:t>
            </a:r>
            <a:r>
              <a:rPr lang="en-US" altLang="ko-KR" dirty="0"/>
              <a:t>. </a:t>
            </a:r>
            <a:r>
              <a:rPr lang="ko-KR" altLang="en-US" dirty="0"/>
              <a:t>특히 외식업의 경우</a:t>
            </a:r>
            <a:r>
              <a:rPr lang="en-US" altLang="ko-KR" dirty="0"/>
              <a:t>, </a:t>
            </a:r>
            <a:r>
              <a:rPr lang="ko-KR" altLang="en-US" dirty="0"/>
              <a:t>그 특성상 다양한 제품군을 취급해야 하고</a:t>
            </a:r>
            <a:r>
              <a:rPr lang="en-US" altLang="ko-KR" dirty="0"/>
              <a:t>, </a:t>
            </a:r>
            <a:r>
              <a:rPr lang="ko-KR" altLang="en-US" dirty="0"/>
              <a:t>취급하는 품목들의 수명주기가 대체로 짧다는 점에서 예측의 중요도는 더욱 클 수 밖에 없다</a:t>
            </a:r>
            <a:r>
              <a:rPr lang="en-US" altLang="ko-KR" dirty="0"/>
              <a:t>. </a:t>
            </a:r>
            <a:r>
              <a:rPr lang="ko-KR" altLang="en-US" dirty="0"/>
              <a:t>본 연구에서는 </a:t>
            </a: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부터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중순까지 </a:t>
            </a:r>
            <a:r>
              <a:rPr lang="en-US" altLang="ko-KR" dirty="0"/>
              <a:t>4</a:t>
            </a:r>
            <a:r>
              <a:rPr lang="ko-KR" altLang="en-US" dirty="0"/>
              <a:t>만 </a:t>
            </a:r>
            <a:r>
              <a:rPr lang="en-US" altLang="ko-KR" dirty="0"/>
              <a:t>2840</a:t>
            </a:r>
            <a:r>
              <a:rPr lang="ko-KR" altLang="en-US" dirty="0"/>
              <a:t>개 품목에 대한 월마트 데이터를 바탕으로 각종 수요예측 모형의 성능을 비교하였다</a:t>
            </a:r>
            <a:r>
              <a:rPr lang="en-US" altLang="ko-KR" dirty="0"/>
              <a:t>. </a:t>
            </a:r>
            <a:r>
              <a:rPr lang="ko-KR" altLang="en-US" dirty="0"/>
              <a:t>시계열 예측에 있어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ko-KR" altLang="en-US" dirty="0" err="1"/>
              <a:t>공변량을</a:t>
            </a:r>
            <a:r>
              <a:rPr lang="ko-KR" altLang="en-US" dirty="0"/>
              <a:t> 활용하기 위해 </a:t>
            </a:r>
            <a:r>
              <a:rPr lang="en-US" altLang="ko-KR" dirty="0" err="1"/>
              <a:t>XGBoost</a:t>
            </a:r>
            <a:r>
              <a:rPr lang="en-US" altLang="ko-KR" dirty="0"/>
              <a:t>, </a:t>
            </a:r>
            <a:r>
              <a:rPr lang="en-US" altLang="ko-KR" dirty="0" err="1"/>
              <a:t>Catboost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등의 </a:t>
            </a:r>
            <a:r>
              <a:rPr lang="en-US" altLang="ko-KR" dirty="0"/>
              <a:t>ensemble </a:t>
            </a:r>
            <a:r>
              <a:rPr lang="ko-KR" altLang="en-US" dirty="0"/>
              <a:t>기법을 활용하였으며</a:t>
            </a:r>
            <a:r>
              <a:rPr lang="en-US" altLang="ko-KR" dirty="0"/>
              <a:t>, </a:t>
            </a:r>
            <a:r>
              <a:rPr lang="ko-KR" altLang="en-US" dirty="0"/>
              <a:t>최근 </a:t>
            </a:r>
            <a:r>
              <a:rPr lang="en-US" altLang="ko-KR" dirty="0"/>
              <a:t>multi-scale </a:t>
            </a:r>
            <a:r>
              <a:rPr lang="ko-KR" altLang="en-US" dirty="0"/>
              <a:t>데이터에 대해 좋은 예측 성능을 보여주는 </a:t>
            </a:r>
            <a:r>
              <a:rPr lang="en-US" altLang="ko-KR" dirty="0"/>
              <a:t>Deep AR, N-BEATS</a:t>
            </a:r>
            <a:r>
              <a:rPr lang="ko-KR" altLang="en-US" dirty="0"/>
              <a:t>와 </a:t>
            </a:r>
            <a:r>
              <a:rPr lang="en-US" altLang="ko-KR" dirty="0"/>
              <a:t>Transformer</a:t>
            </a:r>
            <a:r>
              <a:rPr lang="ko-KR" altLang="en-US" dirty="0"/>
              <a:t>를 활용한 </a:t>
            </a:r>
            <a:r>
              <a:rPr lang="en-US" altLang="ko-KR" dirty="0"/>
              <a:t>TFT </a:t>
            </a:r>
            <a:r>
              <a:rPr lang="ko-KR" altLang="en-US" dirty="0"/>
              <a:t>모형을 해당 수요 예측에 적용</a:t>
            </a:r>
            <a:r>
              <a:rPr lang="en-US" altLang="ko-KR" dirty="0"/>
              <a:t>, </a:t>
            </a:r>
            <a:r>
              <a:rPr lang="ko-KR" altLang="en-US" dirty="0"/>
              <a:t>각 모형의 성능과 특성을 비교 분석한다</a:t>
            </a:r>
            <a:r>
              <a:rPr lang="en-US" altLang="ko-KR" dirty="0"/>
              <a:t>.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데이터는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3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 주의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10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 매장에서 판매되는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3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 카테고리 및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7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 부서의 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30490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개 개별 제품으로 구성됩니다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b="0" i="0" dirty="0">
                <a:effectLst/>
                <a:latin typeface="Inter"/>
              </a:rPr>
              <a:t>이 </a:t>
            </a:r>
            <a:r>
              <a:rPr lang="en-US" altLang="ko-KR" b="0" i="0" dirty="0">
                <a:effectLst/>
                <a:latin typeface="Inter"/>
              </a:rPr>
              <a:t>competition</a:t>
            </a:r>
            <a:r>
              <a:rPr lang="ko-KR" altLang="en-US" b="0" i="0" dirty="0">
                <a:effectLst/>
                <a:latin typeface="Inter"/>
              </a:rPr>
              <a:t>에서 저희는 </a:t>
            </a:r>
            <a:r>
              <a:rPr lang="en-US" altLang="ko-KR" dirty="0"/>
              <a:t>[d_1942 - d_1969]</a:t>
            </a:r>
            <a:r>
              <a:rPr lang="ko-KR" altLang="en-US" b="0" i="0" dirty="0">
                <a:effectLst/>
                <a:latin typeface="Inter"/>
              </a:rPr>
              <a:t>에 대한 판매를 예측해야 합니다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행들은 </a:t>
            </a:r>
            <a:r>
              <a:rPr lang="en-US" altLang="ko-KR" b="0" i="0" dirty="0">
                <a:effectLst/>
                <a:latin typeface="Inter"/>
              </a:rPr>
              <a:t>evaluation set</a:t>
            </a:r>
            <a:r>
              <a:rPr lang="ko-KR" altLang="en-US" b="0" i="0" dirty="0">
                <a:effectLst/>
                <a:latin typeface="Inter"/>
              </a:rPr>
              <a:t>으로 구성됩니다</a:t>
            </a:r>
            <a:r>
              <a:rPr lang="en-US" altLang="ko-KR" b="0" i="0" dirty="0">
                <a:effectLst/>
                <a:latin typeface="Inter"/>
              </a:rPr>
              <a:t>. </a:t>
            </a:r>
            <a:r>
              <a:rPr lang="ko-KR" altLang="en-US" b="0" i="0" dirty="0">
                <a:effectLst/>
                <a:latin typeface="Inter"/>
              </a:rPr>
              <a:t>행 </a:t>
            </a:r>
            <a:r>
              <a:rPr lang="en-US" altLang="ko-KR" dirty="0"/>
              <a:t>[d_1914 - d_1941]</a:t>
            </a:r>
            <a:r>
              <a:rPr lang="ko-KR" altLang="en-US" b="0" i="0" dirty="0">
                <a:effectLst/>
                <a:latin typeface="Inter"/>
              </a:rPr>
              <a:t> 는 </a:t>
            </a:r>
            <a:r>
              <a:rPr lang="en-US" altLang="ko-KR" b="0" i="0" dirty="0">
                <a:effectLst/>
                <a:latin typeface="Inter"/>
              </a:rPr>
              <a:t>validation set</a:t>
            </a:r>
            <a:r>
              <a:rPr lang="ko-KR" altLang="en-US" b="0" i="0" dirty="0">
                <a:effectLst/>
                <a:latin typeface="Inter"/>
              </a:rPr>
              <a:t>이고</a:t>
            </a:r>
            <a:r>
              <a:rPr lang="en-US" altLang="ko-KR" b="0" i="0" dirty="0">
                <a:effectLst/>
                <a:latin typeface="Inter"/>
              </a:rPr>
              <a:t>, </a:t>
            </a:r>
            <a:r>
              <a:rPr lang="ko-KR" altLang="en-US" b="0" i="0" dirty="0">
                <a:effectLst/>
                <a:latin typeface="Inter"/>
              </a:rPr>
              <a:t>나머지 행들은 </a:t>
            </a:r>
            <a:r>
              <a:rPr lang="en-US" altLang="ko-KR" b="0" i="0" dirty="0">
                <a:effectLst/>
                <a:latin typeface="Inter"/>
              </a:rPr>
              <a:t>training set</a:t>
            </a:r>
            <a:r>
              <a:rPr lang="ko-KR" altLang="en-US" b="0" i="0" dirty="0">
                <a:effectLst/>
                <a:latin typeface="Inter"/>
              </a:rPr>
              <a:t>으로 구성됩니다</a:t>
            </a:r>
            <a:r>
              <a:rPr lang="en-US" altLang="ko-KR" b="0" i="0" dirty="0">
                <a:effectLst/>
                <a:latin typeface="Inter"/>
              </a:rPr>
              <a:t>.</a:t>
            </a:r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117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>
              <a:buFont typeface="+mj-lt"/>
              <a:buNone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가설</a:t>
            </a:r>
            <a:endParaRPr lang="en-US" altLang="ko-KR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요일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-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고객의 쇼핑 시간과 지출은 대부분 주말에 따라 다릅니다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많은 고객들이 주말에만 쇼핑하기를 원할 것입니다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특별 이벤트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공휴일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이벤트 및 공휴일에 따라 고객의 구매 행동이 변경될 수 있습니다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부활절과 같은 휴일에는 음식 판매가 증가할 수 있으며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슈퍼볼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결승전과 같은 스포츠 이벤트에는 가정 용품 판매가 증가할 수 있습니다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제품 가격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판매는 제품 가격의 가장 큰 영향을 받습니다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대부분의 고객은 최종 구매를 하기 전에 가격표를 확인합니다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상품 카테고리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: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상품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의 종류는 매출에 큰 영향을 미칩니다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예를 들어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TV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와 같은 가정용 제품은 식품 판매에 비해 판매가 적습니다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위치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 위치도 판매에 중요한 역할을 합니다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 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캘리포니아와 같은 주에서는 고객이 가격에 관계없이 원하는 제품을 구매할 수 있으며 다른 지역의 고객은 가격에 민감할 수 있습니다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endParaRPr lang="en-US" dirty="0"/>
          </a:p>
          <a:p>
            <a:r>
              <a:rPr lang="ko-KR" altLang="en-US" dirty="0"/>
              <a:t>데이터분석</a:t>
            </a:r>
            <a:endParaRPr lang="en-US" altLang="ko-KR" dirty="0"/>
          </a:p>
          <a:p>
            <a:r>
              <a:rPr lang="ko-KR" altLang="en-US" dirty="0"/>
              <a:t>가장 높은 매출을 기록한 주와 이 세주 각각에서 개별 부서 매출을 기록한 주를 파악하여 데이터 분석을 시작</a:t>
            </a:r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2014</a:t>
            </a:r>
            <a:r>
              <a:rPr lang="ko-KR" altLang="en-US" dirty="0"/>
              <a:t>년 중반부터 </a:t>
            </a:r>
            <a:r>
              <a:rPr lang="en-US" altLang="ko-KR" dirty="0"/>
              <a:t>CA_2 </a:t>
            </a:r>
            <a:r>
              <a:rPr lang="ko-KR" altLang="en-US" dirty="0"/>
              <a:t>판매량은 감소하기 시작하여 </a:t>
            </a:r>
            <a:r>
              <a:rPr lang="en-US" altLang="ko-KR" dirty="0"/>
              <a:t>2015</a:t>
            </a:r>
            <a:r>
              <a:rPr lang="ko-KR" altLang="en-US" dirty="0"/>
              <a:t>년 중반 </a:t>
            </a:r>
            <a:r>
              <a:rPr lang="en-US" altLang="ko-KR" dirty="0"/>
              <a:t>CA_4</a:t>
            </a:r>
            <a:r>
              <a:rPr lang="ko-KR" altLang="en-US" dirty="0"/>
              <a:t>와 비슷한 매출을 달성하였으며</a:t>
            </a:r>
            <a:r>
              <a:rPr lang="en-US" altLang="ko-KR" dirty="0"/>
              <a:t>, </a:t>
            </a:r>
            <a:r>
              <a:rPr lang="ko-KR" altLang="en-US" dirty="0"/>
              <a:t>그 후 급격하게 증가하여 </a:t>
            </a:r>
            <a:r>
              <a:rPr lang="en-US" altLang="ko-KR" dirty="0"/>
              <a:t>CA_1</a:t>
            </a:r>
            <a:r>
              <a:rPr lang="ko-KR" altLang="en-US" dirty="0"/>
              <a:t>의 추세를 따르고 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06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RNN</a:t>
            </a:r>
            <a:r>
              <a:rPr lang="ko-KR" altLang="en-US" dirty="0"/>
              <a:t>은 하나는 이전 프레임을 사용하여 현재 프레임에 대한 이해를 바탕으로 이전 정보를 현재 작업에 연결할 수 있다는 것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"I grew up in France... I speak fluent </a:t>
            </a:r>
            <a:r>
              <a:rPr lang="en-US" altLang="ko-KR" i="1" dirty="0"/>
              <a:t>French</a:t>
            </a:r>
            <a:r>
              <a:rPr lang="en-US" altLang="ko-KR" dirty="0"/>
              <a:t>"</a:t>
            </a:r>
            <a:r>
              <a:rPr lang="ko-KR" altLang="en-US" dirty="0"/>
              <a:t>라는 문단의 마지막 단어를 맞추고 싶다고 생각해보자</a:t>
            </a:r>
            <a:r>
              <a:rPr lang="en-US" altLang="ko-KR" dirty="0"/>
              <a:t>. </a:t>
            </a:r>
            <a:r>
              <a:rPr lang="ko-KR" altLang="en-US" dirty="0"/>
              <a:t>최근 몇몇 단어를 봤을 때 아마도 언어에 대한 단어가 와야 될 것이라 생각할 수는 있지만</a:t>
            </a:r>
            <a:r>
              <a:rPr lang="en-US" altLang="ko-KR" dirty="0"/>
              <a:t>, </a:t>
            </a:r>
            <a:r>
              <a:rPr lang="ko-KR" altLang="en-US" dirty="0"/>
              <a:t>어떤 나라 언어인지 알기 위해서는 프랑스에 대한 문맥을 훨씬 뒤에서 찾아봐야 한다</a:t>
            </a:r>
            <a:r>
              <a:rPr lang="en-US" altLang="ko-KR" dirty="0"/>
              <a:t>. </a:t>
            </a:r>
            <a:r>
              <a:rPr lang="ko-KR" altLang="en-US" dirty="0"/>
              <a:t>이렇게 되면 필요한 정보를 얻기 위한 시간 격차는 굉장히 커지게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안타깝게도 이 격차가 늘어날 수록 </a:t>
            </a:r>
            <a:r>
              <a:rPr lang="en-US" altLang="ko-KR" dirty="0"/>
              <a:t>RNN</a:t>
            </a:r>
            <a:r>
              <a:rPr lang="ko-KR" altLang="en-US" dirty="0"/>
              <a:t>은 학습하는 정보를 계속 </a:t>
            </a:r>
            <a:r>
              <a:rPr lang="ko-KR" altLang="en-US" dirty="0" err="1"/>
              <a:t>이어나가기</a:t>
            </a:r>
            <a:r>
              <a:rPr lang="ko-KR" altLang="en-US" dirty="0"/>
              <a:t> 힘들어한다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그러나 더 많은 맥락이 필요한 경우</a:t>
            </a:r>
            <a:r>
              <a:rPr lang="en-US" altLang="ko-KR" dirty="0"/>
              <a:t>(</a:t>
            </a:r>
            <a:r>
              <a:rPr lang="ko-KR" altLang="en-US" dirty="0"/>
              <a:t>관련 정보와 정보가 필요한 지점 사이의 격차가 매우 커진 경우</a:t>
            </a:r>
            <a:r>
              <a:rPr lang="en-US" altLang="ko-KR" dirty="0"/>
              <a:t>) </a:t>
            </a:r>
            <a:r>
              <a:rPr lang="ko-KR" altLang="en-US" dirty="0"/>
              <a:t>이는 </a:t>
            </a:r>
            <a:r>
              <a:rPr lang="en-US" altLang="ko-KR" dirty="0"/>
              <a:t>LSTM</a:t>
            </a:r>
            <a:r>
              <a:rPr lang="ko-KR" altLang="en-US" dirty="0"/>
              <a:t>이 필요함</a:t>
            </a:r>
            <a:endParaRPr lang="en-US" dirty="0"/>
          </a:p>
          <a:p>
            <a:r>
              <a:rPr lang="en-US" dirty="0"/>
              <a:t>Sales</a:t>
            </a:r>
            <a:r>
              <a:rPr lang="ko-KR" altLang="en-US" dirty="0"/>
              <a:t> </a:t>
            </a:r>
            <a:r>
              <a:rPr lang="en-US" altLang="ko-KR" dirty="0"/>
              <a:t>train </a:t>
            </a:r>
            <a:r>
              <a:rPr lang="en-US" altLang="ko-KR" dirty="0" err="1"/>
              <a:t>validatio</a:t>
            </a:r>
            <a:r>
              <a:rPr lang="ko-KR" altLang="en-US" dirty="0"/>
              <a:t>을 </a:t>
            </a:r>
            <a:r>
              <a:rPr lang="en-US" altLang="ko-KR" dirty="0"/>
              <a:t>transpose </a:t>
            </a:r>
            <a:r>
              <a:rPr lang="ko-KR" altLang="en-US" dirty="0"/>
              <a:t>하고</a:t>
            </a:r>
            <a:r>
              <a:rPr lang="en-US" altLang="ko-KR" dirty="0"/>
              <a:t> </a:t>
            </a:r>
            <a:r>
              <a:rPr lang="ko-KR" altLang="en-US" dirty="0" err="1"/>
              <a:t>결측치를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변경해서 </a:t>
            </a:r>
            <a:endParaRPr lang="en-US" altLang="ko-KR" dirty="0"/>
          </a:p>
          <a:p>
            <a:r>
              <a:rPr lang="en-US" dirty="0" err="1"/>
              <a:t>Minmaxscaler</a:t>
            </a:r>
            <a:r>
              <a:rPr lang="ko-KR" altLang="en-US" dirty="0"/>
              <a:t>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변경한다</a:t>
            </a:r>
            <a:r>
              <a:rPr lang="en-US" altLang="ko-KR" dirty="0"/>
              <a:t>.</a:t>
            </a:r>
          </a:p>
          <a:p>
            <a:r>
              <a:rPr lang="en-US" dirty="0"/>
              <a:t>Unit</a:t>
            </a:r>
            <a:r>
              <a:rPr lang="ko-KR" altLang="en-US" dirty="0"/>
              <a:t>은</a:t>
            </a:r>
            <a:r>
              <a:rPr lang="en-US" dirty="0"/>
              <a:t> 64, input</a:t>
            </a:r>
            <a:r>
              <a:rPr lang="ko-KR" altLang="en-US" dirty="0"/>
              <a:t> </a:t>
            </a:r>
            <a:r>
              <a:rPr lang="en-US" altLang="ko-KR" dirty="0"/>
              <a:t>shape 2</a:t>
            </a:r>
            <a:r>
              <a:rPr lang="ko-KR" altLang="en-US" dirty="0"/>
              <a:t>행부터 해서 </a:t>
            </a:r>
            <a:r>
              <a:rPr lang="en-US" altLang="ko-KR" dirty="0"/>
              <a:t>30490</a:t>
            </a:r>
            <a:r>
              <a:rPr lang="ko-KR" altLang="en-US" dirty="0"/>
              <a:t>개의 단어를 </a:t>
            </a:r>
            <a:r>
              <a:rPr lang="en-US" altLang="ko-KR" dirty="0" err="1"/>
              <a:t>adam</a:t>
            </a:r>
            <a:r>
              <a:rPr lang="ko-KR" altLang="en-US" dirty="0"/>
              <a:t>으로 돌린다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dirty="0"/>
              <a:t>Matrix </a:t>
            </a:r>
            <a:r>
              <a:rPr dirty="0" err="1"/>
              <a:t>실험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(3~4장)  3장정도</a:t>
            </a:r>
          </a:p>
          <a:p>
            <a:r>
              <a:rPr dirty="0" err="1"/>
              <a:t>숫자</a:t>
            </a:r>
            <a:r>
              <a:rPr dirty="0"/>
              <a:t> </a:t>
            </a:r>
            <a:r>
              <a:rPr dirty="0" err="1"/>
              <a:t>연구방법</a:t>
            </a:r>
            <a:endParaRPr dirty="0"/>
          </a:p>
          <a:p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r>
              <a:rPr dirty="0" err="1"/>
              <a:t>연구결과</a:t>
            </a:r>
            <a:r>
              <a:rPr dirty="0"/>
              <a:t> &amp; </a:t>
            </a:r>
            <a:r>
              <a:rPr dirty="0" err="1"/>
              <a:t>기대효과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839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전체적으로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모델은 각각 주어진 항목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i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,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y_i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의 시계열과 관련된 신경망 모델의 스택으로 구성된다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altLang="ko-KR" dirty="0">
                <a:solidFill>
                  <a:srgbClr val="212121"/>
                </a:solidFill>
              </a:rPr>
              <a:t>-</a:t>
            </a:r>
            <a:r>
              <a:rPr lang="ko-KR" altLang="en-US" dirty="0">
                <a:solidFill>
                  <a:srgbClr val="212121"/>
                </a:solidFill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모델들은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Θ_i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에 의해 매개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변수화된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RNN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과 가능성 모델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p(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y_i|θ_i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로 구성되어 있다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가능성 모형은 데이터의 통계적 특성에 따라 선택해야 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원본 논문에서 두 가지 가능성 모델이 고려된다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</a:rPr>
              <a:t>θ = (μ, σ)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로 매개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변수화한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</a:rPr>
              <a:t>가우시안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 우도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.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 μ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분포의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기대값이고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 표준 편차는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γ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이다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</a:rPr>
              <a:t>음의 이항 우도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 매개변수화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θ = (μ, α)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여기서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μ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평균이고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α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쉐입이다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(data layout)</a:t>
            </a:r>
          </a:p>
          <a:p>
            <a:r>
              <a:rPr dirty="0" err="1"/>
              <a:t>방법론</a:t>
            </a:r>
            <a:r>
              <a:rPr dirty="0"/>
              <a:t> 1순위</a:t>
            </a:r>
            <a:endParaRPr lang="en-US" dirty="0"/>
          </a:p>
          <a:p>
            <a:r>
              <a:rPr lang="ko-KR" altLang="en-US" dirty="0"/>
              <a:t>∙ </a:t>
            </a:r>
            <a:r>
              <a:rPr lang="en-US" altLang="ko-KR" dirty="0"/>
              <a:t>LSTM</a:t>
            </a:r>
            <a:r>
              <a:rPr lang="ko-KR" altLang="en-US" dirty="0"/>
              <a:t>을 활용하여 </a:t>
            </a:r>
            <a:r>
              <a:rPr lang="en-US" altLang="ko-KR" dirty="0"/>
              <a:t>Pickle </a:t>
            </a:r>
            <a:r>
              <a:rPr lang="ko-KR" altLang="en-US" dirty="0"/>
              <a:t>파일 생성 후 분석</a:t>
            </a:r>
          </a:p>
          <a:p>
            <a:r>
              <a:rPr lang="ko-KR" altLang="en-US" dirty="0"/>
              <a:t>∙ 강의시간에 배운 </a:t>
            </a:r>
            <a:r>
              <a:rPr lang="en-US" altLang="ko-KR" dirty="0"/>
              <a:t>deep AR </a:t>
            </a:r>
            <a:r>
              <a:rPr lang="ko-KR" altLang="en-US" dirty="0"/>
              <a:t>데이터 사용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전체적으로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모델은 각각 주어진 항목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i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,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y_i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의 시계열과 관련된 신경망 모델의 스택으로 구성된다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altLang="ko-KR" dirty="0">
                <a:solidFill>
                  <a:srgbClr val="212121"/>
                </a:solidFill>
              </a:rPr>
              <a:t>-</a:t>
            </a:r>
            <a:r>
              <a:rPr lang="ko-KR" altLang="en-US" dirty="0">
                <a:solidFill>
                  <a:srgbClr val="212121"/>
                </a:solidFill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모델들은 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Θ_i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에 의해 매개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변수화된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RNN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과 가능성 모델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p(</a:t>
            </a:r>
            <a:r>
              <a:rPr lang="en-US" altLang="ko-KR" b="0" i="0" dirty="0" err="1">
                <a:solidFill>
                  <a:srgbClr val="212121"/>
                </a:solidFill>
                <a:effectLst/>
              </a:rPr>
              <a:t>y_i|θ_i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로 구성되어 있다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12121"/>
                </a:solidFill>
                <a:effectLst/>
              </a:rPr>
              <a:t>-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가능성 모형은 데이터의 통계적 특성에 따라 선택해야 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원본 논문에서 두 가지 가능성 모델이 고려된다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</a:rPr>
              <a:t>θ = (μ, σ)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로 매개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변수화한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</a:rPr>
              <a:t>가우시안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 우도</a:t>
            </a:r>
            <a:r>
              <a:rPr lang="en-US" altLang="ko-KR" b="0" i="0" dirty="0">
                <a:solidFill>
                  <a:srgbClr val="555555"/>
                </a:solidFill>
                <a:effectLst/>
              </a:rPr>
              <a:t>.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 μ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분포의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기대값이고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 표준 편차는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γ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이다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555555"/>
                </a:solidFill>
                <a:effectLst/>
              </a:rPr>
              <a:t>음의 이항 우도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 매개변수화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θ = (μ, α) 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여기서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μ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평균이고 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α</a:t>
            </a:r>
            <a:r>
              <a:rPr lang="ko-KR" altLang="en-US" b="0" i="0" dirty="0">
                <a:solidFill>
                  <a:srgbClr val="212121"/>
                </a:solidFill>
                <a:effectLst/>
              </a:rPr>
              <a:t>는 </a:t>
            </a:r>
            <a:r>
              <a:rPr lang="ko-KR" altLang="en-US" b="0" i="0" dirty="0" err="1">
                <a:solidFill>
                  <a:srgbClr val="212121"/>
                </a:solidFill>
                <a:effectLst/>
              </a:rPr>
              <a:t>쉐입이다</a:t>
            </a:r>
            <a:r>
              <a:rPr lang="en-US" altLang="ko-KR" b="0" i="0" dirty="0">
                <a:solidFill>
                  <a:srgbClr val="212121"/>
                </a:solidFill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(data layout)</a:t>
            </a:r>
          </a:p>
          <a:p>
            <a:r>
              <a:rPr dirty="0" err="1"/>
              <a:t>방법론</a:t>
            </a:r>
            <a:r>
              <a:rPr dirty="0"/>
              <a:t> 1순위</a:t>
            </a:r>
            <a:endParaRPr lang="en-US" dirty="0"/>
          </a:p>
          <a:p>
            <a:r>
              <a:rPr lang="ko-KR" altLang="en-US" dirty="0"/>
              <a:t>∙ </a:t>
            </a:r>
            <a:r>
              <a:rPr lang="en-US" altLang="ko-KR" dirty="0"/>
              <a:t>LSTM</a:t>
            </a:r>
            <a:r>
              <a:rPr lang="ko-KR" altLang="en-US" dirty="0"/>
              <a:t>을 활용하여 </a:t>
            </a:r>
            <a:r>
              <a:rPr lang="en-US" altLang="ko-KR" dirty="0"/>
              <a:t>Pickle </a:t>
            </a:r>
            <a:r>
              <a:rPr lang="ko-KR" altLang="en-US" dirty="0"/>
              <a:t>파일 생성 후 분석</a:t>
            </a:r>
          </a:p>
          <a:p>
            <a:r>
              <a:rPr lang="ko-KR" altLang="en-US" dirty="0"/>
              <a:t>∙ 강의시간에 배운 </a:t>
            </a:r>
            <a:r>
              <a:rPr lang="en-US" altLang="ko-KR" dirty="0"/>
              <a:t>deep AR </a:t>
            </a:r>
            <a:r>
              <a:rPr lang="ko-KR" altLang="en-US" dirty="0"/>
              <a:t>데이터 사용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53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각 삼각형 5"/>
          <p:cNvSpPr/>
          <p:nvPr/>
        </p:nvSpPr>
        <p:spPr>
          <a:xfrm rot="5400000">
            <a:off x="1324629" y="-1324629"/>
            <a:ext cx="6858000" cy="9507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>
            <a:noFill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TextBox 6"/>
          <p:cNvSpPr txBox="1"/>
          <p:nvPr/>
        </p:nvSpPr>
        <p:spPr>
          <a:xfrm>
            <a:off x="427344" y="1033236"/>
            <a:ext cx="6484725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Aft>
                <a:spcPts val="1200"/>
              </a:spcAft>
              <a:defRPr sz="3200" b="1">
                <a:solidFill>
                  <a:srgbClr val="FFFFFF"/>
                </a:solidFill>
              </a:defRPr>
            </a:pPr>
            <a:r>
              <a:rPr dirty="0" err="1"/>
              <a:t>딥러닝을</a:t>
            </a:r>
            <a:r>
              <a:rPr dirty="0"/>
              <a:t> </a:t>
            </a:r>
            <a:r>
              <a:rPr dirty="0" err="1"/>
              <a:t>활용한</a:t>
            </a:r>
            <a:endParaRPr dirty="0"/>
          </a:p>
          <a:p>
            <a:pPr>
              <a:spcAft>
                <a:spcPts val="1200"/>
              </a:spcAft>
              <a:defRPr sz="3200" b="1">
                <a:solidFill>
                  <a:srgbClr val="FFFFFF"/>
                </a:solidFill>
              </a:defRPr>
            </a:pPr>
            <a:r>
              <a:rPr dirty="0" err="1"/>
              <a:t>시계열</a:t>
            </a:r>
            <a:r>
              <a:rPr dirty="0"/>
              <a:t> </a:t>
            </a:r>
            <a:r>
              <a:rPr dirty="0" err="1"/>
              <a:t>예측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연구</a:t>
            </a:r>
            <a:r>
              <a:rPr dirty="0"/>
              <a:t> </a:t>
            </a:r>
          </a:p>
        </p:txBody>
      </p:sp>
      <p:sp>
        <p:nvSpPr>
          <p:cNvPr id="146" name="TextBox 8"/>
          <p:cNvSpPr txBox="1"/>
          <p:nvPr/>
        </p:nvSpPr>
        <p:spPr>
          <a:xfrm>
            <a:off x="7317184" y="5370495"/>
            <a:ext cx="4593295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spcAft>
                <a:spcPts val="1200"/>
              </a:spcAft>
              <a:defRPr sz="3200" b="1"/>
            </a:pPr>
            <a:r>
              <a:rPr dirty="0" err="1"/>
              <a:t>발표일</a:t>
            </a:r>
            <a:r>
              <a:rPr dirty="0"/>
              <a:t> : 2022.06.23</a:t>
            </a:r>
            <a:endParaRPr lang="ko-KR" altLang="en-US" dirty="0"/>
          </a:p>
          <a:p>
            <a:pPr algn="r">
              <a:spcAft>
                <a:spcPts val="1200"/>
              </a:spcAft>
              <a:defRPr sz="3200" b="1"/>
            </a:pPr>
            <a:r>
              <a:rPr dirty="0" err="1"/>
              <a:t>발표자</a:t>
            </a:r>
            <a:r>
              <a:rPr dirty="0"/>
              <a:t> : </a:t>
            </a:r>
            <a:r>
              <a:rPr dirty="0" err="1"/>
              <a:t>전은하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62A0DF12-73A7-8F8C-8A69-1C65342A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42" y="1228898"/>
            <a:ext cx="4851750" cy="15011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1C6836-4051-6C00-B03A-2E445F18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74" y="2988076"/>
            <a:ext cx="3746086" cy="163685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D77554-60C3-52CB-B9A0-AA54A79D885C}"/>
              </a:ext>
            </a:extLst>
          </p:cNvPr>
          <p:cNvSpPr txBox="1"/>
          <p:nvPr/>
        </p:nvSpPr>
        <p:spPr>
          <a:xfrm>
            <a:off x="650229" y="4882954"/>
            <a:ext cx="5064975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네트워크는 마지막 관찰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y_{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i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t-1}, </a:t>
            </a:r>
            <a:b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</a:b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이전 네트워크 출력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h_{I, t-1}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및 </a:t>
            </a:r>
            <a:b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</a:b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공변량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집합 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x_{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i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t}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을 입력으로 수신한다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. </a:t>
            </a:r>
            <a:b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</a:b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은닉층으로 전파되는 다음 은닉 </a:t>
            </a: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스테이트</a:t>
            </a:r>
            <a:r>
              <a:rPr lang="en-US" altLang="ko-KR" sz="1600" dirty="0"/>
              <a:t> h_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{</a:t>
            </a:r>
            <a:r>
              <a:rPr kumimoji="0" lang="en-US" altLang="ko-KR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i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 t}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를</a:t>
            </a:r>
            <a:r>
              <a:rPr lang="en-US" altLang="ko-KR" sz="1600" dirty="0"/>
              <a:t> 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계산한다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.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B7701E-4DF7-FEF8-A699-FE8B81254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842" y="1205918"/>
            <a:ext cx="5257472" cy="9825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9E84FC-5159-012A-4B44-4FF86FA3EF67}"/>
              </a:ext>
            </a:extLst>
          </p:cNvPr>
          <p:cNvSpPr txBox="1"/>
          <p:nvPr/>
        </p:nvSpPr>
        <p:spPr>
          <a:xfrm>
            <a:off x="6535482" y="3501766"/>
            <a:ext cx="525747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결측치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 지원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수요를 예측할 때 제품의 재고가 부족하거나 다운 타임이나 잘못된 구성으로 인해 서버에 대한 트래픽 시계열 정보를 사용 못하는 경우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F069F4-43B4-F21B-55CC-0C930F0CB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699" y="2297635"/>
            <a:ext cx="4623334" cy="89977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43E76D-1620-C31E-1D3C-A629826E2089}"/>
              </a:ext>
            </a:extLst>
          </p:cNvPr>
          <p:cNvSpPr txBox="1"/>
          <p:nvPr/>
        </p:nvSpPr>
        <p:spPr>
          <a:xfrm>
            <a:off x="6418547" y="5328514"/>
            <a:ext cx="5175142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지정 시계열 기능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내부적으로 제공하는 기본 계절서 기능 외에도 사용자 정의 계절성 패턴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인과 효과 모델링 가능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" name="직사각형 3">
            <a:extLst>
              <a:ext uri="{FF2B5EF4-FFF2-40B4-BE49-F238E27FC236}">
                <a16:creationId xmlns:a16="http://schemas.microsoft.com/office/drawing/2014/main" id="{729376DC-787D-463D-9284-2053320A6765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학습과정 </a:t>
            </a:r>
            <a:r>
              <a:rPr lang="en-US" altLang="ko-KR" sz="2000" b="1" dirty="0"/>
              <a:t>– </a:t>
            </a:r>
            <a:r>
              <a:rPr lang="en-US" altLang="ko-KR" sz="2000" b="1" dirty="0" err="1"/>
              <a:t>DeepAR</a:t>
            </a:r>
            <a:endParaRPr sz="2000" dirty="0"/>
          </a:p>
        </p:txBody>
      </p:sp>
      <p:sp>
        <p:nvSpPr>
          <p:cNvPr id="22" name="직사각형 8">
            <a:extLst>
              <a:ext uri="{FF2B5EF4-FFF2-40B4-BE49-F238E27FC236}">
                <a16:creationId xmlns:a16="http://schemas.microsoft.com/office/drawing/2014/main" id="{C7923B0B-E675-4599-BE81-2877B0EBE9D5}"/>
              </a:ext>
            </a:extLst>
          </p:cNvPr>
          <p:cNvSpPr/>
          <p:nvPr/>
        </p:nvSpPr>
        <p:spPr>
          <a:xfrm>
            <a:off x="392717" y="984900"/>
            <a:ext cx="5580000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6" name="직사각형 9">
            <a:extLst>
              <a:ext uri="{FF2B5EF4-FFF2-40B4-BE49-F238E27FC236}">
                <a16:creationId xmlns:a16="http://schemas.microsoft.com/office/drawing/2014/main" id="{1B974841-EC4A-4971-B664-DD125716E845}"/>
              </a:ext>
            </a:extLst>
          </p:cNvPr>
          <p:cNvSpPr/>
          <p:nvPr/>
        </p:nvSpPr>
        <p:spPr>
          <a:xfrm>
            <a:off x="6219283" y="974322"/>
            <a:ext cx="5573671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CE0644-8D21-0708-E1BB-3E43029831BE}"/>
              </a:ext>
            </a:extLst>
          </p:cNvPr>
          <p:cNvSpPr txBox="1"/>
          <p:nvPr/>
        </p:nvSpPr>
        <p:spPr>
          <a:xfrm>
            <a:off x="6219283" y="4415139"/>
            <a:ext cx="5175142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0850" marR="0" indent="-277813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/>
              </a:rPr>
              <a:t>관측되지 않은 값을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대체하면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예측값이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편향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0850" marR="0" indent="-277813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모델 내에서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직접 처리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1714285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C61836-018F-B07A-D6A8-BD241183773B}"/>
              </a:ext>
            </a:extLst>
          </p:cNvPr>
          <p:cNvSpPr txBox="1"/>
          <p:nvPr/>
        </p:nvSpPr>
        <p:spPr>
          <a:xfrm>
            <a:off x="599091" y="1512731"/>
            <a:ext cx="5192110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700" dirty="0"/>
              <a:t>수요예측의 성능 평가 </a:t>
            </a:r>
            <a:r>
              <a:rPr lang="ko-KR" altLang="en-US" sz="1700" dirty="0" err="1"/>
              <a:t>메트릭</a:t>
            </a:r>
            <a:endParaRPr lang="en-US" altLang="ko-KR" sz="17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700" dirty="0"/>
              <a:t>M3 </a:t>
            </a:r>
            <a:r>
              <a:rPr lang="ko-KR" altLang="en-US" sz="1700" dirty="0"/>
              <a:t>예측에서 규정된 평가 지표</a:t>
            </a:r>
            <a:endParaRPr lang="en-US" altLang="ko-KR" sz="17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7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오류율</a:t>
            </a:r>
            <a:r>
              <a:rPr kumimoji="0" lang="ko-KR" altLang="en-US" sz="17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또는 대칭 평균 절대 백분율 오류는 중요하지만 흔하지 않은 예측 오류 측정값 중 하나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0B5428-D9A9-8782-F17E-C11729D5AC11}"/>
              </a:ext>
            </a:extLst>
          </p:cNvPr>
          <p:cNvSpPr txBox="1"/>
          <p:nvPr/>
        </p:nvSpPr>
        <p:spPr>
          <a:xfrm>
            <a:off x="6423642" y="2223773"/>
            <a:ext cx="5125588" cy="1292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700" dirty="0"/>
              <a:t>분자는 실제 값과 예측 값 차이의</a:t>
            </a:r>
            <a:br>
              <a:rPr lang="en-US" altLang="ko-KR" sz="1700" dirty="0"/>
            </a:br>
            <a:r>
              <a:rPr lang="ko-KR" altLang="en-US" sz="1700" dirty="0"/>
              <a:t>절대값이므로 </a:t>
            </a:r>
            <a:r>
              <a:rPr lang="en-US" altLang="ko-KR" sz="1700" dirty="0" err="1"/>
              <a:t>sMape</a:t>
            </a:r>
            <a:r>
              <a:rPr lang="ko-KR" altLang="en-US" sz="1700" dirty="0"/>
              <a:t>가 작을수록 좋은 모델</a:t>
            </a:r>
            <a:endParaRPr lang="en-US" altLang="ko-KR" sz="17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700" dirty="0"/>
              <a:t>분모에 예측 값과 실제 값의 절대값이 </a:t>
            </a:r>
            <a:br>
              <a:rPr lang="en-US" altLang="ko-KR" sz="1700" dirty="0"/>
            </a:br>
            <a:r>
              <a:rPr lang="ko-KR" altLang="en-US" sz="1700" dirty="0"/>
              <a:t>모두 들어가 예측 값의 크기에 따라 값이 달라짐</a:t>
            </a:r>
            <a:endParaRPr lang="en-US" altLang="ko-KR" sz="1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EA3615-5129-F14D-14A2-B6E74024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48" y="1234308"/>
            <a:ext cx="5039302" cy="8141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FCBB3D-2BB9-6AB0-09C5-691621AD9631}"/>
              </a:ext>
            </a:extLst>
          </p:cNvPr>
          <p:cNvSpPr txBox="1"/>
          <p:nvPr/>
        </p:nvSpPr>
        <p:spPr>
          <a:xfrm>
            <a:off x="6491140" y="4260105"/>
            <a:ext cx="4990592" cy="1554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700" dirty="0"/>
              <a:t>오차는 똑같이 </a:t>
            </a:r>
            <a:r>
              <a:rPr lang="en-US" altLang="ko-KR" sz="1700" dirty="0"/>
              <a:t>50</a:t>
            </a:r>
            <a:r>
              <a:rPr lang="ko-KR" altLang="en-US" sz="1700" dirty="0"/>
              <a:t>이더라도 </a:t>
            </a:r>
            <a:r>
              <a:rPr lang="en-US" altLang="ko-KR" sz="1700" dirty="0"/>
              <a:t>150</a:t>
            </a:r>
            <a:r>
              <a:rPr lang="ko-KR" altLang="en-US" sz="1700" dirty="0"/>
              <a:t>으로 과대 추정하는 경우가 </a:t>
            </a:r>
            <a:r>
              <a:rPr lang="en-US" altLang="ko-KR" sz="1700" dirty="0"/>
              <a:t>50</a:t>
            </a:r>
            <a:r>
              <a:rPr lang="ko-KR" altLang="en-US" sz="1700" dirty="0"/>
              <a:t>으로 </a:t>
            </a:r>
            <a:r>
              <a:rPr lang="ko-KR" altLang="en-US" sz="1700" dirty="0" err="1"/>
              <a:t>과소추정하는</a:t>
            </a:r>
            <a:r>
              <a:rPr lang="ko-KR" altLang="en-US" sz="1700" dirty="0"/>
              <a:t> 경우에 비해 훨씬 작은 </a:t>
            </a:r>
            <a:r>
              <a:rPr lang="en-US" altLang="ko-KR" sz="1700" dirty="0" err="1"/>
              <a:t>sMape</a:t>
            </a:r>
            <a:r>
              <a:rPr lang="ko-KR" altLang="en-US" sz="1700" dirty="0"/>
              <a:t>를 가진다</a:t>
            </a:r>
            <a:r>
              <a:rPr lang="en-US" altLang="ko-KR" sz="1700" dirty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700" dirty="0"/>
              <a:t>둘 다 문제가 발생하지만 상황에 따라 과소추정을 할지 과대 추정을 할지 판단 필요</a:t>
            </a:r>
            <a:endParaRPr lang="en-US" altLang="ko-KR" sz="1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20017E-C74B-8A10-6100-B5CC9A15B8A3}"/>
              </a:ext>
            </a:extLst>
          </p:cNvPr>
          <p:cNvSpPr txBox="1"/>
          <p:nvPr/>
        </p:nvSpPr>
        <p:spPr>
          <a:xfrm>
            <a:off x="599091" y="4381835"/>
            <a:ext cx="5192110" cy="1554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700" dirty="0"/>
              <a:t>평균 절대 백분율 오차</a:t>
            </a:r>
            <a:r>
              <a:rPr lang="en-US" altLang="ko-KR" sz="1700" dirty="0"/>
              <a:t>(MAPE)</a:t>
            </a:r>
            <a:r>
              <a:rPr lang="ko-KR" altLang="en-US" sz="1700" dirty="0"/>
              <a:t>는 예측 오류를 측정할 때 쓰이는 가장 일반적인 방법</a:t>
            </a:r>
            <a:endParaRPr lang="en-US" altLang="ko-KR" sz="1700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700" dirty="0"/>
              <a:t>0</a:t>
            </a:r>
            <a:r>
              <a:rPr lang="ko-KR" altLang="en-US" sz="1700" dirty="0"/>
              <a:t>이나 </a:t>
            </a:r>
            <a:r>
              <a:rPr lang="en-US" altLang="ko-KR" sz="1700" dirty="0"/>
              <a:t>0</a:t>
            </a:r>
            <a:r>
              <a:rPr lang="ko-KR" altLang="en-US" sz="1700" dirty="0"/>
              <a:t>에 근접한 데이터가 포함되는 경우엔 </a:t>
            </a:r>
            <a:r>
              <a:rPr lang="en-US" altLang="ko-KR" sz="1700" dirty="0"/>
              <a:t>MAPE</a:t>
            </a:r>
            <a:r>
              <a:rPr lang="ko-KR" altLang="en-US" sz="1700" dirty="0"/>
              <a:t>는 전체 </a:t>
            </a:r>
            <a:r>
              <a:rPr lang="ko-KR" altLang="en-US" sz="1700" dirty="0" err="1"/>
              <a:t>오류율</a:t>
            </a:r>
            <a:r>
              <a:rPr lang="ko-KR" altLang="en-US" sz="1700" dirty="0"/>
              <a:t> 왜곡시키므로 이러한 경우 상한과 하한이 있는 </a:t>
            </a:r>
            <a:r>
              <a:rPr lang="en-US" altLang="ko-KR" sz="1700" dirty="0"/>
              <a:t>SMAPE </a:t>
            </a:r>
            <a:r>
              <a:rPr lang="ko-KR" altLang="en-US" sz="1700" dirty="0"/>
              <a:t>쓰임</a:t>
            </a:r>
            <a:endParaRPr lang="en-US" altLang="ko-KR" sz="1700" dirty="0"/>
          </a:p>
        </p:txBody>
      </p:sp>
      <p:sp>
        <p:nvSpPr>
          <p:cNvPr id="20" name="직사각형 3">
            <a:extLst>
              <a:ext uri="{FF2B5EF4-FFF2-40B4-BE49-F238E27FC236}">
                <a16:creationId xmlns:a16="http://schemas.microsoft.com/office/drawing/2014/main" id="{8080915C-A5B2-4D97-BB94-92FC5CA6CFA5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sMape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오류율</a:t>
            </a:r>
            <a:endParaRPr sz="2000" dirty="0"/>
          </a:p>
        </p:txBody>
      </p:sp>
      <p:sp>
        <p:nvSpPr>
          <p:cNvPr id="21" name="직사각형 8">
            <a:extLst>
              <a:ext uri="{FF2B5EF4-FFF2-40B4-BE49-F238E27FC236}">
                <a16:creationId xmlns:a16="http://schemas.microsoft.com/office/drawing/2014/main" id="{EF7F27D5-F103-4921-A62B-09F238798BA6}"/>
              </a:ext>
            </a:extLst>
          </p:cNvPr>
          <p:cNvSpPr/>
          <p:nvPr/>
        </p:nvSpPr>
        <p:spPr>
          <a:xfrm>
            <a:off x="392717" y="984900"/>
            <a:ext cx="5580000" cy="2597222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2" name="직사각형 9">
            <a:extLst>
              <a:ext uri="{FF2B5EF4-FFF2-40B4-BE49-F238E27FC236}">
                <a16:creationId xmlns:a16="http://schemas.microsoft.com/office/drawing/2014/main" id="{CA9E435F-E0F0-4E22-9FD3-03FAADD6EC30}"/>
              </a:ext>
            </a:extLst>
          </p:cNvPr>
          <p:cNvSpPr/>
          <p:nvPr/>
        </p:nvSpPr>
        <p:spPr>
          <a:xfrm>
            <a:off x="6199601" y="984900"/>
            <a:ext cx="5573671" cy="2597222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직사각형 8">
            <a:extLst>
              <a:ext uri="{FF2B5EF4-FFF2-40B4-BE49-F238E27FC236}">
                <a16:creationId xmlns:a16="http://schemas.microsoft.com/office/drawing/2014/main" id="{9BB2EE04-0894-4790-8752-C41EA0EB8232}"/>
              </a:ext>
            </a:extLst>
          </p:cNvPr>
          <p:cNvSpPr/>
          <p:nvPr/>
        </p:nvSpPr>
        <p:spPr>
          <a:xfrm>
            <a:off x="392717" y="3777101"/>
            <a:ext cx="5580000" cy="2597222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4" name="직사각형 9">
            <a:extLst>
              <a:ext uri="{FF2B5EF4-FFF2-40B4-BE49-F238E27FC236}">
                <a16:creationId xmlns:a16="http://schemas.microsoft.com/office/drawing/2014/main" id="{6FB73B47-9EAD-4F4C-9C3A-8134909BA788}"/>
              </a:ext>
            </a:extLst>
          </p:cNvPr>
          <p:cNvSpPr/>
          <p:nvPr/>
        </p:nvSpPr>
        <p:spPr>
          <a:xfrm>
            <a:off x="6219281" y="3777101"/>
            <a:ext cx="5553991" cy="2597222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DDECB22-A0AC-49B3-0402-1DBA8B03A9C9}"/>
              </a:ext>
            </a:extLst>
          </p:cNvPr>
          <p:cNvSpPr/>
          <p:nvPr/>
        </p:nvSpPr>
        <p:spPr>
          <a:xfrm>
            <a:off x="609216" y="2365409"/>
            <a:ext cx="2520000" cy="252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FF685A4-ED7F-078C-0441-14CFA5713E93}"/>
              </a:ext>
            </a:extLst>
          </p:cNvPr>
          <p:cNvCxnSpPr>
            <a:cxnSpLocks/>
          </p:cNvCxnSpPr>
          <p:nvPr/>
        </p:nvCxnSpPr>
        <p:spPr>
          <a:xfrm flipV="1">
            <a:off x="1813547" y="1244566"/>
            <a:ext cx="3858322" cy="1120843"/>
          </a:xfrm>
          <a:prstGeom prst="line">
            <a:avLst/>
          </a:prstGeom>
          <a:noFill/>
          <a:ln w="25400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A635CE-23BF-AF66-CF9B-1D837F6BA856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869216" y="4885409"/>
            <a:ext cx="3802653" cy="1516932"/>
          </a:xfrm>
          <a:prstGeom prst="line">
            <a:avLst/>
          </a:prstGeom>
          <a:noFill/>
          <a:ln w="25400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ABF4D9-23AB-A108-4559-54C7DEE6A129}"/>
              </a:ext>
            </a:extLst>
          </p:cNvPr>
          <p:cNvSpPr txBox="1"/>
          <p:nvPr/>
        </p:nvSpPr>
        <p:spPr>
          <a:xfrm>
            <a:off x="873861" y="3271467"/>
            <a:ext cx="1990709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 err="1">
                <a:solidFill>
                  <a:schemeClr val="bg1"/>
                </a:solidFill>
              </a:rPr>
              <a:t>Optuna</a:t>
            </a:r>
            <a:endParaRPr kumimoji="0" lang="ko-KR" altLang="en-US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3525F3-F935-BEF4-414E-BE47E2B92D39}"/>
              </a:ext>
            </a:extLst>
          </p:cNvPr>
          <p:cNvSpPr txBox="1"/>
          <p:nvPr/>
        </p:nvSpPr>
        <p:spPr>
          <a:xfrm>
            <a:off x="5937172" y="1425679"/>
            <a:ext cx="5590477" cy="4785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머신 러닝 모델을 자동으로 조정할 수 있게 해주는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Parameter </a:t>
            </a:r>
            <a:r>
              <a:rPr lang="ko-KR" altLang="en-US" dirty="0" err="1"/>
              <a:t>튜닝시</a:t>
            </a:r>
            <a:r>
              <a:rPr lang="ko-KR" altLang="en-US" dirty="0"/>
              <a:t> 최적화 도구 사용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신경망 모델을 구축하는데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학습률</a:t>
            </a:r>
            <a:r>
              <a:rPr lang="en-US" altLang="ko-KR" dirty="0"/>
              <a:t>, </a:t>
            </a:r>
            <a:r>
              <a:rPr lang="ko-KR" altLang="en-US" dirty="0"/>
              <a:t>최적화 프로그램</a:t>
            </a:r>
            <a:r>
              <a:rPr lang="en-US" altLang="ko-KR" dirty="0"/>
              <a:t>, </a:t>
            </a:r>
            <a:r>
              <a:rPr lang="ko-KR" altLang="en-US" dirty="0"/>
              <a:t>배치크기</a:t>
            </a:r>
            <a:r>
              <a:rPr lang="en-US" altLang="ko-KR" dirty="0"/>
              <a:t>, </a:t>
            </a:r>
            <a:r>
              <a:rPr lang="ko-KR" altLang="en-US" dirty="0"/>
              <a:t>레이어의 단위 수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 err="1"/>
              <a:t>드롭아웃</a:t>
            </a:r>
            <a:r>
              <a:rPr lang="ko-KR" altLang="en-US" dirty="0"/>
              <a:t> 비율과 같은 완벽한 피팅 모델을 얻기 위해 조정해야 하는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파라미터가 있음</a:t>
            </a:r>
            <a:endParaRPr lang="en-US" altLang="ko-KR" dirty="0"/>
          </a:p>
          <a:p>
            <a:pPr marL="266700">
              <a:spcAft>
                <a:spcPts val="600"/>
              </a:spcAft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최적의 모델을 찾기 위해 수백 또는 수천 번의 실행을 시도해야 할 때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튜닝에 쓰고 있는 최신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Automl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빠르게 튜닝이 가능하다는 장점이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튜닝 방식을 지정할 수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라이브러리들에 비해 직관적인 장점이 있어 코딩하기 용이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">
            <a:extLst>
              <a:ext uri="{FF2B5EF4-FFF2-40B4-BE49-F238E27FC236}">
                <a16:creationId xmlns:a16="http://schemas.microsoft.com/office/drawing/2014/main" id="{0F573C36-9A7F-4117-82CF-B8186F96F01F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Optuna</a:t>
            </a:r>
            <a:endParaRPr sz="2000" dirty="0"/>
          </a:p>
        </p:txBody>
      </p:sp>
      <p:sp>
        <p:nvSpPr>
          <p:cNvPr id="19" name="직사각형 8">
            <a:extLst>
              <a:ext uri="{FF2B5EF4-FFF2-40B4-BE49-F238E27FC236}">
                <a16:creationId xmlns:a16="http://schemas.microsoft.com/office/drawing/2014/main" id="{8CF4180F-42D3-4F84-8847-B0EF999FD4FF}"/>
              </a:ext>
            </a:extLst>
          </p:cNvPr>
          <p:cNvSpPr/>
          <p:nvPr/>
        </p:nvSpPr>
        <p:spPr>
          <a:xfrm>
            <a:off x="5671868" y="1234943"/>
            <a:ext cx="6121085" cy="5167397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3">
            <a:extLst>
              <a:ext uri="{FF2B5EF4-FFF2-40B4-BE49-F238E27FC236}">
                <a16:creationId xmlns:a16="http://schemas.microsoft.com/office/drawing/2014/main" id="{0FEB8F59-CEF0-79FE-614A-31AE2F938ACE}"/>
              </a:ext>
            </a:extLst>
          </p:cNvPr>
          <p:cNvSpPr/>
          <p:nvPr/>
        </p:nvSpPr>
        <p:spPr>
          <a:xfrm>
            <a:off x="377503" y="135190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연구결과</a:t>
            </a:r>
            <a:endParaRPr sz="2000" dirty="0"/>
          </a:p>
        </p:txBody>
      </p:sp>
      <p:graphicFrame>
        <p:nvGraphicFramePr>
          <p:cNvPr id="17" name="표">
            <a:extLst>
              <a:ext uri="{FF2B5EF4-FFF2-40B4-BE49-F238E27FC236}">
                <a16:creationId xmlns:a16="http://schemas.microsoft.com/office/drawing/2014/main" id="{C709A67E-4869-7F62-12E7-E1F64A39D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059107"/>
              </p:ext>
            </p:extLst>
          </p:nvPr>
        </p:nvGraphicFramePr>
        <p:xfrm>
          <a:off x="841919" y="1310702"/>
          <a:ext cx="10508163" cy="855994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3502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2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9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horzOverflow="overflow">
                    <a:lnL w="25400">
                      <a:noFill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chemeClr val="tx1"/>
                          </a:solidFill>
                        </a:rPr>
                        <a:t>DeepAR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5400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9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chemeClr val="tx1"/>
                          </a:solidFill>
                        </a:rPr>
                        <a:t>sMAPE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horzOverflow="overflow">
                    <a:lnL w="12700" cap="flat">
                      <a:noFill/>
                      <a:miter lim="400000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24% (</a:t>
                      </a:r>
                      <a:r>
                        <a:rPr dirty="0" err="1"/>
                        <a:t>예시입니다</a:t>
                      </a:r>
                      <a:r>
                        <a:rPr dirty="0"/>
                        <a:t>.)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20% (</a:t>
                      </a:r>
                      <a:r>
                        <a:rPr dirty="0" err="1"/>
                        <a:t>예시입니다</a:t>
                      </a:r>
                      <a:r>
                        <a:rPr dirty="0"/>
                        <a:t>.)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>
                      <a:noFill/>
                      <a:miter lim="400000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직사각형 8">
            <a:extLst>
              <a:ext uri="{FF2B5EF4-FFF2-40B4-BE49-F238E27FC236}">
                <a16:creationId xmlns:a16="http://schemas.microsoft.com/office/drawing/2014/main" id="{74EF3A65-087F-5617-CF35-3C403714978A}"/>
              </a:ext>
            </a:extLst>
          </p:cNvPr>
          <p:cNvSpPr/>
          <p:nvPr/>
        </p:nvSpPr>
        <p:spPr>
          <a:xfrm>
            <a:off x="820375" y="2620502"/>
            <a:ext cx="10508163" cy="3536789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883C5-9936-7138-65B9-84EAABFA7A1A}"/>
              </a:ext>
            </a:extLst>
          </p:cNvPr>
          <p:cNvSpPr txBox="1"/>
          <p:nvPr/>
        </p:nvSpPr>
        <p:spPr>
          <a:xfrm>
            <a:off x="831979" y="2641704"/>
            <a:ext cx="10486620" cy="34936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43254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3">
            <a:extLst>
              <a:ext uri="{FF2B5EF4-FFF2-40B4-BE49-F238E27FC236}">
                <a16:creationId xmlns:a16="http://schemas.microsoft.com/office/drawing/2014/main" id="{0FEB8F59-CEF0-79FE-614A-31AE2F938ACE}"/>
              </a:ext>
            </a:extLst>
          </p:cNvPr>
          <p:cNvSpPr/>
          <p:nvPr/>
        </p:nvSpPr>
        <p:spPr>
          <a:xfrm>
            <a:off x="377503" y="135190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인사이트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기대효과</a:t>
            </a:r>
            <a:endParaRPr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A1245-32B3-F6B6-2BF3-08A2F7D26055}"/>
              </a:ext>
            </a:extLst>
          </p:cNvPr>
          <p:cNvSpPr txBox="1"/>
          <p:nvPr/>
        </p:nvSpPr>
        <p:spPr>
          <a:xfrm>
            <a:off x="531999" y="1023303"/>
            <a:ext cx="11115343" cy="52629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36000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수많은 상품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일별 데이터를 하나의 모델로 돌리기에는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효과적임을 알 수 있었다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마지막으로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느낀 점은 오랫동안 딥러닝 공부를 하지 않으면 감을 잡기가 어렵다는 것이다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4" name="직사각형 8">
            <a:extLst>
              <a:ext uri="{FF2B5EF4-FFF2-40B4-BE49-F238E27FC236}">
                <a16:creationId xmlns:a16="http://schemas.microsoft.com/office/drawing/2014/main" id="{E648104C-837E-E9DE-840D-6A6E688B8F9F}"/>
              </a:ext>
            </a:extLst>
          </p:cNvPr>
          <p:cNvSpPr/>
          <p:nvPr/>
        </p:nvSpPr>
        <p:spPr>
          <a:xfrm>
            <a:off x="531999" y="1023302"/>
            <a:ext cx="11128002" cy="5262978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`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445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4E113-B5AF-842D-92C5-874D6DD86E11}"/>
              </a:ext>
            </a:extLst>
          </p:cNvPr>
          <p:cNvSpPr txBox="1"/>
          <p:nvPr/>
        </p:nvSpPr>
        <p:spPr>
          <a:xfrm>
            <a:off x="5080363" y="435395"/>
            <a:ext cx="203127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목    차</a:t>
            </a:r>
            <a:endParaRPr kumimoji="0" lang="en-US" altLang="ko-KR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23022D-A928-F607-5413-E23F5596517C}"/>
              </a:ext>
            </a:extLst>
          </p:cNvPr>
          <p:cNvGrpSpPr/>
          <p:nvPr/>
        </p:nvGrpSpPr>
        <p:grpSpPr>
          <a:xfrm>
            <a:off x="3060914" y="1594469"/>
            <a:ext cx="5388805" cy="534263"/>
            <a:chOff x="2274570" y="2246253"/>
            <a:chExt cx="8321040" cy="534263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F0B5E6-F2C9-B6B9-CA58-ABBBCAED22BD}"/>
                </a:ext>
              </a:extLst>
            </p:cNvPr>
            <p:cNvSpPr/>
            <p:nvPr/>
          </p:nvSpPr>
          <p:spPr>
            <a:xfrm>
              <a:off x="2274570" y="2246253"/>
              <a:ext cx="8321040" cy="523218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841AE2-E291-99E3-9CA3-F52F9252FD40}"/>
                </a:ext>
              </a:extLst>
            </p:cNvPr>
            <p:cNvSpPr txBox="1"/>
            <p:nvPr/>
          </p:nvSpPr>
          <p:spPr>
            <a:xfrm>
              <a:off x="2312363" y="2318853"/>
              <a:ext cx="7118554" cy="461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2400" b="1" dirty="0"/>
                <a:t>   연구 목적</a:t>
              </a:r>
              <a:endParaRPr lang="en-US" altLang="ko-KR" sz="24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DA4F76-F966-4758-C240-C7666D3FFAC0}"/>
              </a:ext>
            </a:extLst>
          </p:cNvPr>
          <p:cNvGrpSpPr/>
          <p:nvPr/>
        </p:nvGrpSpPr>
        <p:grpSpPr>
          <a:xfrm>
            <a:off x="2433601" y="1516482"/>
            <a:ext cx="720000" cy="720000"/>
            <a:chOff x="434339" y="1662006"/>
            <a:chExt cx="720000" cy="72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DD471FE-C0CE-3305-467F-A1CC2AA95C6B}"/>
                </a:ext>
              </a:extLst>
            </p:cNvPr>
            <p:cNvSpPr/>
            <p:nvPr/>
          </p:nvSpPr>
          <p:spPr>
            <a:xfrm>
              <a:off x="434339" y="1662006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FCCDD9-D718-B0DA-5302-07682ACCE67F}"/>
                </a:ext>
              </a:extLst>
            </p:cNvPr>
            <p:cNvSpPr txBox="1"/>
            <p:nvPr/>
          </p:nvSpPr>
          <p:spPr>
            <a:xfrm>
              <a:off x="576799" y="1791174"/>
              <a:ext cx="43508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1</a:t>
              </a:r>
              <a:endPara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C9C34CC-E6F8-71C7-5A44-632B4EC6E122}"/>
              </a:ext>
            </a:extLst>
          </p:cNvPr>
          <p:cNvGrpSpPr/>
          <p:nvPr/>
        </p:nvGrpSpPr>
        <p:grpSpPr>
          <a:xfrm>
            <a:off x="3060914" y="2906674"/>
            <a:ext cx="5388805" cy="523218"/>
            <a:chOff x="2274570" y="2246253"/>
            <a:chExt cx="8321040" cy="523218"/>
          </a:xfrm>
          <a:noFill/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B9B6AC-924F-2F8F-F5E3-8E24B2EA10FD}"/>
                </a:ext>
              </a:extLst>
            </p:cNvPr>
            <p:cNvSpPr/>
            <p:nvPr/>
          </p:nvSpPr>
          <p:spPr>
            <a:xfrm>
              <a:off x="2274570" y="2246253"/>
              <a:ext cx="8321040" cy="523218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F0E581-109A-036E-A1AF-31DA5065FCE9}"/>
                </a:ext>
              </a:extLst>
            </p:cNvPr>
            <p:cNvSpPr txBox="1"/>
            <p:nvPr/>
          </p:nvSpPr>
          <p:spPr>
            <a:xfrm>
              <a:off x="2350155" y="2246253"/>
              <a:ext cx="7118554" cy="461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    </a:t>
              </a:r>
              <a:r>
                <a:rPr lang="ko-KR" altLang="en-US" sz="2400" b="1" dirty="0"/>
                <a:t>데이터셋 소개</a:t>
              </a:r>
              <a:endParaRPr lang="en-US" altLang="ko-KR" sz="24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25A240A-A379-AD1E-AFAA-774347671338}"/>
              </a:ext>
            </a:extLst>
          </p:cNvPr>
          <p:cNvGrpSpPr/>
          <p:nvPr/>
        </p:nvGrpSpPr>
        <p:grpSpPr>
          <a:xfrm>
            <a:off x="3055944" y="4222744"/>
            <a:ext cx="6758920" cy="551405"/>
            <a:chOff x="2274570" y="2218066"/>
            <a:chExt cx="8954405" cy="551405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367FCB3-E796-E4D8-9DB2-56777FE3532D}"/>
                </a:ext>
              </a:extLst>
            </p:cNvPr>
            <p:cNvSpPr/>
            <p:nvPr/>
          </p:nvSpPr>
          <p:spPr>
            <a:xfrm>
              <a:off x="2274570" y="2246253"/>
              <a:ext cx="8321040" cy="523218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24B6F9-067B-27AF-38E6-ED48BAA62401}"/>
                </a:ext>
              </a:extLst>
            </p:cNvPr>
            <p:cNvSpPr txBox="1"/>
            <p:nvPr/>
          </p:nvSpPr>
          <p:spPr>
            <a:xfrm>
              <a:off x="2455975" y="2218066"/>
              <a:ext cx="8773000" cy="461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dirty="0"/>
                <a:t>   </a:t>
              </a:r>
              <a:r>
                <a:rPr lang="ko-KR" altLang="en-US" sz="2400" b="1" dirty="0"/>
                <a:t>학습 과정 </a:t>
              </a:r>
              <a:r>
                <a:rPr lang="en-US" altLang="ko-KR" sz="2400" b="1" dirty="0"/>
                <a:t>– EDA, LSTM, OPTUNA, </a:t>
              </a:r>
              <a:r>
                <a:rPr lang="en-US" altLang="ko-KR" sz="2400" b="1" dirty="0" err="1"/>
                <a:t>DeepAR</a:t>
              </a:r>
              <a:endParaRPr lang="en-US" altLang="ko-KR" sz="24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C15E0FC-2DC7-C0F1-0107-E061706CBDA0}"/>
              </a:ext>
            </a:extLst>
          </p:cNvPr>
          <p:cNvGrpSpPr/>
          <p:nvPr/>
        </p:nvGrpSpPr>
        <p:grpSpPr>
          <a:xfrm>
            <a:off x="3060914" y="5537181"/>
            <a:ext cx="5388805" cy="531225"/>
            <a:chOff x="2274570" y="2238246"/>
            <a:chExt cx="8321040" cy="531225"/>
          </a:xfrm>
          <a:noFill/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9B7E448-CDBC-96BA-D169-CBB3C66ABF3D}"/>
                </a:ext>
              </a:extLst>
            </p:cNvPr>
            <p:cNvSpPr/>
            <p:nvPr/>
          </p:nvSpPr>
          <p:spPr>
            <a:xfrm>
              <a:off x="2274570" y="2246253"/>
              <a:ext cx="8321040" cy="523218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438DD2-4B29-53D8-4A81-63B17C560196}"/>
                </a:ext>
              </a:extLst>
            </p:cNvPr>
            <p:cNvSpPr txBox="1"/>
            <p:nvPr/>
          </p:nvSpPr>
          <p:spPr>
            <a:xfrm>
              <a:off x="2501519" y="2238246"/>
              <a:ext cx="7547236" cy="461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b="1" dirty="0"/>
                <a:t> </a:t>
              </a:r>
              <a:r>
                <a:rPr lang="ko-KR" altLang="en-US" sz="2400" b="1" dirty="0"/>
                <a:t> 인사이트 및 기대효과</a:t>
              </a:r>
              <a:endParaRPr lang="en-US" altLang="ko-KR" sz="2400" b="1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033E3B-881E-48F5-AB7D-631A1F659536}"/>
              </a:ext>
            </a:extLst>
          </p:cNvPr>
          <p:cNvGrpSpPr/>
          <p:nvPr/>
        </p:nvGrpSpPr>
        <p:grpSpPr>
          <a:xfrm>
            <a:off x="2483375" y="4118552"/>
            <a:ext cx="720000" cy="720000"/>
            <a:chOff x="434339" y="1662006"/>
            <a:chExt cx="720000" cy="720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AF16D12-5190-4209-ACBF-38AE1D24D8CA}"/>
                </a:ext>
              </a:extLst>
            </p:cNvPr>
            <p:cNvSpPr/>
            <p:nvPr/>
          </p:nvSpPr>
          <p:spPr>
            <a:xfrm>
              <a:off x="434339" y="1662006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749BA8-C49F-450B-A1D4-51911E8B2B1E}"/>
                </a:ext>
              </a:extLst>
            </p:cNvPr>
            <p:cNvSpPr txBox="1"/>
            <p:nvPr/>
          </p:nvSpPr>
          <p:spPr>
            <a:xfrm>
              <a:off x="576799" y="1791174"/>
              <a:ext cx="43508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3</a:t>
              </a:r>
              <a:endPara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19980A-1447-4AF9-8553-5EF1211B9257}"/>
              </a:ext>
            </a:extLst>
          </p:cNvPr>
          <p:cNvGrpSpPr/>
          <p:nvPr/>
        </p:nvGrpSpPr>
        <p:grpSpPr>
          <a:xfrm>
            <a:off x="2460119" y="2817517"/>
            <a:ext cx="720000" cy="720000"/>
            <a:chOff x="434339" y="1662006"/>
            <a:chExt cx="720000" cy="720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9ECDEDE-730C-4EDA-8DF6-0BDC9C78E7EA}"/>
                </a:ext>
              </a:extLst>
            </p:cNvPr>
            <p:cNvSpPr/>
            <p:nvPr/>
          </p:nvSpPr>
          <p:spPr>
            <a:xfrm>
              <a:off x="434339" y="1662006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D8A6B3-A0E2-44F3-8F16-722F7A025F9E}"/>
                </a:ext>
              </a:extLst>
            </p:cNvPr>
            <p:cNvSpPr txBox="1"/>
            <p:nvPr/>
          </p:nvSpPr>
          <p:spPr>
            <a:xfrm>
              <a:off x="576799" y="1791174"/>
              <a:ext cx="43508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2</a:t>
              </a:r>
              <a:endPara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CBAE562-68A5-43A5-8221-84C420B446B3}"/>
              </a:ext>
            </a:extLst>
          </p:cNvPr>
          <p:cNvGrpSpPr/>
          <p:nvPr/>
        </p:nvGrpSpPr>
        <p:grpSpPr>
          <a:xfrm>
            <a:off x="2463348" y="5419587"/>
            <a:ext cx="720000" cy="720000"/>
            <a:chOff x="434339" y="1662006"/>
            <a:chExt cx="720000" cy="72000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2F43994-AA32-4B21-A12D-A3ACC3C1FE08}"/>
                </a:ext>
              </a:extLst>
            </p:cNvPr>
            <p:cNvSpPr/>
            <p:nvPr/>
          </p:nvSpPr>
          <p:spPr>
            <a:xfrm>
              <a:off x="434339" y="1662006"/>
              <a:ext cx="720000" cy="72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8CB6E2-772D-405E-9195-A394D1F1497D}"/>
                </a:ext>
              </a:extLst>
            </p:cNvPr>
            <p:cNvSpPr txBox="1"/>
            <p:nvPr/>
          </p:nvSpPr>
          <p:spPr>
            <a:xfrm>
              <a:off x="576799" y="1791174"/>
              <a:ext cx="435080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4</a:t>
              </a:r>
              <a:endPara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6340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직사각형 3"/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연구목적</a:t>
            </a:r>
            <a:endParaRPr sz="2000" dirty="0"/>
          </a:p>
        </p:txBody>
      </p:sp>
      <p:sp>
        <p:nvSpPr>
          <p:cNvPr id="156" name="TextBox 9"/>
          <p:cNvSpPr txBox="1"/>
          <p:nvPr/>
        </p:nvSpPr>
        <p:spPr>
          <a:xfrm>
            <a:off x="399046" y="1295525"/>
            <a:ext cx="11018355" cy="43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/>
              <a:t>공급망 리스크로 인하여 </a:t>
            </a:r>
            <a:r>
              <a:rPr lang="ko-KR" altLang="en-US" dirty="0" err="1"/>
              <a:t>과재고</a:t>
            </a:r>
            <a:r>
              <a:rPr lang="ko-KR" altLang="en-US" dirty="0"/>
              <a:t> 및 결품 등 물류 이슈가 많아 </a:t>
            </a:r>
            <a:r>
              <a:rPr lang="ko-KR" altLang="en-US" b="1" dirty="0"/>
              <a:t>재고 최적화</a:t>
            </a:r>
            <a:r>
              <a:rPr lang="ko-KR" altLang="en-US" dirty="0"/>
              <a:t>를 위한 수요 예측이 필요함</a:t>
            </a:r>
          </a:p>
          <a:p>
            <a:pPr>
              <a:buSzPct val="100000"/>
            </a:pPr>
            <a:endParaRPr lang="en-US" altLang="ko-KR" b="1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ko-KR" altLang="en-US" b="1" dirty="0"/>
              <a:t>유통 및 외식업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</a:p>
          <a:p>
            <a:pPr marL="625475" lvl="3" indent="-260350">
              <a:buSzPct val="100000"/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1D1C1D"/>
                </a:solidFill>
              </a:rPr>
              <a:t>수천 수만가지 다양한 제품군</a:t>
            </a:r>
            <a:r>
              <a:rPr lang="ko-KR" altLang="en-US" dirty="0">
                <a:solidFill>
                  <a:srgbClr val="1D1C1D"/>
                </a:solidFill>
              </a:rPr>
              <a:t>을 취급해야 함</a:t>
            </a:r>
            <a:endParaRPr lang="en-US" altLang="ko-KR" dirty="0">
              <a:solidFill>
                <a:srgbClr val="1D1C1D"/>
              </a:solidFill>
              <a:latin typeface="NotoSansKR"/>
              <a:sym typeface="NotoSansKR"/>
            </a:endParaRPr>
          </a:p>
          <a:p>
            <a:pPr marL="625475" lvl="2" indent="-2603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D1C1D"/>
                </a:solidFill>
              </a:rPr>
              <a:t>품목들의 </a:t>
            </a:r>
            <a:r>
              <a:rPr lang="ko-KR" altLang="en-US" b="1" dirty="0">
                <a:solidFill>
                  <a:srgbClr val="1D1C1D"/>
                </a:solidFill>
              </a:rPr>
              <a:t>수명주기가 대체로 짧다</a:t>
            </a:r>
            <a:r>
              <a:rPr lang="ko-KR" altLang="en-US" dirty="0">
                <a:solidFill>
                  <a:srgbClr val="1D1C1D"/>
                </a:solidFill>
              </a:rPr>
              <a:t>는 점에서 예측의 중요도는 높음</a:t>
            </a:r>
            <a:endParaRPr lang="en-US" altLang="ko-KR" dirty="0">
              <a:solidFill>
                <a:srgbClr val="1D1C1D"/>
              </a:solidFill>
            </a:endParaRPr>
          </a:p>
          <a:p>
            <a:pPr marL="625475" lvl="2" indent="-2603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  <a:t>특정 상권에서 특정 상품 판매량이 높은 </a:t>
            </a:r>
            <a:r>
              <a:rPr lang="ko-KR" altLang="en-US" b="1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  <a:t>자기 상관성</a:t>
            </a:r>
            <a:r>
              <a:rPr lang="ko-KR" altLang="en-US" dirty="0">
                <a:solidFill>
                  <a:srgbClr val="1D1C1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SansKR"/>
                <a:sym typeface="NotoSansKR"/>
              </a:rPr>
              <a:t>이 있음</a:t>
            </a:r>
            <a:endParaRPr lang="en-US" altLang="ko-KR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NotoSansKR"/>
              <a:sym typeface="NotoSansKR"/>
            </a:endParaRPr>
          </a:p>
          <a:p>
            <a:pPr marL="285750" lvl="2" indent="-285750">
              <a:buSzPct val="1000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1D1C1D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NotoSansKR"/>
            </a:endParaRPr>
          </a:p>
          <a:p>
            <a:pPr marL="285750" lvl="2" indent="-2857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제품마다 판매량이 상이하여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모형이 수요예측 성능이 좋은지에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 판별 필요성이 있음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indent="0">
              <a:buSzPct val="100000"/>
            </a:pPr>
            <a:endParaRPr lang="en-US" altLang="ko-KR" b="1" dirty="0"/>
          </a:p>
          <a:p>
            <a:pPr marL="285750" lvl="2" indent="-285750">
              <a:buSzPct val="100000"/>
              <a:buFont typeface="Arial" panose="020B0604020202020204" pitchFamily="34" charset="0"/>
              <a:buChar char="•"/>
            </a:pPr>
            <a:r>
              <a:rPr lang="ko-KR" altLang="en-US" b="1" dirty="0"/>
              <a:t>고정비와 연관되어 </a:t>
            </a:r>
            <a:r>
              <a:rPr lang="ko-KR" altLang="en-US" dirty="0"/>
              <a:t>특정 매장에서 특정 상품이 특정일에 몇 개나 팔릴지 추측하고 더 많이 팔려면 상품 가격을 어떻게 조정할지 예측 해야함</a:t>
            </a:r>
            <a:endParaRPr lang="en-US" altLang="ko-KR" dirty="0"/>
          </a:p>
          <a:p>
            <a:pPr marL="285750" lvl="2" indent="-285750">
              <a:buSzPct val="100000"/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매장에서 팔리는 각각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판매 데이터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정확한 데이터가 필요했지만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어려움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>
              <a:buSzPct val="100000"/>
              <a:buFont typeface="Arial" panose="020B0604020202020204" pitchFamily="34" charset="0"/>
              <a:buChar char="•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2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ko-KR" altLang="en-US" b="1" dirty="0"/>
              <a:t>월마트 소매상품의 단위 상품 판매량 예측 </a:t>
            </a:r>
            <a:r>
              <a:rPr lang="en-US" altLang="ko-KR" b="1" dirty="0"/>
              <a:t>- M5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B4CDF7-CE3D-406D-88DC-E1BA5CAF1601}"/>
              </a:ext>
            </a:extLst>
          </p:cNvPr>
          <p:cNvSpPr/>
          <p:nvPr/>
        </p:nvSpPr>
        <p:spPr>
          <a:xfrm>
            <a:off x="399046" y="3575970"/>
            <a:ext cx="5483594" cy="28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F40283-4FFB-4EBF-B59B-FB1DC75F2EAE}"/>
              </a:ext>
            </a:extLst>
          </p:cNvPr>
          <p:cNvSpPr/>
          <p:nvPr/>
        </p:nvSpPr>
        <p:spPr>
          <a:xfrm>
            <a:off x="6309362" y="3575970"/>
            <a:ext cx="5483594" cy="28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77" name="TextBox 12"/>
          <p:cNvSpPr txBox="1"/>
          <p:nvPr/>
        </p:nvSpPr>
        <p:spPr>
          <a:xfrm>
            <a:off x="6552963" y="3671920"/>
            <a:ext cx="4968000" cy="226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Aft>
                <a:spcPts val="600"/>
              </a:spcAft>
              <a:defRPr b="1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Calendar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 err="1"/>
              <a:t>제품이</a:t>
            </a:r>
            <a:r>
              <a:rPr dirty="0"/>
              <a:t> </a:t>
            </a:r>
            <a:r>
              <a:rPr dirty="0" err="1"/>
              <a:t>판매되는</a:t>
            </a:r>
            <a:r>
              <a:rPr dirty="0"/>
              <a:t> </a:t>
            </a:r>
            <a:r>
              <a:rPr dirty="0" err="1"/>
              <a:t>날짜에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정보가</a:t>
            </a:r>
            <a:r>
              <a:rPr dirty="0"/>
              <a:t> </a:t>
            </a:r>
            <a:r>
              <a:rPr dirty="0" err="1"/>
              <a:t>포함</a:t>
            </a:r>
            <a:br>
              <a:rPr lang="en-US" altLang="ko-KR" dirty="0"/>
            </a:br>
            <a:r>
              <a:rPr dirty="0" err="1"/>
              <a:t>되어</a:t>
            </a:r>
            <a:r>
              <a:rPr dirty="0"/>
              <a:t> </a:t>
            </a:r>
            <a:r>
              <a:rPr dirty="0" err="1"/>
              <a:t>있음</a:t>
            </a:r>
            <a:r>
              <a:rPr dirty="0"/>
              <a:t>. </a:t>
            </a:r>
            <a:r>
              <a:rPr dirty="0" err="1"/>
              <a:t>이벤트</a:t>
            </a:r>
            <a:r>
              <a:rPr dirty="0"/>
              <a:t> </a:t>
            </a:r>
            <a:r>
              <a:rPr dirty="0" err="1"/>
              <a:t>타입</a:t>
            </a:r>
            <a:r>
              <a:rPr dirty="0"/>
              <a:t> 및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기재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중순</a:t>
            </a:r>
            <a:r>
              <a:rPr lang="en-US" altLang="ko-KR" dirty="0"/>
              <a:t>(1969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주차별</a:t>
            </a:r>
            <a:r>
              <a:rPr lang="en-US" altLang="ko-KR" dirty="0"/>
              <a:t>, </a:t>
            </a:r>
            <a:r>
              <a:rPr lang="ko-KR" altLang="en-US" dirty="0"/>
              <a:t>행사에 따른 이벤트별</a:t>
            </a:r>
            <a:r>
              <a:rPr lang="en-US" altLang="ko-KR" dirty="0"/>
              <a:t>, </a:t>
            </a:r>
            <a:r>
              <a:rPr lang="ko-KR" altLang="en-US" dirty="0"/>
              <a:t>프로모션별</a:t>
            </a:r>
            <a:r>
              <a:rPr lang="en-US" altLang="ko-KR" dirty="0"/>
              <a:t>(SNAP DAY)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F278CA-D53B-F82D-EDCD-D08C4BC3E439}"/>
              </a:ext>
            </a:extLst>
          </p:cNvPr>
          <p:cNvCxnSpPr/>
          <p:nvPr/>
        </p:nvCxnSpPr>
        <p:spPr>
          <a:xfrm>
            <a:off x="6565042" y="4227124"/>
            <a:ext cx="4992157" cy="0"/>
          </a:xfrm>
          <a:prstGeom prst="line">
            <a:avLst/>
          </a:prstGeom>
          <a:noFill/>
          <a:ln w="25400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12">
            <a:extLst>
              <a:ext uri="{FF2B5EF4-FFF2-40B4-BE49-F238E27FC236}">
                <a16:creationId xmlns:a16="http://schemas.microsoft.com/office/drawing/2014/main" id="{A1A943EA-D186-5977-7F1E-E0686EC0202E}"/>
              </a:ext>
            </a:extLst>
          </p:cNvPr>
          <p:cNvSpPr txBox="1"/>
          <p:nvPr/>
        </p:nvSpPr>
        <p:spPr>
          <a:xfrm>
            <a:off x="634801" y="3671920"/>
            <a:ext cx="4968000" cy="26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Aft>
                <a:spcPts val="600"/>
              </a:spcAft>
              <a:defRPr b="1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Sell price</a:t>
            </a:r>
          </a:p>
          <a:p>
            <a:pPr marL="285750" indent="-285750">
              <a:spcAft>
                <a:spcPts val="600"/>
              </a:spcAft>
              <a:buSzPct val="100000"/>
              <a:buChar char="-"/>
            </a:pPr>
            <a:endParaRPr lang="en-US" dirty="0"/>
          </a:p>
          <a:p>
            <a:pPr marL="285750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dirty="0" err="1"/>
              <a:t>매장</a:t>
            </a:r>
            <a:r>
              <a:rPr dirty="0"/>
              <a:t> 및 </a:t>
            </a:r>
            <a:r>
              <a:rPr dirty="0" err="1"/>
              <a:t>날짜별로</a:t>
            </a:r>
            <a:r>
              <a:rPr dirty="0"/>
              <a:t> </a:t>
            </a:r>
            <a:r>
              <a:rPr dirty="0" err="1"/>
              <a:t>판매되는</a:t>
            </a:r>
            <a:r>
              <a:rPr dirty="0"/>
              <a:t> </a:t>
            </a:r>
            <a:r>
              <a:rPr dirty="0" err="1"/>
              <a:t>제품의</a:t>
            </a:r>
            <a:r>
              <a:rPr dirty="0"/>
              <a:t> </a:t>
            </a:r>
            <a:r>
              <a:rPr dirty="0" err="1"/>
              <a:t>가격에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정보가</a:t>
            </a:r>
            <a:r>
              <a:rPr dirty="0"/>
              <a:t> </a:t>
            </a:r>
            <a:r>
              <a:rPr dirty="0" err="1"/>
              <a:t>포함되어</a:t>
            </a:r>
            <a:r>
              <a:rPr dirty="0"/>
              <a:t> </a:t>
            </a:r>
            <a:r>
              <a:rPr dirty="0" err="1"/>
              <a:t>있음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매장별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/>
              <a:t>CA(1/2), TX(1/2), WI(1/2/3)</a:t>
            </a:r>
          </a:p>
          <a:p>
            <a:pPr marL="285750" indent="-285750"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카테고리별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 dirty="0"/>
              <a:t>HOBBIES(1/2), HOUSEHOLD(1/2), FOOD(1/2/3)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주차별</a:t>
            </a:r>
            <a:r>
              <a:rPr lang="ko-KR" altLang="en-US" dirty="0"/>
              <a:t> 판매가격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3D13A2-9C1C-9152-BBE1-594BC1661571}"/>
              </a:ext>
            </a:extLst>
          </p:cNvPr>
          <p:cNvCxnSpPr/>
          <p:nvPr/>
        </p:nvCxnSpPr>
        <p:spPr>
          <a:xfrm>
            <a:off x="622723" y="4227124"/>
            <a:ext cx="4992157" cy="0"/>
          </a:xfrm>
          <a:prstGeom prst="line">
            <a:avLst/>
          </a:prstGeom>
          <a:noFill/>
          <a:ln w="25400" cap="flat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AB5CF0-C190-7F0F-45CE-C0AA10025D70}"/>
              </a:ext>
            </a:extLst>
          </p:cNvPr>
          <p:cNvSpPr txBox="1"/>
          <p:nvPr/>
        </p:nvSpPr>
        <p:spPr>
          <a:xfrm>
            <a:off x="399046" y="1166842"/>
            <a:ext cx="11393908" cy="2262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Makridakis</a:t>
            </a:r>
            <a:r>
              <a:rPr lang="en-US" altLang="ko-KR" dirty="0"/>
              <a:t> competitions</a:t>
            </a:r>
            <a:r>
              <a:rPr lang="ko-KR" altLang="en-US" dirty="0"/>
              <a:t>는 예측연구원 </a:t>
            </a:r>
            <a:r>
              <a:rPr lang="en-US" altLang="ko-KR" dirty="0"/>
              <a:t>Spyros </a:t>
            </a:r>
            <a:r>
              <a:rPr lang="en-US" altLang="ko-KR" dirty="0" err="1"/>
              <a:t>Makridakis</a:t>
            </a:r>
            <a:r>
              <a:rPr lang="ko-KR" altLang="en-US" dirty="0"/>
              <a:t>가 이끄는 팀이 다양한 예측방법의 정확도를 평가하고 비교하기 위한 공개 대회 시리즈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약 </a:t>
            </a:r>
            <a:r>
              <a:rPr lang="en-US" altLang="ko-KR" dirty="0"/>
              <a:t>4</a:t>
            </a:r>
            <a:r>
              <a:rPr lang="ko-KR" altLang="en-US" dirty="0"/>
              <a:t>만 </a:t>
            </a:r>
            <a:r>
              <a:rPr lang="en-US" altLang="ko-KR" dirty="0"/>
              <a:t>2</a:t>
            </a:r>
            <a:r>
              <a:rPr lang="ko-KR" altLang="en-US" dirty="0"/>
              <a:t>천개의 일별 계층적 시계열로 구성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캘리포니아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텍사스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위스콘신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매장을 다루고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일까지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년간 품목 수준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범주 및 매장 세부 정보 포함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월마트 지점마다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품목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ID 3,049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개에 대해 과거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1,941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판매량을 보고 향후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일별 판매량 예측</a:t>
            </a:r>
            <a:endParaRPr lang="en-US" altLang="ko-KR" dirty="0"/>
          </a:p>
        </p:txBody>
      </p:sp>
      <p:sp>
        <p:nvSpPr>
          <p:cNvPr id="17" name="직사각형 3">
            <a:extLst>
              <a:ext uri="{FF2B5EF4-FFF2-40B4-BE49-F238E27FC236}">
                <a16:creationId xmlns:a16="http://schemas.microsoft.com/office/drawing/2014/main" id="{8D71B724-96DE-4E2F-B457-37FA67819DEE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데이터셋 소개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DF7162-D096-43D8-B60A-DBE4CD2755BE}"/>
              </a:ext>
            </a:extLst>
          </p:cNvPr>
          <p:cNvSpPr/>
          <p:nvPr/>
        </p:nvSpPr>
        <p:spPr>
          <a:xfrm>
            <a:off x="399046" y="968693"/>
            <a:ext cx="5483594" cy="54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580F6F-4421-4A88-9F83-20FA2212B4DD}"/>
              </a:ext>
            </a:extLst>
          </p:cNvPr>
          <p:cNvSpPr/>
          <p:nvPr/>
        </p:nvSpPr>
        <p:spPr>
          <a:xfrm>
            <a:off x="6309362" y="968693"/>
            <a:ext cx="5483594" cy="54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A21AE4-EE5F-6893-C08B-05EE3D1205DD}"/>
              </a:ext>
            </a:extLst>
          </p:cNvPr>
          <p:cNvGrpSpPr/>
          <p:nvPr/>
        </p:nvGrpSpPr>
        <p:grpSpPr>
          <a:xfrm>
            <a:off x="613677" y="4416257"/>
            <a:ext cx="5121976" cy="1785102"/>
            <a:chOff x="344905" y="3455180"/>
            <a:chExt cx="5121976" cy="178510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16EA7E2-E3CD-E4E1-18A2-0BA2E63CEAC5}"/>
                </a:ext>
              </a:extLst>
            </p:cNvPr>
            <p:cNvSpPr txBox="1"/>
            <p:nvPr/>
          </p:nvSpPr>
          <p:spPr>
            <a:xfrm>
              <a:off x="344905" y="3455180"/>
              <a:ext cx="5121976" cy="1785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spcAft>
                  <a:spcPts val="600"/>
                </a:spcAft>
                <a:defRPr b="1"/>
              </a:pP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Sales train evaluation</a:t>
              </a:r>
            </a:p>
            <a:p>
              <a:pPr>
                <a:spcAft>
                  <a:spcPts val="600"/>
                </a:spcAft>
              </a:pPr>
              <a:endParaRPr lang="en-US" altLang="ko-KR" dirty="0"/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 err="1"/>
                <a:t>캐글</a:t>
              </a:r>
              <a:r>
                <a:rPr lang="ko-KR" altLang="en-US" dirty="0"/>
                <a:t> </a:t>
              </a:r>
              <a:r>
                <a:rPr lang="en-US" altLang="ko-KR" dirty="0"/>
                <a:t>competition </a:t>
              </a:r>
              <a:r>
                <a:rPr lang="ko-KR" altLang="en-US" dirty="0"/>
                <a:t>한달 전 이용 가능 일일 판매 데이터가 포함되어 있음 </a:t>
              </a:r>
              <a:r>
                <a:rPr lang="en-US" altLang="ko-KR" dirty="0"/>
                <a:t>[d_1 - d_1941]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/>
                <a:t>Id : </a:t>
              </a:r>
              <a:r>
                <a:rPr lang="ko-KR" altLang="en-US" dirty="0"/>
                <a:t>고객 </a:t>
              </a:r>
              <a:r>
                <a:rPr lang="en-US" altLang="ko-KR" dirty="0"/>
                <a:t>ID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E78CED8-9F80-57AD-585A-256BBC57DC08}"/>
                </a:ext>
              </a:extLst>
            </p:cNvPr>
            <p:cNvCxnSpPr>
              <a:cxnSpLocks/>
            </p:cNvCxnSpPr>
            <p:nvPr/>
          </p:nvCxnSpPr>
          <p:spPr>
            <a:xfrm>
              <a:off x="366671" y="3953756"/>
              <a:ext cx="4985928" cy="0"/>
            </a:xfrm>
            <a:prstGeom prst="line">
              <a:avLst/>
            </a:prstGeom>
            <a:noFill/>
            <a:ln w="25400" cap="flat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0EEC34E-5F66-C903-FB42-0B3659868AEB}"/>
              </a:ext>
            </a:extLst>
          </p:cNvPr>
          <p:cNvGrpSpPr/>
          <p:nvPr/>
        </p:nvGrpSpPr>
        <p:grpSpPr>
          <a:xfrm>
            <a:off x="6710693" y="2856997"/>
            <a:ext cx="4867630" cy="1708158"/>
            <a:chOff x="6480291" y="4078477"/>
            <a:chExt cx="5082261" cy="17081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758C16-E381-CA91-B9E4-CAEB09981071}"/>
                </a:ext>
              </a:extLst>
            </p:cNvPr>
            <p:cNvSpPr txBox="1"/>
            <p:nvPr/>
          </p:nvSpPr>
          <p:spPr>
            <a:xfrm>
              <a:off x="6511580" y="4078477"/>
              <a:ext cx="5050972" cy="17081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spcAft>
                  <a:spcPts val="600"/>
                </a:spcAft>
                <a:defRPr b="1"/>
              </a:pP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Sample submission</a:t>
              </a:r>
              <a:b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</a:br>
              <a:endParaRPr lang="en-US" altLang="ko-KR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dirty="0"/>
                <a:t>판매되는 품목의 예측일수</a:t>
              </a:r>
              <a:r>
                <a:rPr lang="en-US" altLang="ko-KR" dirty="0"/>
                <a:t>(28</a:t>
              </a:r>
              <a:r>
                <a:rPr lang="ko-KR" altLang="en-US" dirty="0"/>
                <a:t>일</a:t>
              </a:r>
              <a:r>
                <a:rPr lang="en-US" altLang="ko-KR" dirty="0"/>
                <a:t>) </a:t>
              </a:r>
              <a:br>
                <a:rPr lang="en-US" altLang="ko-KR" dirty="0"/>
              </a:br>
              <a:r>
                <a:rPr lang="en-US" altLang="ko-KR" dirty="0"/>
                <a:t>[d_1942 – d_1969]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Competition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제출을 위한 포맷</a:t>
              </a:r>
              <a:endParaRPr lang="ko-KR" alt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2CA962F-EB19-EE48-5D44-B9D4290EEB91}"/>
                </a:ext>
              </a:extLst>
            </p:cNvPr>
            <p:cNvCxnSpPr>
              <a:cxnSpLocks/>
            </p:cNvCxnSpPr>
            <p:nvPr/>
          </p:nvCxnSpPr>
          <p:spPr>
            <a:xfrm>
              <a:off x="6480291" y="4539589"/>
              <a:ext cx="4748095" cy="0"/>
            </a:xfrm>
            <a:prstGeom prst="line">
              <a:avLst/>
            </a:prstGeom>
            <a:noFill/>
            <a:ln w="25400" cap="flat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3553EE-D5CC-91DA-9C07-B9D88B266A9E}"/>
              </a:ext>
            </a:extLst>
          </p:cNvPr>
          <p:cNvGrpSpPr/>
          <p:nvPr/>
        </p:nvGrpSpPr>
        <p:grpSpPr>
          <a:xfrm>
            <a:off x="608407" y="1145207"/>
            <a:ext cx="5040000" cy="646329"/>
            <a:chOff x="464546" y="4145911"/>
            <a:chExt cx="6096613" cy="646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01EC9E-322F-80FD-C45C-8CF15563C09A}"/>
                </a:ext>
              </a:extLst>
            </p:cNvPr>
            <p:cNvSpPr txBox="1"/>
            <p:nvPr/>
          </p:nvSpPr>
          <p:spPr>
            <a:xfrm>
              <a:off x="464546" y="4145911"/>
              <a:ext cx="5998029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>
                <a:defRPr b="1"/>
              </a:pP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Sales train validation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31F6262-B823-18FE-DFA7-513E10B4E2F5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6" y="4626053"/>
              <a:ext cx="6096613" cy="0"/>
            </a:xfrm>
            <a:prstGeom prst="line">
              <a:avLst/>
            </a:prstGeom>
            <a:noFill/>
            <a:ln w="25400" cap="flat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4" name="TextBox 5">
            <a:extLst>
              <a:ext uri="{FF2B5EF4-FFF2-40B4-BE49-F238E27FC236}">
                <a16:creationId xmlns:a16="http://schemas.microsoft.com/office/drawing/2014/main" id="{A207F8D8-5795-77BC-C7AF-CF9FFB70B46C}"/>
              </a:ext>
            </a:extLst>
          </p:cNvPr>
          <p:cNvSpPr txBox="1"/>
          <p:nvPr/>
        </p:nvSpPr>
        <p:spPr>
          <a:xfrm>
            <a:off x="608407" y="1725918"/>
            <a:ext cx="5127246" cy="226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제품과 매장에 따른 과거 일일 판매 데이터가 포함되어 있음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[d_1 – d_1913]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dirty="0"/>
              <a:t>: hobbies(1/2),</a:t>
            </a:r>
            <a:r>
              <a:rPr lang="en-US" altLang="ko-KR" dirty="0"/>
              <a:t> </a:t>
            </a:r>
            <a:r>
              <a:rPr dirty="0"/>
              <a:t>household(1/2),</a:t>
            </a:r>
            <a:r>
              <a:rPr lang="ko-KR" altLang="en-US" dirty="0"/>
              <a:t> </a:t>
            </a:r>
            <a:r>
              <a:rPr dirty="0"/>
              <a:t>Foods(1/2/3)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 및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매장별</a:t>
            </a:r>
            <a:r>
              <a:rPr dirty="0"/>
              <a:t> : CA(1/2/3/4), TX(1/2/3), WI(1/2/3)</a:t>
            </a:r>
            <a:endParaRPr lang="en-US" altLang="ko-K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/>
              <a:t>D_1~ </a:t>
            </a:r>
            <a:r>
              <a:rPr lang="en-US" dirty="0"/>
              <a:t>D</a:t>
            </a:r>
            <a:r>
              <a:rPr dirty="0"/>
              <a:t>_1913(30490*1913)</a:t>
            </a:r>
          </a:p>
        </p:txBody>
      </p:sp>
      <p:sp>
        <p:nvSpPr>
          <p:cNvPr id="21" name="직사각형 3">
            <a:extLst>
              <a:ext uri="{FF2B5EF4-FFF2-40B4-BE49-F238E27FC236}">
                <a16:creationId xmlns:a16="http://schemas.microsoft.com/office/drawing/2014/main" id="{6D110383-ADB3-4B7E-8F7B-B82D0994ADDF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데이터셋 소개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921030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직사각형 8"/>
          <p:cNvSpPr/>
          <p:nvPr/>
        </p:nvSpPr>
        <p:spPr>
          <a:xfrm>
            <a:off x="392717" y="984900"/>
            <a:ext cx="5580000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170" name="직사각형 9"/>
          <p:cNvSpPr/>
          <p:nvPr/>
        </p:nvSpPr>
        <p:spPr>
          <a:xfrm>
            <a:off x="6219283" y="974322"/>
            <a:ext cx="5573671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TextBox 13"/>
          <p:cNvSpPr txBox="1"/>
          <p:nvPr/>
        </p:nvSpPr>
        <p:spPr>
          <a:xfrm>
            <a:off x="557083" y="1163191"/>
            <a:ext cx="490419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/>
              <a:t>EDA </a:t>
            </a:r>
            <a:r>
              <a:rPr sz="1600" dirty="0" err="1"/>
              <a:t>데이터</a:t>
            </a:r>
            <a:r>
              <a:rPr sz="1600" dirty="0"/>
              <a:t> </a:t>
            </a:r>
            <a:r>
              <a:rPr sz="1600" dirty="0" err="1"/>
              <a:t>시각화를</a:t>
            </a:r>
            <a:r>
              <a:rPr sz="1600" dirty="0"/>
              <a:t> </a:t>
            </a:r>
            <a:r>
              <a:rPr sz="1600" dirty="0" err="1"/>
              <a:t>통한</a:t>
            </a:r>
            <a:r>
              <a:rPr sz="1600" dirty="0"/>
              <a:t> </a:t>
            </a:r>
            <a:r>
              <a:rPr sz="1600" dirty="0" err="1"/>
              <a:t>데이터</a:t>
            </a:r>
            <a:r>
              <a:rPr sz="1600" dirty="0"/>
              <a:t> </a:t>
            </a:r>
            <a:r>
              <a:rPr sz="1600" dirty="0" err="1"/>
              <a:t>특성</a:t>
            </a:r>
            <a:r>
              <a:rPr sz="1600" dirty="0"/>
              <a:t> </a:t>
            </a:r>
            <a:r>
              <a:rPr sz="1600" dirty="0" err="1"/>
              <a:t>파악</a:t>
            </a:r>
            <a:endParaRPr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B9F12E-C6DE-8427-582F-93949BDAF932}"/>
              </a:ext>
            </a:extLst>
          </p:cNvPr>
          <p:cNvSpPr txBox="1"/>
          <p:nvPr/>
        </p:nvSpPr>
        <p:spPr>
          <a:xfrm>
            <a:off x="570851" y="5741185"/>
            <a:ext cx="538911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시간 변수</a:t>
            </a:r>
            <a:r>
              <a:rPr kumimoji="0" lang="en-US" altLang="ko-KR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(</a:t>
            </a:r>
            <a:r>
              <a:rPr lang="ko-KR" altLang="en-US" sz="1600" dirty="0"/>
              <a:t>요일</a:t>
            </a:r>
            <a:r>
              <a:rPr lang="en-US" altLang="ko-KR" sz="1600" dirty="0"/>
              <a:t>, </a:t>
            </a:r>
            <a:r>
              <a:rPr lang="ko-KR" altLang="en-US" sz="1600" dirty="0"/>
              <a:t>월</a:t>
            </a:r>
            <a:r>
              <a:rPr lang="en-US" altLang="ko-KR" sz="1600" dirty="0"/>
              <a:t>, </a:t>
            </a:r>
            <a:r>
              <a:rPr lang="ko-KR" altLang="en-US" sz="1600" dirty="0"/>
              <a:t>연도</a:t>
            </a:r>
            <a:r>
              <a:rPr lang="en-US" altLang="ko-KR" sz="1600" dirty="0"/>
              <a:t>)</a:t>
            </a: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에 따른 판매량 추이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9B972-90EE-5088-63B1-221067CD0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8" y="1680035"/>
            <a:ext cx="4930473" cy="19226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F4FA57-183E-35AC-3E70-F994A5AA5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3" y="3898712"/>
            <a:ext cx="5251268" cy="1604463"/>
          </a:xfrm>
          <a:prstGeom prst="rect">
            <a:avLst/>
          </a:prstGeom>
        </p:spPr>
      </p:pic>
      <p:pic>
        <p:nvPicPr>
          <p:cNvPr id="28" name="그림 15" descr="그림 15">
            <a:extLst>
              <a:ext uri="{FF2B5EF4-FFF2-40B4-BE49-F238E27FC236}">
                <a16:creationId xmlns:a16="http://schemas.microsoft.com/office/drawing/2014/main" id="{C3ED63BB-CA75-7DDE-3DE0-DDA79F3FF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582" y="1123973"/>
            <a:ext cx="4739072" cy="183837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4B8CD2B-34E6-3723-BA10-35A0E1369EAF}"/>
              </a:ext>
            </a:extLst>
          </p:cNvPr>
          <p:cNvSpPr txBox="1"/>
          <p:nvPr/>
        </p:nvSpPr>
        <p:spPr>
          <a:xfrm>
            <a:off x="6271352" y="3044728"/>
            <a:ext cx="560943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ko-KR" altLang="en-US" sz="1600" dirty="0"/>
              <a:t>식품이 가장 많이 판매되며</a:t>
            </a:r>
            <a:r>
              <a:rPr lang="en-US" altLang="ko-KR" sz="1600" dirty="0"/>
              <a:t>, </a:t>
            </a:r>
            <a:r>
              <a:rPr lang="ko-KR" altLang="en-US" sz="1600" dirty="0"/>
              <a:t>가정용품과 취미가 다음 순위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471F8-2924-39DA-4F2D-F5D4874D2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168" y="3472103"/>
            <a:ext cx="3319801" cy="19290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53B1637-2E60-E6A5-EDA3-A9C7260D4012}"/>
              </a:ext>
            </a:extLst>
          </p:cNvPr>
          <p:cNvSpPr txBox="1"/>
          <p:nvPr/>
        </p:nvSpPr>
        <p:spPr>
          <a:xfrm>
            <a:off x="6271352" y="5514271"/>
            <a:ext cx="6067216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n-US" altLang="ko-KR" sz="1600" dirty="0"/>
              <a:t>FOODS_3</a:t>
            </a:r>
            <a:r>
              <a:rPr lang="ko-KR" altLang="en-US" sz="1600" dirty="0"/>
              <a:t>는 식품 카테고리 매출을 견인하고 있는 반면</a:t>
            </a:r>
            <a:r>
              <a:rPr lang="en-US" altLang="ko-KR" sz="1600" dirty="0"/>
              <a:t>, FOODS_2</a:t>
            </a:r>
            <a:r>
              <a:rPr lang="ko-KR" altLang="en-US" sz="1600" dirty="0"/>
              <a:t>는 마지막에 거의 회복되지 않음</a:t>
            </a:r>
            <a:endParaRPr lang="en-US" altLang="ko-KR" sz="1600" dirty="0"/>
          </a:p>
          <a:p>
            <a:pPr marL="173038" indent="-173038">
              <a:buFont typeface="Arial" panose="020B0604020202020204" pitchFamily="34" charset="0"/>
              <a:buChar char="•"/>
              <a:tabLst>
                <a:tab pos="173038" algn="l"/>
              </a:tabLst>
            </a:pPr>
            <a:r>
              <a:rPr lang="en-US" altLang="ko-KR" sz="1600" dirty="0"/>
              <a:t>HOBBIES1, 2, HOUSEHOLD2</a:t>
            </a:r>
            <a:r>
              <a:rPr lang="ko-KR" altLang="en-US" sz="1600" dirty="0"/>
              <a:t>는 거의 변화량이 없음</a:t>
            </a:r>
            <a:endParaRPr lang="en-US" altLang="ko-KR" sz="1600" dirty="0"/>
          </a:p>
        </p:txBody>
      </p:sp>
      <p:sp>
        <p:nvSpPr>
          <p:cNvPr id="24" name="직사각형 3">
            <a:extLst>
              <a:ext uri="{FF2B5EF4-FFF2-40B4-BE49-F238E27FC236}">
                <a16:creationId xmlns:a16="http://schemas.microsoft.com/office/drawing/2014/main" id="{AD3961B5-AA69-4EA6-9D60-05437F5ABAA2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 EDA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731473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DBB5BF-4D80-C2BD-6784-35A2225E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2" y="3983728"/>
            <a:ext cx="3521669" cy="21902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37BE3C9-4A64-9BF6-2492-E4987F3F508D}"/>
              </a:ext>
            </a:extLst>
          </p:cNvPr>
          <p:cNvSpPr txBox="1"/>
          <p:nvPr/>
        </p:nvSpPr>
        <p:spPr>
          <a:xfrm>
            <a:off x="488128" y="1119433"/>
            <a:ext cx="523673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어떤 주에서 가장 </a:t>
            </a:r>
            <a:r>
              <a:rPr lang="ko-KR" altLang="en-US" sz="1600" dirty="0"/>
              <a:t>많이 판매되는지</a:t>
            </a:r>
            <a:r>
              <a:rPr lang="en-US" altLang="ko-KR" sz="1600" dirty="0"/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FF3E86-F1FF-1D7A-8AA0-3D34B52B86A0}"/>
              </a:ext>
            </a:extLst>
          </p:cNvPr>
          <p:cNvSpPr txBox="1"/>
          <p:nvPr/>
        </p:nvSpPr>
        <p:spPr>
          <a:xfrm>
            <a:off x="3945619" y="1978613"/>
            <a:ext cx="197364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/>
              <a:t>실적이 가장 좋은 매장은</a:t>
            </a:r>
            <a:r>
              <a:rPr lang="en-US" altLang="ko-KR" sz="1600" dirty="0"/>
              <a:t>?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1600" dirty="0"/>
              <a:t> ⇒ CA_3</a:t>
            </a:r>
            <a:r>
              <a:rPr lang="ko-KR" altLang="en-US" sz="1600" dirty="0"/>
              <a:t>의 매장    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판매량이 높고 </a:t>
            </a:r>
            <a:br>
              <a:rPr lang="en-US" altLang="ko-KR" sz="1600" dirty="0"/>
            </a:br>
            <a:r>
              <a:rPr lang="en-US" altLang="ko-KR" sz="1600" dirty="0"/>
              <a:t>    CA_4 </a:t>
            </a:r>
            <a:r>
              <a:rPr lang="ko-KR" altLang="en-US" sz="1600" dirty="0"/>
              <a:t>매출이 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ko-KR" altLang="en-US" sz="1600" dirty="0"/>
              <a:t>가장 낮다</a:t>
            </a:r>
            <a:r>
              <a:rPr lang="en-US" altLang="ko-KR" sz="1600" dirty="0"/>
              <a:t>.</a:t>
            </a:r>
            <a:endParaRPr kumimoji="0" lang="ko-KR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0" name="그림 18" descr="그림 18">
            <a:extLst>
              <a:ext uri="{FF2B5EF4-FFF2-40B4-BE49-F238E27FC236}">
                <a16:creationId xmlns:a16="http://schemas.microsoft.com/office/drawing/2014/main" id="{34EFDD4F-2459-9C03-7BC3-65B1127B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57" y="1591709"/>
            <a:ext cx="3427862" cy="2190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DE0C2-EDC4-C3B8-B480-FC6F41CD1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439" y="1270198"/>
            <a:ext cx="2976093" cy="1963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347C8F-C017-6D52-3833-C9240C0BE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439" y="3812951"/>
            <a:ext cx="3406585" cy="226880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4042624-ED3D-9F56-1D03-628C52445AD8}"/>
              </a:ext>
            </a:extLst>
          </p:cNvPr>
          <p:cNvSpPr txBox="1"/>
          <p:nvPr/>
        </p:nvSpPr>
        <p:spPr>
          <a:xfrm>
            <a:off x="9472542" y="4778754"/>
            <a:ext cx="229856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82563" marR="0" indent="-182563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/>
              <a:t>모든 카테고리가 非이벤트 </a:t>
            </a:r>
            <a:r>
              <a:rPr lang="ko-KR" altLang="en-US" sz="1600" spc="-150" dirty="0"/>
              <a:t>평균판매량이</a:t>
            </a:r>
            <a:r>
              <a:rPr lang="ko-KR" altLang="en-US" sz="1600" dirty="0"/>
              <a:t> 약간 큼 </a:t>
            </a:r>
            <a:endParaRPr lang="en-US" altLang="ko-KR" sz="1600" dirty="0"/>
          </a:p>
        </p:txBody>
      </p:sp>
      <p:sp>
        <p:nvSpPr>
          <p:cNvPr id="24" name="직사각형 3">
            <a:extLst>
              <a:ext uri="{FF2B5EF4-FFF2-40B4-BE49-F238E27FC236}">
                <a16:creationId xmlns:a16="http://schemas.microsoft.com/office/drawing/2014/main" id="{1A63BCF4-D7D3-4B16-B925-318C5B8BAF30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 EDA</a:t>
            </a:r>
            <a:endParaRPr sz="2000" dirty="0"/>
          </a:p>
        </p:txBody>
      </p:sp>
      <p:sp>
        <p:nvSpPr>
          <p:cNvPr id="25" name="직사각형 8">
            <a:extLst>
              <a:ext uri="{FF2B5EF4-FFF2-40B4-BE49-F238E27FC236}">
                <a16:creationId xmlns:a16="http://schemas.microsoft.com/office/drawing/2014/main" id="{E6FFACDF-E833-42E8-87D4-72E00073D8B5}"/>
              </a:ext>
            </a:extLst>
          </p:cNvPr>
          <p:cNvSpPr/>
          <p:nvPr/>
        </p:nvSpPr>
        <p:spPr>
          <a:xfrm>
            <a:off x="392717" y="984900"/>
            <a:ext cx="5580000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7" name="직사각형 9">
            <a:extLst>
              <a:ext uri="{FF2B5EF4-FFF2-40B4-BE49-F238E27FC236}">
                <a16:creationId xmlns:a16="http://schemas.microsoft.com/office/drawing/2014/main" id="{6DBB874D-BBD6-482D-92C9-C023AEAF7826}"/>
              </a:ext>
            </a:extLst>
          </p:cNvPr>
          <p:cNvSpPr/>
          <p:nvPr/>
        </p:nvSpPr>
        <p:spPr>
          <a:xfrm>
            <a:off x="6219283" y="974322"/>
            <a:ext cx="5573671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5AC54-24CE-8FCB-278B-3F62718B0BDB}"/>
              </a:ext>
            </a:extLst>
          </p:cNvPr>
          <p:cNvSpPr txBox="1"/>
          <p:nvPr/>
        </p:nvSpPr>
        <p:spPr>
          <a:xfrm>
            <a:off x="4042816" y="4466607"/>
            <a:ext cx="1779246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dirty="0"/>
              <a:t>3</a:t>
            </a:r>
            <a:r>
              <a:rPr lang="ko-KR" altLang="en-US" sz="1600" dirty="0"/>
              <a:t>개월 이동평균에 따른 </a:t>
            </a:r>
            <a:r>
              <a:rPr lang="en-US" altLang="ko-KR" sz="1600" dirty="0"/>
              <a:t>CA </a:t>
            </a:r>
            <a:r>
              <a:rPr lang="ko-KR" altLang="en-US" sz="1600" dirty="0"/>
              <a:t>매출</a:t>
            </a:r>
            <a:br>
              <a:rPr lang="en-US" altLang="ko-KR" sz="1600" dirty="0"/>
            </a:br>
            <a:r>
              <a:rPr lang="en-US" altLang="ko-KR" sz="1600" dirty="0"/>
              <a:t>(Rolling mean 90)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76501-CEB2-F2DC-CC93-4573830397B0}"/>
              </a:ext>
            </a:extLst>
          </p:cNvPr>
          <p:cNvSpPr txBox="1"/>
          <p:nvPr/>
        </p:nvSpPr>
        <p:spPr>
          <a:xfrm>
            <a:off x="9472542" y="1663748"/>
            <a:ext cx="2356415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9388" marR="0" indent="-179388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2438" algn="l"/>
              </a:tabLst>
            </a:pPr>
            <a:r>
              <a:rPr lang="ko-KR" altLang="en-US" sz="1600" dirty="0" err="1"/>
              <a:t>결측값을</a:t>
            </a:r>
            <a:r>
              <a:rPr lang="ko-KR" altLang="en-US" sz="1600" dirty="0"/>
              <a:t> </a:t>
            </a:r>
            <a:r>
              <a:rPr lang="en-US" altLang="ko-KR" sz="1600" dirty="0" err="1"/>
              <a:t>No_Event</a:t>
            </a:r>
            <a:r>
              <a:rPr lang="ko-KR" altLang="en-US" sz="1600" dirty="0"/>
              <a:t>로 대체</a:t>
            </a:r>
            <a:endParaRPr lang="en-US" altLang="ko-KR" sz="1600" dirty="0"/>
          </a:p>
          <a:p>
            <a:pPr marL="179388" marR="0" indent="-179388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/>
              <a:t>전체 날짜 중 </a:t>
            </a:r>
            <a:r>
              <a:rPr lang="en-US" altLang="ko-KR" sz="1600" dirty="0"/>
              <a:t>8%</a:t>
            </a:r>
            <a:r>
              <a:rPr lang="ko-KR" altLang="en-US" sz="1600" dirty="0"/>
              <a:t>가 이벤트를 함</a:t>
            </a:r>
            <a:endParaRPr lang="en-US" altLang="ko-KR" sz="1600" dirty="0"/>
          </a:p>
          <a:p>
            <a:pPr marL="179388" marR="0" indent="-179388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dirty="0"/>
              <a:t>종교행사와 국가 행사가 대부분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015323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그림 14" descr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7" y="3429000"/>
            <a:ext cx="4687647" cy="181369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5"/>
          <p:cNvSpPr txBox="1"/>
          <p:nvPr/>
        </p:nvSpPr>
        <p:spPr>
          <a:xfrm>
            <a:off x="788517" y="5358020"/>
            <a:ext cx="48467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600" dirty="0" err="1"/>
              <a:t>RNN이</a:t>
            </a:r>
            <a:r>
              <a:rPr sz="1600" dirty="0"/>
              <a:t> </a:t>
            </a:r>
            <a:r>
              <a:rPr sz="1600" dirty="0" err="1"/>
              <a:t>가지고</a:t>
            </a:r>
            <a:r>
              <a:rPr sz="1600" dirty="0"/>
              <a:t> </a:t>
            </a:r>
            <a:r>
              <a:rPr sz="1600" dirty="0" err="1"/>
              <a:t>있는</a:t>
            </a:r>
            <a:r>
              <a:rPr sz="1600" dirty="0"/>
              <a:t> </a:t>
            </a:r>
            <a:r>
              <a:rPr sz="1600" dirty="0" err="1"/>
              <a:t>장기</a:t>
            </a:r>
            <a:r>
              <a:rPr sz="1600" dirty="0"/>
              <a:t> </a:t>
            </a:r>
            <a:r>
              <a:rPr sz="1600" dirty="0" err="1"/>
              <a:t>의존성</a:t>
            </a:r>
            <a:r>
              <a:rPr sz="1600" dirty="0"/>
              <a:t> </a:t>
            </a:r>
            <a:r>
              <a:rPr sz="1600" dirty="0" err="1"/>
              <a:t>문제</a:t>
            </a:r>
            <a:br>
              <a:rPr lang="en-US" altLang="ko-KR" sz="1600" dirty="0"/>
            </a:br>
            <a:r>
              <a:rPr sz="1600" dirty="0"/>
              <a:t>(</a:t>
            </a:r>
            <a:r>
              <a:rPr sz="1600" dirty="0" err="1"/>
              <a:t>학습이</a:t>
            </a:r>
            <a:r>
              <a:rPr sz="1600" dirty="0"/>
              <a:t> </a:t>
            </a:r>
            <a:r>
              <a:rPr sz="1600" dirty="0" err="1"/>
              <a:t>거듭될</a:t>
            </a:r>
            <a:r>
              <a:rPr sz="1600" dirty="0"/>
              <a:t> </a:t>
            </a:r>
            <a:r>
              <a:rPr sz="1600" dirty="0" err="1"/>
              <a:t>수록</a:t>
            </a:r>
            <a:r>
              <a:rPr sz="1600" dirty="0"/>
              <a:t> </a:t>
            </a:r>
            <a:r>
              <a:rPr lang="ko-KR" altLang="en-US" sz="1600" dirty="0"/>
              <a:t>어려워 한다</a:t>
            </a:r>
            <a:r>
              <a:rPr lang="en-US" altLang="ko-KR" sz="16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이를 개선하기 위해 </a:t>
            </a:r>
            <a:r>
              <a:rPr lang="en-US" altLang="ko-KR" sz="1600" dirty="0"/>
              <a:t>LSTM</a:t>
            </a:r>
            <a:r>
              <a:rPr lang="ko-KR" altLang="en-US" sz="1600" dirty="0"/>
              <a:t> 등장</a:t>
            </a:r>
            <a:endParaRPr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E0C65F-318C-BABA-FE47-C78AB6EE2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69" y="2649638"/>
            <a:ext cx="2082155" cy="3118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545BEE-CE2C-9FA6-3CA4-5AE46BEFA3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597" r="3406"/>
          <a:stretch/>
        </p:blipFill>
        <p:spPr>
          <a:xfrm>
            <a:off x="7522367" y="1190085"/>
            <a:ext cx="2967502" cy="2062103"/>
          </a:xfrm>
          <a:prstGeom prst="rect">
            <a:avLst/>
          </a:prstGeom>
        </p:spPr>
      </p:pic>
      <p:sp>
        <p:nvSpPr>
          <p:cNvPr id="34" name="TextBox 15">
            <a:extLst>
              <a:ext uri="{FF2B5EF4-FFF2-40B4-BE49-F238E27FC236}">
                <a16:creationId xmlns:a16="http://schemas.microsoft.com/office/drawing/2014/main" id="{0FDBDAE2-6279-F5AD-20F6-27849FD280DD}"/>
              </a:ext>
            </a:extLst>
          </p:cNvPr>
          <p:cNvSpPr txBox="1"/>
          <p:nvPr/>
        </p:nvSpPr>
        <p:spPr>
          <a:xfrm>
            <a:off x="6404431" y="3605812"/>
            <a:ext cx="5203374" cy="2446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3600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대표적인 비선형 시계열 분석 모델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243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수요예측에서 가장 많이 사용성을 검토 받고 대중화된 모델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이슈에서 뛰어난 성능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45243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품목이 많은 경우 사용하기 어려움 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LSTM</a:t>
            </a:r>
            <a:r>
              <a:rPr lang="ko-KR" altLang="en-US" sz="1600" dirty="0"/>
              <a:t>의 핵심은 </a:t>
            </a:r>
            <a:r>
              <a:rPr lang="en-US" altLang="ko-KR" sz="1600" dirty="0"/>
              <a:t>Cell state</a:t>
            </a:r>
          </a:p>
          <a:p>
            <a:pPr marL="45243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수평으로 그어진 </a:t>
            </a:r>
            <a:r>
              <a:rPr lang="ko-KR" altLang="en-US" sz="1600" dirty="0" err="1"/>
              <a:t>윗</a:t>
            </a:r>
            <a:r>
              <a:rPr lang="ko-KR" altLang="en-US" sz="1600" dirty="0"/>
              <a:t> 선과 같은 개념</a:t>
            </a:r>
            <a:endParaRPr lang="en-US" altLang="ko-KR" sz="1600" dirty="0"/>
          </a:p>
          <a:p>
            <a:pPr marL="45243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600" dirty="0"/>
              <a:t>작은 </a:t>
            </a:r>
            <a:r>
              <a:rPr lang="en-US" altLang="ko-KR" sz="1600" dirty="0"/>
              <a:t>linear interaction</a:t>
            </a:r>
            <a:r>
              <a:rPr lang="ko-KR" altLang="en-US" sz="1600" dirty="0"/>
              <a:t>만을 적용시키면서 전체 체인을 구동 시킴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1393F-174C-2A0E-4FA7-249AC38DC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383" y="1360301"/>
            <a:ext cx="3251507" cy="1169539"/>
          </a:xfrm>
          <a:prstGeom prst="rect">
            <a:avLst/>
          </a:prstGeom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9337EB8D-D840-E30C-D90A-B3FE3EAE9F69}"/>
              </a:ext>
            </a:extLst>
          </p:cNvPr>
          <p:cNvSpPr txBox="1"/>
          <p:nvPr/>
        </p:nvSpPr>
        <p:spPr>
          <a:xfrm>
            <a:off x="511076" y="2654102"/>
            <a:ext cx="4846729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긴 기간에 의존하는 </a:t>
            </a:r>
            <a:r>
              <a:rPr lang="en-US" altLang="ko-KR" sz="1600" dirty="0"/>
              <a:t>RNN</a:t>
            </a:r>
            <a:endParaRPr sz="1600" dirty="0"/>
          </a:p>
        </p:txBody>
      </p:sp>
      <p:sp>
        <p:nvSpPr>
          <p:cNvPr id="21" name="직사각형 3">
            <a:extLst>
              <a:ext uri="{FF2B5EF4-FFF2-40B4-BE49-F238E27FC236}">
                <a16:creationId xmlns:a16="http://schemas.microsoft.com/office/drawing/2014/main" id="{AF91F178-7AE4-4F2C-BDD3-4636F7AB8075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학습과정 </a:t>
            </a:r>
            <a:r>
              <a:rPr lang="en-US" altLang="ko-KR" sz="2000" b="1" dirty="0"/>
              <a:t>- LTSM</a:t>
            </a:r>
            <a:endParaRPr sz="2000" dirty="0"/>
          </a:p>
        </p:txBody>
      </p:sp>
      <p:sp>
        <p:nvSpPr>
          <p:cNvPr id="24" name="직사각형 8">
            <a:extLst>
              <a:ext uri="{FF2B5EF4-FFF2-40B4-BE49-F238E27FC236}">
                <a16:creationId xmlns:a16="http://schemas.microsoft.com/office/drawing/2014/main" id="{1A068495-283F-4B10-9B8F-8090BD786634}"/>
              </a:ext>
            </a:extLst>
          </p:cNvPr>
          <p:cNvSpPr/>
          <p:nvPr/>
        </p:nvSpPr>
        <p:spPr>
          <a:xfrm>
            <a:off x="392717" y="984900"/>
            <a:ext cx="5580000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  <p:sp>
        <p:nvSpPr>
          <p:cNvPr id="25" name="직사각형 9">
            <a:extLst>
              <a:ext uri="{FF2B5EF4-FFF2-40B4-BE49-F238E27FC236}">
                <a16:creationId xmlns:a16="http://schemas.microsoft.com/office/drawing/2014/main" id="{70D1CCFD-BF86-48DA-8359-810DC9D7E9C4}"/>
              </a:ext>
            </a:extLst>
          </p:cNvPr>
          <p:cNvSpPr/>
          <p:nvPr/>
        </p:nvSpPr>
        <p:spPr>
          <a:xfrm>
            <a:off x="6219283" y="974322"/>
            <a:ext cx="5573671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282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7">
            <a:extLst>
              <a:ext uri="{FF2B5EF4-FFF2-40B4-BE49-F238E27FC236}">
                <a16:creationId xmlns:a16="http://schemas.microsoft.com/office/drawing/2014/main" id="{621D1C44-94BA-616E-B858-82322FBE7DDF}"/>
              </a:ext>
            </a:extLst>
          </p:cNvPr>
          <p:cNvSpPr txBox="1"/>
          <p:nvPr/>
        </p:nvSpPr>
        <p:spPr>
          <a:xfrm>
            <a:off x="603268" y="1344953"/>
            <a:ext cx="1097280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아마존이 출시해 </a:t>
            </a:r>
            <a:r>
              <a:rPr lang="en-US" altLang="ko-KR" dirty="0"/>
              <a:t>ML </a:t>
            </a:r>
            <a:r>
              <a:rPr lang="ko-KR" altLang="en-US" dirty="0"/>
              <a:t>플랫폼 </a:t>
            </a:r>
            <a:r>
              <a:rPr lang="en-US" altLang="ko-KR" dirty="0" err="1"/>
              <a:t>SageMaker</a:t>
            </a:r>
            <a:r>
              <a:rPr lang="ko-KR" altLang="en-US" dirty="0"/>
              <a:t>에 통합된 </a:t>
            </a:r>
            <a:r>
              <a:rPr lang="en-US" altLang="ko-KR" dirty="0" err="1"/>
              <a:t>DeepAR</a:t>
            </a:r>
            <a:r>
              <a:rPr lang="ko-KR" altLang="en-US" dirty="0"/>
              <a:t>은 여러 </a:t>
            </a:r>
            <a:r>
              <a:rPr lang="ko-KR" altLang="en-US" dirty="0" err="1"/>
              <a:t>공변량을</a:t>
            </a:r>
            <a:r>
              <a:rPr lang="ko-KR" altLang="en-US" dirty="0"/>
              <a:t> 활용해 </a:t>
            </a:r>
            <a:r>
              <a:rPr lang="en-US" altLang="ko-KR" dirty="0"/>
              <a:t>‘</a:t>
            </a:r>
            <a:r>
              <a:rPr lang="ko-KR" altLang="en-US" dirty="0"/>
              <a:t>스케일로</a:t>
            </a:r>
            <a:r>
              <a:rPr lang="en-US" altLang="ko-KR" dirty="0"/>
              <a:t>’</a:t>
            </a:r>
            <a:r>
              <a:rPr lang="ko-KR" altLang="en-US" dirty="0"/>
              <a:t>로 학습할 수 있는 능력이 있음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B5594-2155-1D53-86FC-6CC0F5575CFD}"/>
              </a:ext>
            </a:extLst>
          </p:cNvPr>
          <p:cNvSpPr txBox="1"/>
          <p:nvPr/>
        </p:nvSpPr>
        <p:spPr>
          <a:xfrm>
            <a:off x="603268" y="2351337"/>
            <a:ext cx="10972806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&lt;2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이점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확률론적 예측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시계열의 미래 값이 아니라 미래 확률 분포를 추정한다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이를 통해 실무자는 수치 추정치를 계산할 수 있으므로 비즈니스 프로세스의 최적화가 향상된다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공변량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DeepAR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공변량을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복잡하고 그룹 의존적인 관계를 포착할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이는 일반적으로 고전적인 예측 모델에서 사용되는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공변량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단면 휴리스틱을 선택하고 준비하는데 필요한 노력과 시간을 줄여준다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27E96E-E0F9-B3D8-C6A6-065AE1AAFB3A}"/>
              </a:ext>
            </a:extLst>
          </p:cNvPr>
          <p:cNvSpPr txBox="1"/>
          <p:nvPr/>
        </p:nvSpPr>
        <p:spPr>
          <a:xfrm>
            <a:off x="1155087" y="4561883"/>
            <a:ext cx="10247585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맑은 고딕"/>
              </a:rPr>
              <a:t>관련 시계열이 포함된 대규모 트레이닝 데이터 세트 여러 개에 걸쳐 시계열의 패턴을 학습하여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정확한 예상 정보를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생성하는 알고리즘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세트 포함된 관련 항목 간의 유사성을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맑은 고딕"/>
              </a:rPr>
              <a:t>학습하여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정확한 예상 정보를 제공함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3">
            <a:extLst>
              <a:ext uri="{FF2B5EF4-FFF2-40B4-BE49-F238E27FC236}">
                <a16:creationId xmlns:a16="http://schemas.microsoft.com/office/drawing/2014/main" id="{954E2841-79F3-4C2E-B38B-E0F4809FBE29}"/>
              </a:ext>
            </a:extLst>
          </p:cNvPr>
          <p:cNvSpPr/>
          <p:nvPr/>
        </p:nvSpPr>
        <p:spPr>
          <a:xfrm>
            <a:off x="399046" y="146785"/>
            <a:ext cx="11393908" cy="66278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altLang="ko-KR" sz="2000" b="1" dirty="0"/>
              <a:t>M5 Forecasting </a:t>
            </a:r>
            <a:r>
              <a:rPr lang="ko-KR" altLang="en-US" sz="2000" b="1" dirty="0"/>
              <a:t>수요예측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학습과정 </a:t>
            </a:r>
            <a:r>
              <a:rPr lang="en-US" altLang="ko-KR" sz="2000" b="1" dirty="0"/>
              <a:t>– </a:t>
            </a:r>
            <a:r>
              <a:rPr lang="en-US" altLang="ko-KR" sz="2000" b="1" dirty="0" err="1"/>
              <a:t>DeepAR</a:t>
            </a:r>
            <a:endParaRPr sz="2000" dirty="0"/>
          </a:p>
        </p:txBody>
      </p:sp>
      <p:sp>
        <p:nvSpPr>
          <p:cNvPr id="22" name="직사각형 8">
            <a:extLst>
              <a:ext uri="{FF2B5EF4-FFF2-40B4-BE49-F238E27FC236}">
                <a16:creationId xmlns:a16="http://schemas.microsoft.com/office/drawing/2014/main" id="{FC6501F7-9928-452D-8A1F-FFA2EF63A23B}"/>
              </a:ext>
            </a:extLst>
          </p:cNvPr>
          <p:cNvSpPr/>
          <p:nvPr/>
        </p:nvSpPr>
        <p:spPr>
          <a:xfrm>
            <a:off x="392717" y="984900"/>
            <a:ext cx="11393908" cy="5400000"/>
          </a:xfrm>
          <a:prstGeom prst="rect">
            <a:avLst/>
          </a:prstGeom>
          <a:ln w="1905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/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2201</Words>
  <Application>Microsoft Office PowerPoint</Application>
  <PresentationFormat>와이드스크린</PresentationFormat>
  <Paragraphs>214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charter</vt:lpstr>
      <vt:lpstr>Inter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 기반 시계열 기법을 활용한 유통 제품 수요예측</dc:title>
  <dc:creator>user</dc:creator>
  <cp:lastModifiedBy>Eunha</cp:lastModifiedBy>
  <cp:revision>34</cp:revision>
  <dcterms:modified xsi:type="dcterms:W3CDTF">2022-06-21T22:41:24Z</dcterms:modified>
</cp:coreProperties>
</file>