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67" r:id="rId4"/>
    <p:sldId id="278" r:id="rId5"/>
    <p:sldId id="273" r:id="rId6"/>
    <p:sldId id="276" r:id="rId7"/>
    <p:sldId id="277" r:id="rId8"/>
    <p:sldId id="284" r:id="rId9"/>
    <p:sldId id="268" r:id="rId10"/>
    <p:sldId id="285" r:id="rId11"/>
    <p:sldId id="286" r:id="rId12"/>
    <p:sldId id="280" r:id="rId13"/>
    <p:sldId id="282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3B3838"/>
    <a:srgbClr val="383B45"/>
    <a:srgbClr val="FFFFFF"/>
    <a:srgbClr val="E6E6E6"/>
    <a:srgbClr val="000000"/>
    <a:srgbClr val="8E9DFB"/>
    <a:srgbClr val="7E8EF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87017" autoAdjust="0"/>
  </p:normalViewPr>
  <p:slideViewPr>
    <p:cSldViewPr snapToGrid="0">
      <p:cViewPr>
        <p:scale>
          <a:sx n="102" d="100"/>
          <a:sy n="102" d="100"/>
        </p:scale>
        <p:origin x="-56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fld id="{85A0220F-B875-4056-934F-028F7807F576}" type="datetimeFigureOut">
              <a:rPr lang="ko-KR" altLang="en-US" smtClean="0"/>
              <a:pPr/>
              <a:t>2021. 5. 24.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fld id="{016190D9-B61F-45AA-A05C-82A2B38EAB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64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에스코어 드림 3 Light" panose="020B0303030302020204" pitchFamily="34" charset="-127"/>
        <a:ea typeface="에스코어 드림 3 Light" panose="020B0303030302020204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에스코어 드림 3 Light" panose="020B0303030302020204" pitchFamily="34" charset="-127"/>
        <a:ea typeface="에스코어 드림 3 Light" panose="020B0303030302020204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에스코어 드림 3 Light" panose="020B0303030302020204" pitchFamily="34" charset="-127"/>
        <a:ea typeface="에스코어 드림 3 Light" panose="020B0303030302020204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에스코어 드림 3 Light" panose="020B0303030302020204" pitchFamily="34" charset="-127"/>
        <a:ea typeface="에스코어 드림 3 Light" panose="020B0303030302020204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에스코어 드림 3 Light" panose="020B0303030302020204" pitchFamily="34" charset="-127"/>
        <a:ea typeface="에스코어 드림 3 Light" panose="020B0303030302020204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안녕하세요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김가영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김동현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김수진 조의 발표를 맡은 김수진입니다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저희는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E-commerce data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사기 가능성 품목을 배제한 효과적인 상품 추천 시스템을 구현하고자 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1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4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tuning</a:t>
            </a:r>
            <a:r>
              <a:rPr lang="ko-KR" altLang="en-US" dirty="0"/>
              <a:t>하여 결과의 효율을 높이고</a:t>
            </a:r>
            <a:r>
              <a:rPr lang="en-US" altLang="ko-KR" dirty="0"/>
              <a:t>,</a:t>
            </a:r>
            <a:r>
              <a:rPr lang="ko-KR" altLang="en-US" dirty="0"/>
              <a:t> 데이터 </a:t>
            </a:r>
            <a:r>
              <a:rPr lang="ko-KR" altLang="en-US" dirty="0" err="1"/>
              <a:t>전처리를</a:t>
            </a:r>
            <a:r>
              <a:rPr lang="ko-KR" altLang="en-US" dirty="0"/>
              <a:t> 통해 더욱 효율적인 결과 도출을 유도하고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30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5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고객 주문 정보를 통해 고객의 등급을 분류합니다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그리고 각 등급별로 주문한 상품 정보에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fraud detection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을 적용하여 사기 확률이 높은 상품을 제외하고 제품을 추천하는 시스템을 구현합니다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고객의 등급을 분류하는데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K-Centroid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Fuzzy K-Means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알고리즘을 구현하여 적용하고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Decision Tree, Random Forest,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Deep Neural 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모델을 구현하여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Fraud Detection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에 이용하고자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  <a:endParaRPr lang="en" altLang="ko-Kore-KR" sz="1200" b="0" i="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4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데이터는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2010.12.01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2011.12.09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까지 약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년간의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E-commerce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정보를 나타낸 데이터 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데이터는 고객 별 구매 정보 및 구매 물품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배송 정보를 포함한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개의 칼럼으로 구성되어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7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데이터는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2010.12.01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2011.12.09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까지 약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년간의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E-commerce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정보를 나타낸 데이터 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데이터는 고객 별 구매 정보 및 구매 물품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배송 정보를 포함한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개의 칼럼으로 구성되어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b="0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53</a:t>
            </a:r>
            <a:r>
              <a:rPr lang="ko-KR" altLang="en-US" dirty="0"/>
              <a:t>개의 칼럼 중 범주형 변수가 </a:t>
            </a:r>
            <a:r>
              <a:rPr lang="en-US" altLang="ko-KR" dirty="0"/>
              <a:t>29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수치형</a:t>
            </a:r>
            <a:r>
              <a:rPr lang="ko-KR" altLang="en-US" dirty="0"/>
              <a:t> 변수가 </a:t>
            </a:r>
            <a:r>
              <a:rPr lang="en-US" altLang="ko-KR" dirty="0"/>
              <a:t>24</a:t>
            </a:r>
            <a:r>
              <a:rPr lang="ko-KR" altLang="en-US" dirty="0"/>
              <a:t>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2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Fraud Risk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를 예측하기 위하여 선택한 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Input feature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과 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Output target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값 소개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,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Customer Level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별 구매 예상 제품을 추천하기 위하여 선택한 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Input feature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과 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Output target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값 소개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RFM Value -&gt; True Class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Clustering -&gt;&gt; Compute Class</a:t>
            </a: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&gt;&gt; 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비교해서 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Confusion Matrix 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출력 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: Cl </a:t>
            </a:r>
            <a:r>
              <a:rPr lang="en-US" altLang="ko-KR" sz="1800" b="0" i="0" u="none" strike="noStrike" dirty="0" err="1">
                <a:solidFill>
                  <a:srgbClr val="5F6368"/>
                </a:solidFill>
                <a:effectLst/>
              </a:rPr>
              <a:t>ustering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 </a:t>
            </a:r>
            <a:r>
              <a:rPr lang="ko-KR" altLang="en-US" sz="1800" b="0" i="0" u="none" strike="noStrike" dirty="0">
                <a:solidFill>
                  <a:srgbClr val="5F6368"/>
                </a:solidFill>
                <a:effectLst/>
              </a:rPr>
              <a:t>기법의 정확도 평가 방법</a:t>
            </a:r>
            <a:r>
              <a:rPr lang="en-US" altLang="ko-KR" sz="1800" b="0" i="0" u="none" strike="noStrike" dirty="0">
                <a:solidFill>
                  <a:srgbClr val="5F6368"/>
                </a:solidFill>
                <a:effectLst/>
              </a:rPr>
              <a:t>…?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5F6368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5F6368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1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Customer Clustering Model Architecture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 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Customer data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에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customer level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이라는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label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이 존재하지 않기 때문에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Supervised Learning (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지도 학습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)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을 이용해 학습시킬 수 없다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=&gt;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따라서 기존에 계획하였던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KNN classification model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을 구현하여 원하는 결과를 도출할 수 없다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 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따라서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, Unsupervised Learning (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비지도 학습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)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을 이용하여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clustering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을 진행하는 것으로 계획을 변경하였다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 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비지도 학습은 크게 두 가지로 나뉘는데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, data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당 한개의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cluster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에 종속되는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Hard clustering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data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당 여러 개의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cluster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의 결합으로 종속되는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soft clustering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으로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구분할 수 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5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01 K-Centroid </a:t>
            </a:r>
            <a:endParaRPr lang="en-US" altLang="ko-Kore-KR" sz="18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endParaRPr lang="en-US" altLang="ko-Kore-KR" sz="18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K-means Clustering</a:t>
            </a:r>
          </a:p>
          <a:p>
            <a:pPr latinLnBrk="1"/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➔ K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개로 구분된 각 군집의 데이터의 평균을 </a:t>
            </a:r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centroid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로 정한다</a:t>
            </a:r>
            <a:r>
              <a:rPr lang="en-US" altLang="ko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</a:p>
          <a:p>
            <a:pPr latinLnBrk="1"/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K-median Clustering</a:t>
            </a:r>
          </a:p>
          <a:p>
            <a:pPr latinLnBrk="1"/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➔ K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개로 구분된 각 군집 데이터의 </a:t>
            </a:r>
            <a:r>
              <a:rPr lang="ko-KR" altLang="en-US" sz="1800" kern="1200" dirty="0" err="1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중간값을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</a:t>
            </a:r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centroid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로 정한다</a:t>
            </a:r>
            <a:r>
              <a:rPr lang="en-US" altLang="ko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</a:p>
          <a:p>
            <a:pPr latinLnBrk="1"/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K-medoid Clustering</a:t>
            </a:r>
          </a:p>
          <a:p>
            <a:pPr latinLnBrk="1"/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➔ K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개로 구분된 각 군집에서 데이터의 가장 </a:t>
            </a:r>
            <a:r>
              <a:rPr lang="ko-KR" altLang="en-US" sz="1800" kern="1200" dirty="0" err="1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최빈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중앙값을 </a:t>
            </a:r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centroid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로 정한다</a:t>
            </a:r>
            <a:r>
              <a:rPr lang="en-US" altLang="ko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  <a:endParaRPr lang="ko-Kore-KR" altLang="ko-Kore-KR" sz="18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5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02 Fuzzy</a:t>
            </a:r>
            <a:endParaRPr lang="ko-Kore-KR" altLang="ko-Kore-KR" sz="18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latinLnBrk="1"/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Fuzzy clustering</a:t>
            </a:r>
            <a:r>
              <a:rPr lang="ko-KR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은 </a:t>
            </a:r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soft clustering</a:t>
            </a:r>
            <a:r>
              <a:rPr lang="ko-KR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의 한 종류이다</a:t>
            </a:r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 </a:t>
            </a:r>
            <a:r>
              <a:rPr lang="ko-KR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즉 </a:t>
            </a:r>
            <a:r>
              <a:rPr lang="ko-KR" altLang="ko-Kore-KR" sz="1800" kern="1200" dirty="0" err="1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클러스터링</a:t>
            </a:r>
            <a:r>
              <a:rPr lang="ko-KR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결과로 데이터가 각각 속하는 군집이 한 개로 종속되지 않고 여러 개의 군집에 대한 비율로 도출된다</a:t>
            </a:r>
            <a:r>
              <a:rPr lang="en-US" altLang="ko-Kore-KR" sz="1800" kern="1200" dirty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.</a:t>
            </a:r>
            <a:endParaRPr lang="ko-Kore-KR" altLang="ko-Kore-KR" sz="1800" kern="1200" dirty="0">
              <a:solidFill>
                <a:schemeClr val="tx1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190D9-B61F-45AA-A05C-82A2B38EAB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9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74444-A0A5-4468-8730-66808A41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C660C-4BAC-4934-970D-7AF783339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44DC1-E50A-4DD9-AB01-50967DB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85853-60F6-46B3-91CB-26687EDC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6756E-83C3-4A3A-AB47-93EB69B8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6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23416-6E9A-4FD8-A473-C15276E2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65AB6-22AC-4C46-AD04-064CEC11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81978-FD06-4DB7-94BA-290BFF9D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3F5D7-81CA-4268-904F-D72F573E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040CF-BDD8-4B50-B5FE-9C6C47B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4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5C8B23-FF7D-418F-ADB2-F50F4518B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AE0DC-EECD-4CAB-A63B-46B3A06B2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B13FB-227C-4763-9D29-E396F37E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139E7-9B4B-4BDB-97DF-15C7DFD5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EEBD7-233F-4B3D-9321-8AA0B82F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7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A7766-DB9A-4202-B3BB-6D528334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6E412-0AE4-493D-B206-A504EC5D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7BA9-C51B-4121-92B2-91937A77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48419-3223-477F-91FC-3E5B6283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D091C-DD8D-4AE1-ACA9-2673490D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00213-A2E2-43D7-8D02-041F6600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33366-5652-49BF-921A-D990BB93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469DE-D631-4620-9FB3-FCE45F2B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1EFB-AFE6-4CD1-825A-84C63772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6E33F-DE52-4909-87BE-2AA1A13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3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B2925-66F7-40D5-9ED1-56DA07E3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7DC4C-0D51-4E8B-9B00-41DE2E63B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10AAB-05E0-4259-A2B7-6447B3AF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B075-6746-4ED4-9FC1-475E306F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BE9F8-D7E6-40F7-A606-DDEDD99B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286D1-803B-4400-800A-304CEEC9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9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7B8B-EF1E-42F5-A4AF-F216D144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BDB7C-5430-4718-A1E3-A46AD028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DF201-1156-45F0-90EB-970D9B580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BCADF2-2EDF-4CE1-AE2C-F22656D9D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33CD97-4245-43E5-9FC9-664341E94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B43CC2-3DAA-4AC4-B537-8F9D38C6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79092-5220-41E0-BD7F-9E1BAEC4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7AC11C-B33C-4140-84F8-234CBDF2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187D7-EAD1-45DF-B3D8-5A20ED35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0E2D7-867D-4978-B39F-E83AF3F4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FF665C-3371-480D-BD78-585AAEF6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7FBCB-5D86-4A9C-A55B-D2897ACB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7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357B38-2914-4506-8BAB-55F58835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1F6B0-271F-4A96-86E0-5D79119B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DB214-2F08-41BC-A42E-E365B747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0BA3B-9BC8-4D5A-883F-2CE4DEA5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7740B-40B6-4ADB-A68B-0CB190EF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855D2-2AEE-4D3E-855D-7A233A90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47613-6B26-4B0D-86A9-326174A3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D1305-C42E-4072-B7B2-6EE1961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14DC9-8651-41CA-A3BD-E218BE49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D4D6F-2581-456B-B3C2-7DCBC14A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335B0-D97E-4C35-92C1-6A5EE594D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5A1505-15EB-4AD0-8C2C-9F8802E1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B5BC7-3A62-4C55-AA37-7527D29F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0966-B602-42B4-99EC-9365E3FD78A2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0F5F3-6C51-43ED-9094-ADBC1B69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A3026-A61D-4190-B8A0-62B3257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D788-5562-4C17-B40D-2A4F3936C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E538F-05CC-40C7-90C6-8E45A05B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BBB71-685E-4293-9123-7A734283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ED055-B6BE-4506-B711-B8A262AD4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fld id="{E5F30966-B602-42B4-99EC-9365E3FD78A2}" type="datetimeFigureOut">
              <a:rPr lang="ko-KR" altLang="en-US" smtClean="0"/>
              <a:pPr/>
              <a:t>2021. 5. 24.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5FF67-EEAD-4572-A12D-04564867E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019AA-6060-492A-9E8A-6959A1E57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fld id="{9D0BD788-5562-4C17-B40D-2A4F3936C4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3 Light" panose="020B0303030302020204" pitchFamily="34" charset="-127"/>
          <a:ea typeface="에스코어 드림 3 Light" panose="020B03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3 Light" panose="020B0303030302020204" pitchFamily="34" charset="-127"/>
          <a:ea typeface="에스코어 드림 3 Light" panose="020B03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3 Light" panose="020B0303030302020204" pitchFamily="34" charset="-127"/>
          <a:ea typeface="에스코어 드림 3 Light" panose="020B03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3 Light" panose="020B0303030302020204" pitchFamily="34" charset="-127"/>
          <a:ea typeface="에스코어 드림 3 Light" panose="020B03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3 Light" panose="020B0303030302020204" pitchFamily="34" charset="-127"/>
          <a:ea typeface="에스코어 드림 3 Light" panose="020B03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3 Light" panose="020B0303030302020204" pitchFamily="34" charset="-127"/>
          <a:ea typeface="에스코어 드림 3 Light" panose="020B03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1D60F-6FC5-4788-8FDE-572FEF83F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상품 추천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252801-A1A0-4A99-8079-2A524CB97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j-cs"/>
              </a:rPr>
              <a:t>B711013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j-cs"/>
              </a:rPr>
              <a:t> 김가영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j-cs"/>
              </a:rPr>
              <a:t>B711018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j-cs"/>
              </a:rPr>
              <a:t> 김동현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j-cs"/>
              </a:rPr>
              <a:t>B711026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j-cs"/>
              </a:rPr>
              <a:t> 김수진</a:t>
            </a:r>
          </a:p>
          <a:p>
            <a:pPr>
              <a:spcBef>
                <a:spcPct val="0"/>
              </a:spcBef>
            </a:pP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j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0152F3-7225-4EC8-A66C-7DA8DB4EE303}"/>
              </a:ext>
            </a:extLst>
          </p:cNvPr>
          <p:cNvCxnSpPr>
            <a:cxnSpLocks/>
          </p:cNvCxnSpPr>
          <p:nvPr/>
        </p:nvCxnSpPr>
        <p:spPr>
          <a:xfrm>
            <a:off x="2479040" y="3591878"/>
            <a:ext cx="723392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6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04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08A79-5F4E-4E48-B757-AFEFF5AA3A03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Fraud Detection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07913A-5B6A-46E8-B15A-8920DD5A1B00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CEBA47-3526-0C44-A104-359EA6C6241F}"/>
              </a:ext>
            </a:extLst>
          </p:cNvPr>
          <p:cNvSpPr txBox="1"/>
          <p:nvPr/>
        </p:nvSpPr>
        <p:spPr>
          <a:xfrm>
            <a:off x="668053" y="1549400"/>
            <a:ext cx="51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D</a:t>
            </a:r>
            <a:r>
              <a:rPr kumimoji="1" lang="en-US" altLang="ko-KR" dirty="0"/>
              <a:t>ecision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Tree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6386F-7F33-D742-934F-1734015A9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7" y="2316590"/>
            <a:ext cx="5665217" cy="2726265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DF181DCC-D852-3246-93B7-59C37A5C4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03" y="1549399"/>
            <a:ext cx="4113965" cy="38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04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08A79-5F4E-4E48-B757-AFEFF5AA3A03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Fraud Detection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07913A-5B6A-46E8-B15A-8920DD5A1B00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F3E68A4-F546-2F49-8B87-BE73C95DE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1" r="60444" b="30741"/>
          <a:stretch/>
        </p:blipFill>
        <p:spPr>
          <a:xfrm>
            <a:off x="868536" y="2717800"/>
            <a:ext cx="6014864" cy="16707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CEBA47-3526-0C44-A104-359EA6C6241F}"/>
              </a:ext>
            </a:extLst>
          </p:cNvPr>
          <p:cNvSpPr txBox="1"/>
          <p:nvPr/>
        </p:nvSpPr>
        <p:spPr>
          <a:xfrm>
            <a:off x="668053" y="1549400"/>
            <a:ext cx="51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DNN </a:t>
            </a:r>
            <a:r>
              <a:rPr kumimoji="1" lang="ko-KR" altLang="en-US" dirty="0"/>
              <a:t>모델 </a:t>
            </a:r>
            <a:endParaRPr kumimoji="1" lang="en-US" altLang="ko-Kore-KR" dirty="0"/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B4FFE95E-3DAB-2F43-BEA6-32FBA5D3D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03" y="1549399"/>
            <a:ext cx="4113965" cy="38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05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08A79-5F4E-4E48-B757-AFEFF5AA3A03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Conclusion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595A0A-24D6-4535-AC08-2C44652AC767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>
            <a:extLst>
              <a:ext uri="{FF2B5EF4-FFF2-40B4-BE49-F238E27FC236}">
                <a16:creationId xmlns:a16="http://schemas.microsoft.com/office/drawing/2014/main" id="{5B292592-4F49-E942-9D55-19791E4E4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5644F-0716-D64E-8533-806799E7B985}"/>
              </a:ext>
            </a:extLst>
          </p:cNvPr>
          <p:cNvSpPr txBox="1"/>
          <p:nvPr/>
        </p:nvSpPr>
        <p:spPr>
          <a:xfrm>
            <a:off x="776614" y="1653436"/>
            <a:ext cx="5912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-Customer segmentation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K-Centroid</a:t>
            </a:r>
          </a:p>
          <a:p>
            <a:r>
              <a:rPr kumimoji="1" lang="en-US" altLang="ko-Kore-KR" dirty="0"/>
              <a:t> 2. Fuzzy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-Fraud detection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Decision Tree: False Negative </a:t>
            </a:r>
            <a:r>
              <a:rPr kumimoji="1" lang="ko-KR" altLang="en-US" dirty="0"/>
              <a:t>값 최소화 목표</a:t>
            </a:r>
            <a:endParaRPr kumimoji="1" lang="en-US" altLang="ko-KR" dirty="0"/>
          </a:p>
          <a:p>
            <a:r>
              <a:rPr kumimoji="1" lang="en-US" altLang="ko-Kore-KR" dirty="0"/>
              <a:t> 2. Random Forest: </a:t>
            </a:r>
            <a:r>
              <a:rPr kumimoji="1" lang="ko-KR" altLang="en-US" dirty="0"/>
              <a:t>구현 예정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DNN: </a:t>
            </a:r>
            <a:r>
              <a:rPr kumimoji="1" lang="en-US" altLang="ko-Kore-KR" dirty="0"/>
              <a:t> False Negative </a:t>
            </a:r>
            <a:r>
              <a:rPr kumimoji="1" lang="ko-KR" altLang="en-US" dirty="0"/>
              <a:t>값 최소화 목표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9599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06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08A79-5F4E-4E48-B757-AFEFF5AA3A03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Future Work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595A0A-24D6-4535-AC08-2C44652AC767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3F4918-3020-4C46-84A1-2A50472BCDB3}"/>
              </a:ext>
            </a:extLst>
          </p:cNvPr>
          <p:cNvGrpSpPr/>
          <p:nvPr/>
        </p:nvGrpSpPr>
        <p:grpSpPr>
          <a:xfrm>
            <a:off x="1014659" y="2514262"/>
            <a:ext cx="10162681" cy="2588580"/>
            <a:chOff x="668053" y="2514262"/>
            <a:chExt cx="10162681" cy="258858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4CDE09F-6236-44B2-94B2-31A52D7B6DB3}"/>
                </a:ext>
              </a:extLst>
            </p:cNvPr>
            <p:cNvSpPr/>
            <p:nvPr/>
          </p:nvSpPr>
          <p:spPr>
            <a:xfrm>
              <a:off x="4489393" y="2514262"/>
              <a:ext cx="2520000" cy="252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8000"/>
                </a:lnSpc>
              </a:pPr>
              <a:r>
                <a:rPr lang="en-US" altLang="ko-KR" sz="28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Data Pre-Processing</a:t>
              </a:r>
              <a:endParaRPr lang="en-US" altLang="ko-KR" sz="28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99856D-F384-4AB0-8B05-8DCEE280378A}"/>
                </a:ext>
              </a:extLst>
            </p:cNvPr>
            <p:cNvSpPr/>
            <p:nvPr/>
          </p:nvSpPr>
          <p:spPr>
            <a:xfrm>
              <a:off x="668053" y="2582842"/>
              <a:ext cx="2520000" cy="2520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8000"/>
                </a:lnSpc>
              </a:pPr>
              <a:r>
                <a:rPr lang="en-US" altLang="ko-KR" sz="28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KoPubWorld돋움체 Bold" panose="00000800000000000000" pitchFamily="2" charset="-127"/>
                </a:rPr>
                <a:t>Parameter Tuning</a:t>
              </a:r>
              <a:endParaRPr lang="en-US" altLang="ko-KR" sz="28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ADE1699-9BEA-4C94-B6DC-49D0E224CF01}"/>
                </a:ext>
              </a:extLst>
            </p:cNvPr>
            <p:cNvSpPr/>
            <p:nvPr/>
          </p:nvSpPr>
          <p:spPr>
            <a:xfrm>
              <a:off x="8310734" y="2582842"/>
              <a:ext cx="2520000" cy="2520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8000"/>
                </a:lnSpc>
              </a:pPr>
              <a:r>
                <a:rPr lang="en-US" altLang="ko-KR" sz="28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Evaluate</a:t>
              </a:r>
            </a:p>
            <a:p>
              <a:pPr algn="ctr">
                <a:lnSpc>
                  <a:spcPct val="108000"/>
                </a:lnSpc>
              </a:pPr>
              <a:r>
                <a:rPr lang="en-US" altLang="ko-KR" sz="2800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Method</a:t>
              </a:r>
              <a:endParaRPr lang="en-US" altLang="ko-KR" sz="28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75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1D60F-6FC5-4788-8FDE-572FEF83F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Q&amp;A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0152F3-7225-4EC8-A66C-7DA8DB4EE303}"/>
              </a:ext>
            </a:extLst>
          </p:cNvPr>
          <p:cNvCxnSpPr>
            <a:cxnSpLocks/>
          </p:cNvCxnSpPr>
          <p:nvPr/>
        </p:nvCxnSpPr>
        <p:spPr>
          <a:xfrm>
            <a:off x="2479040" y="3591878"/>
            <a:ext cx="723392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6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01657B-42E4-4470-82B5-E42F35723269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01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08A79-5F4E-4E48-B757-AFEFF5AA3A03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Proposal System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3D76ADA-39DE-4C35-B940-1C80F52CA1F1}"/>
              </a:ext>
            </a:extLst>
          </p:cNvPr>
          <p:cNvGrpSpPr/>
          <p:nvPr/>
        </p:nvGrpSpPr>
        <p:grpSpPr>
          <a:xfrm>
            <a:off x="630627" y="2113484"/>
            <a:ext cx="10930746" cy="3456042"/>
            <a:chOff x="833283" y="2113484"/>
            <a:chExt cx="10930746" cy="34560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20FFB48-D512-4601-9696-0112A20C5B57}"/>
                </a:ext>
              </a:extLst>
            </p:cNvPr>
            <p:cNvGrpSpPr/>
            <p:nvPr/>
          </p:nvGrpSpPr>
          <p:grpSpPr>
            <a:xfrm>
              <a:off x="2460009" y="2113484"/>
              <a:ext cx="3292188" cy="2631032"/>
              <a:chOff x="2644491" y="2113484"/>
              <a:chExt cx="3292188" cy="2631032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941BA50-02B4-4032-BD8D-B4CBEC31CEB4}"/>
                  </a:ext>
                </a:extLst>
              </p:cNvPr>
              <p:cNvSpPr/>
              <p:nvPr/>
            </p:nvSpPr>
            <p:spPr>
              <a:xfrm>
                <a:off x="2644491" y="2125792"/>
                <a:ext cx="3282436" cy="2618724"/>
              </a:xfrm>
              <a:prstGeom prst="roundRect">
                <a:avLst>
                  <a:gd name="adj" fmla="val 12731"/>
                </a:avLst>
              </a:prstGeom>
              <a:solidFill>
                <a:srgbClr val="FAFAFA"/>
              </a:solidFill>
              <a:ln w="3175" cap="flat">
                <a:solidFill>
                  <a:schemeClr val="bg1">
                    <a:lumMod val="65000"/>
                  </a:schemeClr>
                </a:solidFill>
                <a:prstDash val="dash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="horz" wrap="square" lIns="50800" tIns="50800" rIns="50800" bIns="50800" numCol="1" spcCol="381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68" latinLnBrk="0" hangingPunct="0">
                  <a:lnSpc>
                    <a:spcPct val="90000"/>
                  </a:lnSpc>
                  <a:spcBef>
                    <a:spcPts val="2200"/>
                  </a:spcBef>
                </a:pPr>
                <a:endParaRPr lang="ko-KR" altLang="en-US" sz="2000" dirty="0">
                  <a:noFill/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+mj-cs"/>
                  <a:sym typeface="NanumBarunGothic"/>
                </a:endParaRPr>
              </a:p>
            </p:txBody>
          </p: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2B7DC62B-52F8-4EA2-A255-BF23633E7F8E}"/>
                  </a:ext>
                </a:extLst>
              </p:cNvPr>
              <p:cNvSpPr txBox="1"/>
              <p:nvPr/>
            </p:nvSpPr>
            <p:spPr>
              <a:xfrm>
                <a:off x="2767020" y="2405304"/>
                <a:ext cx="3037378" cy="3385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B3838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Customer Segmentation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B383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FD728E4C-2570-4CC6-85DF-86CAEDAB894F}"/>
                  </a:ext>
                </a:extLst>
              </p:cNvPr>
              <p:cNvSpPr txBox="1"/>
              <p:nvPr/>
            </p:nvSpPr>
            <p:spPr>
              <a:xfrm>
                <a:off x="3003392" y="3055889"/>
                <a:ext cx="2564636" cy="574337"/>
              </a:xfrm>
              <a:prstGeom prst="roundRect">
                <a:avLst>
                  <a:gd name="adj" fmla="val 28621"/>
                </a:avLst>
              </a:prstGeom>
              <a:solidFill>
                <a:schemeClr val="bg1"/>
              </a:solidFill>
              <a:ln w="3175" cap="flat">
                <a:solidFill>
                  <a:schemeClr val="bg1">
                    <a:lumMod val="75000"/>
                  </a:schemeClr>
                </a:solidFill>
                <a:prstDash val="lg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K-Centroid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sp>
            <p:nvSpPr>
              <p:cNvPr id="27" name="TextBox 11">
                <a:extLst>
                  <a:ext uri="{FF2B5EF4-FFF2-40B4-BE49-F238E27FC236}">
                    <a16:creationId xmlns:a16="http://schemas.microsoft.com/office/drawing/2014/main" id="{47EE0129-5900-4C9F-B6EC-23FEF9D3C02C}"/>
                  </a:ext>
                </a:extLst>
              </p:cNvPr>
              <p:cNvSpPr txBox="1"/>
              <p:nvPr/>
            </p:nvSpPr>
            <p:spPr>
              <a:xfrm>
                <a:off x="3003392" y="3915511"/>
                <a:ext cx="2564636" cy="574337"/>
              </a:xfrm>
              <a:prstGeom prst="roundRect">
                <a:avLst>
                  <a:gd name="adj" fmla="val 28621"/>
                </a:avLst>
              </a:prstGeom>
              <a:solidFill>
                <a:schemeClr val="bg1"/>
              </a:solidFill>
              <a:ln w="3175" cap="flat">
                <a:solidFill>
                  <a:schemeClr val="bg1">
                    <a:lumMod val="75000"/>
                  </a:schemeClr>
                </a:solidFill>
                <a:prstDash val="lg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Fuzzy K-Means</a:t>
                </a: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F37039FC-2DB8-4AE7-9E51-453ED46A0030}"/>
                  </a:ext>
                </a:extLst>
              </p:cNvPr>
              <p:cNvSpPr/>
              <p:nvPr/>
            </p:nvSpPr>
            <p:spPr>
              <a:xfrm>
                <a:off x="2654243" y="2113484"/>
                <a:ext cx="3282436" cy="2629360"/>
              </a:xfrm>
              <a:prstGeom prst="roundRect">
                <a:avLst>
                  <a:gd name="adj" fmla="val 12731"/>
                </a:avLst>
              </a:prstGeom>
              <a:noFill/>
              <a:ln w="28575" cap="flat">
                <a:solidFill>
                  <a:srgbClr val="383B45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="horz" wrap="square" lIns="50800" tIns="50800" rIns="50800" bIns="50800" numCol="1" spcCol="381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spc="0" normalizeH="0" baseline="0" dirty="0">
                  <a:ln>
                    <a:noFill/>
                  </a:ln>
                  <a:noFill/>
                  <a:effectLst/>
                  <a:uFillTx/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+mj-cs"/>
                  <a:sym typeface="NanumBarunGothic"/>
                </a:endParaRPr>
              </a:p>
            </p:txBody>
          </p:sp>
        </p:grpSp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BFF1B63F-B943-44D3-B6A3-94F6CD602FAB}"/>
                </a:ext>
              </a:extLst>
            </p:cNvPr>
            <p:cNvSpPr txBox="1"/>
            <p:nvPr/>
          </p:nvSpPr>
          <p:spPr>
            <a:xfrm>
              <a:off x="833283" y="2124121"/>
              <a:ext cx="524054" cy="3443734"/>
            </a:xfrm>
            <a:prstGeom prst="roundRect">
              <a:avLst>
                <a:gd name="adj" fmla="val 28621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vert="eaVert" wrap="square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Customer Order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B5638CB-FFEC-4F0D-9756-9ACC3A3A816D}"/>
                </a:ext>
              </a:extLst>
            </p:cNvPr>
            <p:cNvGrpSpPr/>
            <p:nvPr/>
          </p:nvGrpSpPr>
          <p:grpSpPr>
            <a:xfrm>
              <a:off x="6854868" y="2113484"/>
              <a:ext cx="3283713" cy="3456042"/>
              <a:chOff x="1751529" y="1743850"/>
              <a:chExt cx="3283713" cy="3456042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0F285C75-7492-45C6-B4B3-532EA89F9799}"/>
                  </a:ext>
                </a:extLst>
              </p:cNvPr>
              <p:cNvSpPr/>
              <p:nvPr/>
            </p:nvSpPr>
            <p:spPr>
              <a:xfrm>
                <a:off x="1751529" y="1756157"/>
                <a:ext cx="3282436" cy="3443735"/>
              </a:xfrm>
              <a:prstGeom prst="roundRect">
                <a:avLst>
                  <a:gd name="adj" fmla="val 12731"/>
                </a:avLst>
              </a:prstGeom>
              <a:solidFill>
                <a:srgbClr val="FAFAFA"/>
              </a:solidFill>
              <a:ln w="3175" cap="flat">
                <a:solidFill>
                  <a:schemeClr val="bg1">
                    <a:lumMod val="65000"/>
                  </a:schemeClr>
                </a:solidFill>
                <a:prstDash val="dash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="horz" wrap="square" lIns="50800" tIns="50800" rIns="50800" bIns="50800" numCol="1" spcCol="381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68" latinLnBrk="0" hangingPunct="0">
                  <a:lnSpc>
                    <a:spcPct val="90000"/>
                  </a:lnSpc>
                  <a:spcBef>
                    <a:spcPts val="2200"/>
                  </a:spcBef>
                </a:pPr>
                <a:endParaRPr lang="ko-KR" altLang="en-US" sz="2000" dirty="0">
                  <a:noFill/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+mj-cs"/>
                  <a:sym typeface="NanumBarunGothic"/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140426EB-BFCA-41D3-97C9-3E67DCCA7C47}"/>
                  </a:ext>
                </a:extLst>
              </p:cNvPr>
              <p:cNvSpPr txBox="1"/>
              <p:nvPr/>
            </p:nvSpPr>
            <p:spPr>
              <a:xfrm>
                <a:off x="1874058" y="2035670"/>
                <a:ext cx="3037378" cy="3385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B3838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Fraud Detection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B3838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0" name="TextBox 10">
                <a:extLst>
                  <a:ext uri="{FF2B5EF4-FFF2-40B4-BE49-F238E27FC236}">
                    <a16:creationId xmlns:a16="http://schemas.microsoft.com/office/drawing/2014/main" id="{113334C8-6C91-4107-AB12-99D7260178A5}"/>
                  </a:ext>
                </a:extLst>
              </p:cNvPr>
              <p:cNvSpPr txBox="1"/>
              <p:nvPr/>
            </p:nvSpPr>
            <p:spPr>
              <a:xfrm>
                <a:off x="2110430" y="2686255"/>
                <a:ext cx="2564636" cy="574337"/>
              </a:xfrm>
              <a:prstGeom prst="roundRect">
                <a:avLst>
                  <a:gd name="adj" fmla="val 28621"/>
                </a:avLst>
              </a:prstGeom>
              <a:solidFill>
                <a:schemeClr val="bg1"/>
              </a:solidFill>
              <a:ln w="3175" cap="flat">
                <a:solidFill>
                  <a:schemeClr val="bg1">
                    <a:lumMod val="75000"/>
                  </a:schemeClr>
                </a:solidFill>
                <a:prstDash val="lg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Decision Tree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sp>
            <p:nvSpPr>
              <p:cNvPr id="41" name="TextBox 11">
                <a:extLst>
                  <a:ext uri="{FF2B5EF4-FFF2-40B4-BE49-F238E27FC236}">
                    <a16:creationId xmlns:a16="http://schemas.microsoft.com/office/drawing/2014/main" id="{44447C98-20CA-4B2C-BE35-F1D0E71FC559}"/>
                  </a:ext>
                </a:extLst>
              </p:cNvPr>
              <p:cNvSpPr txBox="1"/>
              <p:nvPr/>
            </p:nvSpPr>
            <p:spPr>
              <a:xfrm>
                <a:off x="2110430" y="3545877"/>
                <a:ext cx="2564636" cy="574337"/>
              </a:xfrm>
              <a:prstGeom prst="roundRect">
                <a:avLst>
                  <a:gd name="adj" fmla="val 28621"/>
                </a:avLst>
              </a:prstGeom>
              <a:solidFill>
                <a:schemeClr val="bg1"/>
              </a:solidFill>
              <a:ln w="3175" cap="flat">
                <a:solidFill>
                  <a:schemeClr val="bg1">
                    <a:lumMod val="75000"/>
                  </a:schemeClr>
                </a:solidFill>
                <a:prstDash val="lg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Random Forest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80C61F6-8154-4B76-B997-5906769D32A1}"/>
                  </a:ext>
                </a:extLst>
              </p:cNvPr>
              <p:cNvSpPr/>
              <p:nvPr/>
            </p:nvSpPr>
            <p:spPr>
              <a:xfrm>
                <a:off x="1752806" y="1743850"/>
                <a:ext cx="3282436" cy="3456042"/>
              </a:xfrm>
              <a:prstGeom prst="roundRect">
                <a:avLst>
                  <a:gd name="adj" fmla="val 12731"/>
                </a:avLst>
              </a:prstGeom>
              <a:noFill/>
              <a:ln w="28575" cap="flat">
                <a:solidFill>
                  <a:srgbClr val="383B45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="horz" wrap="square" lIns="50800" tIns="50800" rIns="50800" bIns="50800" numCol="1" spcCol="38100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l" defTabSz="1219168" rtl="0" fontAlgn="auto" latinLnBrk="0" hangingPunct="0">
                  <a:lnSpc>
                    <a:spcPct val="90000"/>
                  </a:lnSpc>
                  <a:spcBef>
                    <a:spcPts val="2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spc="0" normalizeH="0" baseline="0" dirty="0">
                  <a:ln>
                    <a:noFill/>
                  </a:ln>
                  <a:noFill/>
                  <a:effectLst/>
                  <a:uFillTx/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+mj-cs"/>
                  <a:sym typeface="NanumBarunGothic"/>
                </a:endParaRPr>
              </a:p>
            </p:txBody>
          </p:sp>
          <p:sp>
            <p:nvSpPr>
              <p:cNvPr id="43" name="TextBox 11">
                <a:extLst>
                  <a:ext uri="{FF2B5EF4-FFF2-40B4-BE49-F238E27FC236}">
                    <a16:creationId xmlns:a16="http://schemas.microsoft.com/office/drawing/2014/main" id="{9EDDF1F7-8E20-400B-A913-8984090F6A15}"/>
                  </a:ext>
                </a:extLst>
              </p:cNvPr>
              <p:cNvSpPr txBox="1"/>
              <p:nvPr/>
            </p:nvSpPr>
            <p:spPr>
              <a:xfrm>
                <a:off x="2110430" y="4405499"/>
                <a:ext cx="2564636" cy="574337"/>
              </a:xfrm>
              <a:prstGeom prst="roundRect">
                <a:avLst>
                  <a:gd name="adj" fmla="val 28621"/>
                </a:avLst>
              </a:prstGeom>
              <a:solidFill>
                <a:schemeClr val="bg1"/>
              </a:solidFill>
              <a:ln w="3175" cap="flat">
                <a:solidFill>
                  <a:schemeClr val="bg1">
                    <a:lumMod val="75000"/>
                  </a:schemeClr>
                </a:solidFill>
                <a:prstDash val="lg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Deep Neural Network</a:t>
                </a:r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D774249-3F6E-417D-AC55-5B61C30F9D4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600" y="3415521"/>
              <a:ext cx="748145" cy="0"/>
            </a:xfrm>
            <a:prstGeom prst="straightConnector1">
              <a:avLst/>
            </a:prstGeom>
            <a:ln w="3810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B562595-E413-4064-9FFB-EB62AE842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34600" y="5137388"/>
              <a:ext cx="5143005" cy="0"/>
            </a:xfrm>
            <a:prstGeom prst="straightConnector1">
              <a:avLst/>
            </a:prstGeom>
            <a:ln w="3810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B8D2EF8-1D44-4668-9A6B-C0C7474C4D78}"/>
                </a:ext>
              </a:extLst>
            </p:cNvPr>
            <p:cNvCxnSpPr>
              <a:cxnSpLocks/>
            </p:cNvCxnSpPr>
            <p:nvPr/>
          </p:nvCxnSpPr>
          <p:spPr>
            <a:xfrm>
              <a:off x="5929460" y="3415521"/>
              <a:ext cx="748145" cy="0"/>
            </a:xfrm>
            <a:prstGeom prst="straightConnector1">
              <a:avLst/>
            </a:prstGeom>
            <a:ln w="3810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4DC9FA2-9168-45DC-8C65-5ACB73EDC0E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133" y="3915511"/>
              <a:ext cx="748145" cy="0"/>
            </a:xfrm>
            <a:prstGeom prst="straightConnector1">
              <a:avLst/>
            </a:prstGeom>
            <a:ln w="3810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0">
              <a:extLst>
                <a:ext uri="{FF2B5EF4-FFF2-40B4-BE49-F238E27FC236}">
                  <a16:creationId xmlns:a16="http://schemas.microsoft.com/office/drawing/2014/main" id="{34040A7B-9384-4A14-B1AB-FDBE9F53B54E}"/>
                </a:ext>
              </a:extLst>
            </p:cNvPr>
            <p:cNvSpPr txBox="1"/>
            <p:nvPr/>
          </p:nvSpPr>
          <p:spPr>
            <a:xfrm>
              <a:off x="11239975" y="2124121"/>
              <a:ext cx="524054" cy="3443734"/>
            </a:xfrm>
            <a:prstGeom prst="roundRect">
              <a:avLst>
                <a:gd name="adj" fmla="val 28621"/>
              </a:avLst>
            </a:prstGeom>
            <a:solidFill>
              <a:schemeClr val="bg1"/>
            </a:solidFill>
            <a:ln w="3175" cap="flat">
              <a:solidFill>
                <a:schemeClr val="bg1">
                  <a:lumMod val="75000"/>
                </a:scheme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vert="eaVert" wrap="square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Recommend Product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79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233F601A-998E-4EA1-A880-3668FEBF0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46957"/>
              </p:ext>
            </p:extLst>
          </p:nvPr>
        </p:nvGraphicFramePr>
        <p:xfrm>
          <a:off x="1521460" y="1786466"/>
          <a:ext cx="8917943" cy="4585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012">
                  <a:extLst>
                    <a:ext uri="{9D8B030D-6E8A-4147-A177-3AD203B41FA5}">
                      <a16:colId xmlns:a16="http://schemas.microsoft.com/office/drawing/2014/main" val="3429130237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2095760523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2264096910"/>
                    </a:ext>
                  </a:extLst>
                </a:gridCol>
                <a:gridCol w="265871">
                  <a:extLst>
                    <a:ext uri="{9D8B030D-6E8A-4147-A177-3AD203B41FA5}">
                      <a16:colId xmlns:a16="http://schemas.microsoft.com/office/drawing/2014/main" val="809246043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1627302030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885967145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326589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Type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Days for shipping </a:t>
                      </a:r>
                      <a:b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</a:b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(real)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Days for shipment </a:t>
                      </a:r>
                      <a:b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</a:b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(scheduled)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Product Status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shipping date </a:t>
                      </a:r>
                      <a:b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</a:b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u="none" strike="noStrike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DateOrders</a:t>
                      </a: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Shipping Mode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71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DEBIT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2/3/2018 22:56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911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TRANSFER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1/18/2018 12:27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781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CASH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1/17/2018 12:06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89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DEBIT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1/16/2018 11:45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32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PAYMENT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1/15/2018 11:24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013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816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CASH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1/20/2016 3:40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08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DEBIT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1/19/2016 1:34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Second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0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TRANSFER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1/20/2016 21:00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44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PAYMENT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1/18/2016 20:18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34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PAYMENT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1/19/2016 18:54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2883175"/>
                  </a:ext>
                </a:extLst>
              </a:tr>
            </a:tbl>
          </a:graphicData>
        </a:graphic>
      </p:graphicFrame>
      <p:sp>
        <p:nvSpPr>
          <p:cNvPr id="24" name="제목 1">
            <a:extLst>
              <a:ext uri="{FF2B5EF4-FFF2-40B4-BE49-F238E27FC236}">
                <a16:creationId xmlns:a16="http://schemas.microsoft.com/office/drawing/2014/main" id="{967676D3-C881-4681-B6F9-1E485DAB15CC}"/>
              </a:ext>
            </a:extLst>
          </p:cNvPr>
          <p:cNvSpPr txBox="1">
            <a:spLocks/>
          </p:cNvSpPr>
          <p:nvPr/>
        </p:nvSpPr>
        <p:spPr>
          <a:xfrm>
            <a:off x="143999" y="288458"/>
            <a:ext cx="1048108" cy="86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02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3C4C716-B284-498F-9202-5C25C2198816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Data Analysis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6DE18B-893A-4709-9FAF-4318781C4999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81693E-3DB5-4B55-BBD9-8805633EF258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233F601A-998E-4EA1-A880-3668FEBF002C}"/>
              </a:ext>
            </a:extLst>
          </p:cNvPr>
          <p:cNvGraphicFramePr>
            <a:graphicFrameLocks noGrp="1"/>
          </p:cNvGraphicFramePr>
          <p:nvPr/>
        </p:nvGraphicFramePr>
        <p:xfrm>
          <a:off x="1521460" y="1786466"/>
          <a:ext cx="8917943" cy="4585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012">
                  <a:extLst>
                    <a:ext uri="{9D8B030D-6E8A-4147-A177-3AD203B41FA5}">
                      <a16:colId xmlns:a16="http://schemas.microsoft.com/office/drawing/2014/main" val="3429130237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2095760523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2264096910"/>
                    </a:ext>
                  </a:extLst>
                </a:gridCol>
                <a:gridCol w="265871">
                  <a:extLst>
                    <a:ext uri="{9D8B030D-6E8A-4147-A177-3AD203B41FA5}">
                      <a16:colId xmlns:a16="http://schemas.microsoft.com/office/drawing/2014/main" val="809246043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1627302030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885967145"/>
                    </a:ext>
                  </a:extLst>
                </a:gridCol>
                <a:gridCol w="1442012">
                  <a:extLst>
                    <a:ext uri="{9D8B030D-6E8A-4147-A177-3AD203B41FA5}">
                      <a16:colId xmlns:a16="http://schemas.microsoft.com/office/drawing/2014/main" val="326589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Type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Days for shipping </a:t>
                      </a:r>
                      <a:b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</a:b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(real)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Days for shipment </a:t>
                      </a:r>
                      <a:b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</a:b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(scheduled)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Product Status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shipping date </a:t>
                      </a:r>
                      <a:b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</a:b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u="none" strike="noStrike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DateOrders</a:t>
                      </a: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Shipping Mode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525" marR="9525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71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DEBIT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2/3/2018 22:56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911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TRANSFER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1/18/2018 12:27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781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CASH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1/17/2018 12:06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89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DEBIT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1/16/2018 11:45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32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PAYMENT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1/15/2018 11:24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013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816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CASH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1/20/2016 3:40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08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DEBIT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1/19/2016 1:34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Second Class</a:t>
                      </a:r>
                      <a:endParaRPr lang="en-US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0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TRANSFER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1/20/2016 21:00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44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PAYMENT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1/18/2016 20:18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34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PAYMENT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...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</a:t>
                      </a:r>
                      <a:endParaRPr lang="en-US" altLang="ko-KR" sz="1100" b="0" i="0" u="none" strike="noStrike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altLang="ko-KR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1/19/2016 18:54</a:t>
                      </a:r>
                      <a:endParaRPr lang="en-US" altLang="ko-KR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8000"/>
                        </a:lnSpc>
                      </a:pPr>
                      <a:r>
                        <a:rPr lang="en-US" sz="1100" b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Standard Class</a:t>
                      </a:r>
                      <a:endParaRPr lang="en-US" sz="11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2883175"/>
                  </a:ext>
                </a:extLst>
              </a:tr>
            </a:tbl>
          </a:graphicData>
        </a:graphic>
      </p:graphicFrame>
      <p:sp>
        <p:nvSpPr>
          <p:cNvPr id="24" name="제목 1">
            <a:extLst>
              <a:ext uri="{FF2B5EF4-FFF2-40B4-BE49-F238E27FC236}">
                <a16:creationId xmlns:a16="http://schemas.microsoft.com/office/drawing/2014/main" id="{967676D3-C881-4681-B6F9-1E485DAB15CC}"/>
              </a:ext>
            </a:extLst>
          </p:cNvPr>
          <p:cNvSpPr txBox="1">
            <a:spLocks/>
          </p:cNvSpPr>
          <p:nvPr/>
        </p:nvSpPr>
        <p:spPr>
          <a:xfrm>
            <a:off x="143999" y="288458"/>
            <a:ext cx="1048108" cy="86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02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3C4C716-B284-498F-9202-5C25C2198816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Data Analysis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38944-46E7-4B81-A72A-F03908FDC411}"/>
              </a:ext>
            </a:extLst>
          </p:cNvPr>
          <p:cNvSpPr/>
          <p:nvPr/>
        </p:nvSpPr>
        <p:spPr>
          <a:xfrm>
            <a:off x="-1" y="2"/>
            <a:ext cx="12192001" cy="685799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2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범주형 변수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29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12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수치형 변수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24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12000"/>
              </a:lnSpc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12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Missing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Values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3.51%</a:t>
            </a:r>
          </a:p>
          <a:p>
            <a:pPr algn="ctr">
              <a:lnSpc>
                <a:spcPct val="112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Customer </a:t>
            </a:r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Lname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8</a:t>
            </a:r>
          </a:p>
          <a:p>
            <a:pPr algn="ctr">
              <a:lnSpc>
                <a:spcPct val="112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Customer </a:t>
            </a:r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Zipcode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3</a:t>
            </a:r>
          </a:p>
          <a:p>
            <a:pPr algn="ctr">
              <a:lnSpc>
                <a:spcPct val="112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Order </a:t>
            </a:r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Zipcode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155,679</a:t>
            </a:r>
          </a:p>
          <a:p>
            <a:pPr algn="ctr">
              <a:lnSpc>
                <a:spcPct val="112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Product Description : 180,519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8F5E38-AF42-064F-B78D-01A09C08D833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7084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B3F128D-7162-4970-82E4-DD724F566B56}"/>
              </a:ext>
            </a:extLst>
          </p:cNvPr>
          <p:cNvSpPr txBox="1">
            <a:spLocks/>
          </p:cNvSpPr>
          <p:nvPr/>
        </p:nvSpPr>
        <p:spPr>
          <a:xfrm>
            <a:off x="1413164" y="1732655"/>
            <a:ext cx="3843326" cy="3739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Fraud Risk Classification </a:t>
            </a:r>
          </a:p>
          <a:p>
            <a:pPr algn="l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Input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Days for shipping(real)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Days for shipment(scheduled)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Order item id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Late delivery risk</a:t>
            </a:r>
          </a:p>
          <a:p>
            <a:pPr algn="l">
              <a:lnSpc>
                <a:spcPct val="120000"/>
              </a:lnSpc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l">
              <a:lnSpc>
                <a:spcPct val="120000"/>
              </a:lnSpc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Target Output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Fraud risk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967676D3-C881-4681-B6F9-1E485DAB15CC}"/>
              </a:ext>
            </a:extLst>
          </p:cNvPr>
          <p:cNvSpPr txBox="1">
            <a:spLocks/>
          </p:cNvSpPr>
          <p:nvPr/>
        </p:nvSpPr>
        <p:spPr>
          <a:xfrm>
            <a:off x="143999" y="288458"/>
            <a:ext cx="1048108" cy="8630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02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3C4C716-B284-498F-9202-5C25C2198816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Data Analysis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6A5D62D-CD7A-4CA8-8BD5-2D5102BDC8A4}"/>
              </a:ext>
            </a:extLst>
          </p:cNvPr>
          <p:cNvSpPr txBox="1">
            <a:spLocks/>
          </p:cNvSpPr>
          <p:nvPr/>
        </p:nvSpPr>
        <p:spPr>
          <a:xfrm>
            <a:off x="6468533" y="1732655"/>
            <a:ext cx="4109411" cy="3739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Product Recommendation </a:t>
            </a:r>
          </a:p>
          <a:p>
            <a:pPr algn="l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Input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Order item quantity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Sales per customer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Order date (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DateOrders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Order item id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Order customer id</a:t>
            </a:r>
          </a:p>
          <a:p>
            <a:pPr algn="l">
              <a:lnSpc>
                <a:spcPct val="120000"/>
              </a:lnSpc>
            </a:pP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Target Output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Customer Level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Product Recommendation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5754DFD-120A-4753-B3CE-EBE8CE5F5948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31A4E4-52AE-7E46-8493-97EB8C67E0D9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154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114635-BEE3-4C50-A70D-90FCF8B6B032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03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08A79-5F4E-4E48-B757-AFEFF5AA3A03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6204373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Customer Segmentation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68A35-9488-4E78-A419-615D98C01658}"/>
              </a:ext>
            </a:extLst>
          </p:cNvPr>
          <p:cNvGrpSpPr/>
          <p:nvPr/>
        </p:nvGrpSpPr>
        <p:grpSpPr>
          <a:xfrm>
            <a:off x="2925330" y="2514262"/>
            <a:ext cx="6341340" cy="2588580"/>
            <a:chOff x="668053" y="2514262"/>
            <a:chExt cx="6341340" cy="258858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45CBA9-B886-4182-B579-E6B6B2A162C7}"/>
                </a:ext>
              </a:extLst>
            </p:cNvPr>
            <p:cNvSpPr/>
            <p:nvPr/>
          </p:nvSpPr>
          <p:spPr>
            <a:xfrm>
              <a:off x="4489393" y="2514262"/>
              <a:ext cx="2520000" cy="2520000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8000"/>
                </a:lnSpc>
              </a:pPr>
              <a:r>
                <a:rPr lang="en-US" altLang="ko-KR" sz="28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Fuzzy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3FA6B20-82B2-4C04-94D6-BC431D5B699C}"/>
                </a:ext>
              </a:extLst>
            </p:cNvPr>
            <p:cNvSpPr/>
            <p:nvPr/>
          </p:nvSpPr>
          <p:spPr>
            <a:xfrm>
              <a:off x="668053" y="2582842"/>
              <a:ext cx="2520000" cy="2520000"/>
            </a:xfrm>
            <a:prstGeom prst="ellipse">
              <a:avLst/>
            </a:prstGeom>
            <a:noFill/>
            <a:ln w="508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8000"/>
                </a:lnSpc>
              </a:pPr>
              <a:r>
                <a:rPr lang="en-US" altLang="ko-KR" sz="28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K-Centroid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85FA87-16D1-0942-BC4A-B909B04AD955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CAFA2-A46D-0E43-8E74-3ECAA490698E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BEB731-C4E0-8146-9C1D-CED1D6E5C3E8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992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03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D001DF-CC48-46ED-A4F9-DA9CA2128B0E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4B00672E-4EAE-44C4-ADFB-A3072F69DE77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6204373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Customer Segmentation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F946F5-10AA-644C-BBEA-FBED32E166E6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 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D8A071-7C82-C547-ADFA-2A6E5ADA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995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Google Shape;184;p7">
            <a:extLst>
              <a:ext uri="{FF2B5EF4-FFF2-40B4-BE49-F238E27FC236}">
                <a16:creationId xmlns:a16="http://schemas.microsoft.com/office/drawing/2014/main" id="{312A8B21-DB53-F344-9BB5-B98088D526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51" y="2187717"/>
            <a:ext cx="3269176" cy="340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85;p7">
            <a:extLst>
              <a:ext uri="{FF2B5EF4-FFF2-40B4-BE49-F238E27FC236}">
                <a16:creationId xmlns:a16="http://schemas.microsoft.com/office/drawing/2014/main" id="{CFCE7B38-8BCD-3443-985A-17FD056EBA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-1204" b="-735"/>
          <a:stretch/>
        </p:blipFill>
        <p:spPr>
          <a:xfrm>
            <a:off x="4470275" y="2192150"/>
            <a:ext cx="3296324" cy="34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6;p7">
            <a:extLst>
              <a:ext uri="{FF2B5EF4-FFF2-40B4-BE49-F238E27FC236}">
                <a16:creationId xmlns:a16="http://schemas.microsoft.com/office/drawing/2014/main" id="{F3E54A41-BD75-7A42-9DBE-EED57A623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113" y="2196797"/>
            <a:ext cx="3230840" cy="3381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87;p7">
            <a:extLst>
              <a:ext uri="{FF2B5EF4-FFF2-40B4-BE49-F238E27FC236}">
                <a16:creationId xmlns:a16="http://schemas.microsoft.com/office/drawing/2014/main" id="{AB5ED7E2-04A4-6C41-934F-55A07B704E46}"/>
              </a:ext>
            </a:extLst>
          </p:cNvPr>
          <p:cNvSpPr txBox="1"/>
          <p:nvPr/>
        </p:nvSpPr>
        <p:spPr>
          <a:xfrm>
            <a:off x="497450" y="1362125"/>
            <a:ext cx="640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Hard Clustering : K-Centroid Clustering</a:t>
            </a:r>
            <a:endParaRPr sz="1600" dirty="0"/>
          </a:p>
        </p:txBody>
      </p:sp>
      <p:sp>
        <p:nvSpPr>
          <p:cNvPr id="18" name="Google Shape;188;p7">
            <a:extLst>
              <a:ext uri="{FF2B5EF4-FFF2-40B4-BE49-F238E27FC236}">
                <a16:creationId xmlns:a16="http://schemas.microsoft.com/office/drawing/2014/main" id="{A9D8156E-AB9A-8C4B-860C-D38CDD110F31}"/>
              </a:ext>
            </a:extLst>
          </p:cNvPr>
          <p:cNvSpPr txBox="1"/>
          <p:nvPr/>
        </p:nvSpPr>
        <p:spPr>
          <a:xfrm>
            <a:off x="1217588" y="5803850"/>
            <a:ext cx="267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K-means clustering</a:t>
            </a:r>
            <a:endParaRPr sz="1500"/>
          </a:p>
        </p:txBody>
      </p:sp>
      <p:sp>
        <p:nvSpPr>
          <p:cNvPr id="19" name="Google Shape;189;p7">
            <a:extLst>
              <a:ext uri="{FF2B5EF4-FFF2-40B4-BE49-F238E27FC236}">
                <a16:creationId xmlns:a16="http://schemas.microsoft.com/office/drawing/2014/main" id="{B5717879-F094-6C43-87B4-6D3EB51BF9C3}"/>
              </a:ext>
            </a:extLst>
          </p:cNvPr>
          <p:cNvSpPr txBox="1"/>
          <p:nvPr/>
        </p:nvSpPr>
        <p:spPr>
          <a:xfrm>
            <a:off x="5116738" y="5803850"/>
            <a:ext cx="2003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K-median clustering</a:t>
            </a:r>
            <a:endParaRPr sz="1500"/>
          </a:p>
        </p:txBody>
      </p:sp>
      <p:sp>
        <p:nvSpPr>
          <p:cNvPr id="20" name="Google Shape;190;p7">
            <a:extLst>
              <a:ext uri="{FF2B5EF4-FFF2-40B4-BE49-F238E27FC236}">
                <a16:creationId xmlns:a16="http://schemas.microsoft.com/office/drawing/2014/main" id="{98E5F121-200D-5042-802A-8EC182AFF656}"/>
              </a:ext>
            </a:extLst>
          </p:cNvPr>
          <p:cNvSpPr txBox="1"/>
          <p:nvPr/>
        </p:nvSpPr>
        <p:spPr>
          <a:xfrm>
            <a:off x="8632825" y="5803850"/>
            <a:ext cx="2003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K-medoid clustering</a:t>
            </a: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3915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03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D001DF-CC48-46ED-A4F9-DA9CA2128B0E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4B00672E-4EAE-44C4-ADFB-A3072F69DE77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6204373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Customer Segmentation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F946F5-10AA-644C-BBEA-FBED32E166E6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 </a:t>
            </a:r>
          </a:p>
        </p:txBody>
      </p:sp>
      <p:pic>
        <p:nvPicPr>
          <p:cNvPr id="10" name="Google Shape;200;gd96534940e_1_3">
            <a:extLst>
              <a:ext uri="{FF2B5EF4-FFF2-40B4-BE49-F238E27FC236}">
                <a16:creationId xmlns:a16="http://schemas.microsoft.com/office/drawing/2014/main" id="{E01F8CEE-E8FE-3147-9A14-8B5210C786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675" y="2201600"/>
            <a:ext cx="4272626" cy="330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1;gd96534940e_1_3">
            <a:extLst>
              <a:ext uri="{FF2B5EF4-FFF2-40B4-BE49-F238E27FC236}">
                <a16:creationId xmlns:a16="http://schemas.microsoft.com/office/drawing/2014/main" id="{0262BA90-2B55-4C46-96A6-355A2B2622AF}"/>
              </a:ext>
            </a:extLst>
          </p:cNvPr>
          <p:cNvSpPr txBox="1"/>
          <p:nvPr/>
        </p:nvSpPr>
        <p:spPr>
          <a:xfrm>
            <a:off x="3666138" y="1310050"/>
            <a:ext cx="392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Soft Clustering : Fuzzy Clustering</a:t>
            </a:r>
            <a:endParaRPr sz="1600" dirty="0"/>
          </a:p>
        </p:txBody>
      </p:sp>
      <p:sp>
        <p:nvSpPr>
          <p:cNvPr id="14" name="Google Shape;202;gd96534940e_1_3">
            <a:extLst>
              <a:ext uri="{FF2B5EF4-FFF2-40B4-BE49-F238E27FC236}">
                <a16:creationId xmlns:a16="http://schemas.microsoft.com/office/drawing/2014/main" id="{A1FD5067-CA2D-1F4F-BDAF-8404A7F42E98}"/>
              </a:ext>
            </a:extLst>
          </p:cNvPr>
          <p:cNvSpPr txBox="1"/>
          <p:nvPr/>
        </p:nvSpPr>
        <p:spPr>
          <a:xfrm>
            <a:off x="5220863" y="5672000"/>
            <a:ext cx="186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Fuzzy Clustering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7861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F662B-8380-4CE7-B6FF-B6FC2AE2C54D}"/>
              </a:ext>
            </a:extLst>
          </p:cNvPr>
          <p:cNvSpPr/>
          <p:nvPr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86942B-F2E3-47E2-BED5-744A62F94433}"/>
              </a:ext>
            </a:extLst>
          </p:cNvPr>
          <p:cNvSpPr/>
          <p:nvPr/>
        </p:nvSpPr>
        <p:spPr>
          <a:xfrm>
            <a:off x="-1" y="360000"/>
            <a:ext cx="144000" cy="720000"/>
          </a:xfrm>
          <a:prstGeom prst="rect">
            <a:avLst/>
          </a:prstGeom>
          <a:solidFill>
            <a:srgbClr val="383B45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36940E-8E1F-4C73-89F2-E237D7C3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88458"/>
            <a:ext cx="1048108" cy="863084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04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08A79-5F4E-4E48-B757-AFEFF5AA3A03}"/>
              </a:ext>
            </a:extLst>
          </p:cNvPr>
          <p:cNvSpPr txBox="1">
            <a:spLocks/>
          </p:cNvSpPr>
          <p:nvPr/>
        </p:nvSpPr>
        <p:spPr>
          <a:xfrm>
            <a:off x="1192107" y="180458"/>
            <a:ext cx="5276427" cy="97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Fraud Detection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68A35-9488-4E78-A419-615D98C01658}"/>
              </a:ext>
            </a:extLst>
          </p:cNvPr>
          <p:cNvGrpSpPr/>
          <p:nvPr/>
        </p:nvGrpSpPr>
        <p:grpSpPr>
          <a:xfrm>
            <a:off x="1014659" y="2514262"/>
            <a:ext cx="10162681" cy="2588580"/>
            <a:chOff x="668053" y="2514262"/>
            <a:chExt cx="10162681" cy="258858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45CBA9-B886-4182-B579-E6B6B2A162C7}"/>
                </a:ext>
              </a:extLst>
            </p:cNvPr>
            <p:cNvSpPr/>
            <p:nvPr/>
          </p:nvSpPr>
          <p:spPr>
            <a:xfrm>
              <a:off x="4489393" y="2514262"/>
              <a:ext cx="2520000" cy="252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8000"/>
                </a:lnSpc>
              </a:pPr>
              <a:r>
                <a:rPr lang="en-US" altLang="ko-KR" sz="28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Random Forest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3FA6B20-82B2-4C04-94D6-BC431D5B699C}"/>
                </a:ext>
              </a:extLst>
            </p:cNvPr>
            <p:cNvSpPr/>
            <p:nvPr/>
          </p:nvSpPr>
          <p:spPr>
            <a:xfrm>
              <a:off x="668053" y="2582842"/>
              <a:ext cx="2520000" cy="2520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8000"/>
                </a:lnSpc>
              </a:pPr>
              <a:r>
                <a:rPr lang="en-US" altLang="ko-KR" sz="28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Decision Tree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5043A05-E9DA-47F9-A72B-DC7CB28BC05F}"/>
                </a:ext>
              </a:extLst>
            </p:cNvPr>
            <p:cNvSpPr/>
            <p:nvPr/>
          </p:nvSpPr>
          <p:spPr>
            <a:xfrm>
              <a:off x="8310734" y="2582842"/>
              <a:ext cx="2520000" cy="2520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8000"/>
                </a:lnSpc>
              </a:pPr>
              <a:r>
                <a:rPr lang="en-US" altLang="ko-KR" sz="28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Neural Network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07913A-5B6A-46E8-B15A-8920DD5A1B00}"/>
              </a:ext>
            </a:extLst>
          </p:cNvPr>
          <p:cNvCxnSpPr>
            <a:cxnSpLocks/>
          </p:cNvCxnSpPr>
          <p:nvPr/>
        </p:nvCxnSpPr>
        <p:spPr>
          <a:xfrm>
            <a:off x="668053" y="1080000"/>
            <a:ext cx="69978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8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928</Words>
  <Application>Microsoft Macintosh PowerPoint</Application>
  <PresentationFormat>와이드스크린</PresentationFormat>
  <Paragraphs>324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에스코어 드림 3 Light</vt:lpstr>
      <vt:lpstr>에스코어 드림 4 Regular</vt:lpstr>
      <vt:lpstr>에스코어 드림 5 Medium</vt:lpstr>
      <vt:lpstr>에스코어 드림 9 Black</vt:lpstr>
      <vt:lpstr>맑은 고딕</vt:lpstr>
      <vt:lpstr>Arial</vt:lpstr>
      <vt:lpstr>Office 테마</vt:lpstr>
      <vt:lpstr>상품 추천 시스템</vt:lpstr>
      <vt:lpstr> 01</vt:lpstr>
      <vt:lpstr>PowerPoint 프레젠테이션</vt:lpstr>
      <vt:lpstr>PowerPoint 프레젠테이션</vt:lpstr>
      <vt:lpstr>PowerPoint 프레젠테이션</vt:lpstr>
      <vt:lpstr> 03</vt:lpstr>
      <vt:lpstr> 03</vt:lpstr>
      <vt:lpstr> 03</vt:lpstr>
      <vt:lpstr> 04</vt:lpstr>
      <vt:lpstr> 04</vt:lpstr>
      <vt:lpstr> 04</vt:lpstr>
      <vt:lpstr> 05</vt:lpstr>
      <vt:lpstr> 06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최종과제</dc:title>
  <dc:creator>김동현</dc:creator>
  <cp:lastModifiedBy>김 수진</cp:lastModifiedBy>
  <cp:revision>60</cp:revision>
  <dcterms:created xsi:type="dcterms:W3CDTF">2021-05-09T13:04:30Z</dcterms:created>
  <dcterms:modified xsi:type="dcterms:W3CDTF">2021-05-24T01:33:08Z</dcterms:modified>
</cp:coreProperties>
</file>