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7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EEFB7-C743-416B-AAB2-42E8A4CBC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2CDAB0-071F-4945-BEF0-592FBD025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AA2D2E-07AA-4DBC-B475-2CC7042C8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AEA5-3079-4125-929B-96BFE88A0957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A8C4AA-7191-4314-84D7-A56C2EB8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A14F42-0FE2-4003-8AD9-17C9FD99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D176-6A36-4C64-A3B1-16069D5D4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48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87A819-C601-473A-895D-A9ABB586A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7D3BE0-9EC0-404B-9B6A-F373BAE70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C57B1D-CC15-4854-AE23-163F0C0B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AEA5-3079-4125-929B-96BFE88A0957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E08FDD-9AB9-47BB-B9F3-9DD539E1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2F813E-A756-4902-9F3F-A63FB92D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D176-6A36-4C64-A3B1-16069D5D4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62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4E283DD-D71A-4678-9FFE-C6B7ACE3F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270C3F-0031-4F76-A94E-5748E9EE5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2D462B-B180-4A13-A09F-ABB8F619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AEA5-3079-4125-929B-96BFE88A0957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91918D-D14E-4D1B-AB25-D3BF2B1ED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5995F8-27A8-4B19-B418-4F50FA83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D176-6A36-4C64-A3B1-16069D5D4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03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65117C-ED08-456C-A3C6-9AC306F6C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C3A14A-835C-46D3-9FA1-A4FB8055B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ECF6B4-7D2F-4062-88BB-C57058436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AEA5-3079-4125-929B-96BFE88A0957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3624DF-E3A4-4F34-B395-F3E7EB2D2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0016D5-1DFA-4ACE-8BDA-50DDB509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D176-6A36-4C64-A3B1-16069D5D4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1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D78105-8BAA-495B-8E24-50BC1CA65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0E9C2F-2FCC-4EF3-86C0-EC1A346D4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6A8E19-6D9F-4097-BF26-AC504C100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AEA5-3079-4125-929B-96BFE88A0957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38ADFB-DC5B-49E9-B493-D3CCA6D1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1A333B-E245-4379-8862-4BD8C0CD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D176-6A36-4C64-A3B1-16069D5D4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30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F4FC5D-1E92-4C59-9352-6FAB69BE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A65D7D-20EA-409C-8830-4D6E642C4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1A5F70-4FD9-4D02-902D-362395E47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14877E-081C-45D4-9E7A-1E211596B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AEA5-3079-4125-929B-96BFE88A0957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5BAA81-E993-460D-B85B-8A36683D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D84D02-2CAC-4098-B1FA-ACED1C38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D176-6A36-4C64-A3B1-16069D5D4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63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2FD2D-5D7D-4820-9756-196BC43EC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71B40A-4FAA-4046-8F2A-57F2FE19D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26A56B-0866-41BF-9338-8DF9EB0F8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EC590B0-7E16-45E7-ACB0-BFA7AC01F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5863F33-B89C-47EA-832D-B0CF2B5FC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279FB07-DA36-485D-9FBB-9B9B01924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AEA5-3079-4125-929B-96BFE88A0957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C847D52-28C4-4B76-B1DC-EAB8BC72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5BDA16A-8A99-406D-AE26-2F75479C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D176-6A36-4C64-A3B1-16069D5D4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76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CCC86-3B68-447D-845E-5CF1FD7F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568990-B4F2-4DFE-B62E-7B27F9D8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AEA5-3079-4125-929B-96BFE88A0957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791BFE-3F6D-4ADF-B743-67E7767E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DF0B39-08E2-49BF-8421-56F64419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D176-6A36-4C64-A3B1-16069D5D4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55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FAF9A47-B9DF-4283-B7D0-09A1B5A5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AEA5-3079-4125-929B-96BFE88A0957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9ADF2C3-3D6F-4904-B216-17C5C15D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DDA78C-DE58-4578-A2D0-16D41650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D176-6A36-4C64-A3B1-16069D5D4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52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6A9F75-8B18-42B2-927E-9FA83193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12DCDD-521D-4EBC-B795-0E2A72C61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7AD42E9-8C9D-4F21-80BF-6757B1C5A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58BFC8-CDCD-4FC5-A1BD-9D6D5C07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AEA5-3079-4125-929B-96BFE88A0957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E4301E-C3EB-45B7-9714-A340833D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DEB92D-DF49-4E12-BAE0-CF1B2CB1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D176-6A36-4C64-A3B1-16069D5D4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57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2FAE2F-F86A-43E6-BF22-4A5093D3E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4B01687-94CA-465B-80BB-2042396A6E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84588B-EAFF-4E67-958C-47BA268C7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A690F1-6FF1-4553-BAF3-DA954CB60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AEA5-3079-4125-929B-96BFE88A0957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12E24E-754E-4BD1-9C09-899F044A8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4102D9-3483-4F4A-8629-F0AE5940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D176-6A36-4C64-A3B1-16069D5D4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49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48207-1487-4013-8E10-1CBC9F8E3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F2A8FC-1A34-4B80-9002-8364F9936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A264A5-95CA-40C9-A213-2F36B720B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EAEA5-3079-4125-929B-96BFE88A0957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EE234A-B690-4B88-B5D6-036AEB53C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D9DA5A-9421-4088-B17A-E54BCCFF7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1D176-6A36-4C64-A3B1-16069D5D4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58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Абстракция в синих тонах">
            <a:extLst>
              <a:ext uri="{FF2B5EF4-FFF2-40B4-BE49-F238E27FC236}">
                <a16:creationId xmlns:a16="http://schemas.microsoft.com/office/drawing/2014/main" id="{F6F4F576-6E79-48AB-8BDF-C3A583F40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8223" y="0"/>
            <a:ext cx="1221022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F71020-3F49-4AAF-A9B3-5D1F8C5138D8}"/>
              </a:ext>
            </a:extLst>
          </p:cNvPr>
          <p:cNvSpPr txBox="1"/>
          <p:nvPr/>
        </p:nvSpPr>
        <p:spPr>
          <a:xfrm>
            <a:off x="747423" y="1001864"/>
            <a:ext cx="3943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Урок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78F2F4-753B-4919-8F4D-B2982331CF40}"/>
              </a:ext>
            </a:extLst>
          </p:cNvPr>
          <p:cNvSpPr txBox="1"/>
          <p:nvPr/>
        </p:nvSpPr>
        <p:spPr>
          <a:xfrm>
            <a:off x="747423" y="1771305"/>
            <a:ext cx="4874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Краткое введение     в нейронные сети,</a:t>
            </a:r>
          </a:p>
          <a:p>
            <a:r>
              <a:rPr lang="ru-RU" sz="4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часть </a:t>
            </a:r>
            <a:r>
              <a:rPr lang="ru-RU" sz="4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2647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Абстракция в синих тонах">
            <a:extLst>
              <a:ext uri="{FF2B5EF4-FFF2-40B4-BE49-F238E27FC236}">
                <a16:creationId xmlns:a16="http://schemas.microsoft.com/office/drawing/2014/main" id="{F6F4F576-6E79-48AB-8BDF-C3A583F40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8223" y="0"/>
            <a:ext cx="12210223" cy="6858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1A219D7-8286-41A6-A464-336620D41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35" y="1251276"/>
            <a:ext cx="5864452" cy="47371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883EEC-3FE6-415B-AB52-223FC2E36362}"/>
              </a:ext>
            </a:extLst>
          </p:cNvPr>
          <p:cNvSpPr txBox="1"/>
          <p:nvPr/>
        </p:nvSpPr>
        <p:spPr>
          <a:xfrm>
            <a:off x="439291" y="534167"/>
            <a:ext cx="5430742" cy="47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Схема многослойной нейронной сети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1B298B-50E5-41BC-88D9-9804C5EB1A97}"/>
              </a:ext>
            </a:extLst>
          </p:cNvPr>
          <p:cNvSpPr txBox="1"/>
          <p:nvPr/>
        </p:nvSpPr>
        <p:spPr>
          <a:xfrm>
            <a:off x="6424073" y="1341661"/>
            <a:ext cx="5430741" cy="341632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прошлом уроке мы остановились на схеме многослойной искусственной нейронной сети и задали вопрос:  а где же в этой схеме заключена </a:t>
            </a:r>
            <a:r>
              <a:rPr lang="ru-RU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способность к обучению</a:t>
            </a:r>
            <a:r>
              <a:rPr lang="ru-R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</a:p>
          <a:p>
            <a:endParaRPr lang="ru-RU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Что мы должны </a:t>
            </a:r>
            <a:r>
              <a:rPr lang="ru-RU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регулировать</a:t>
            </a:r>
            <a:r>
              <a:rPr lang="ru-R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реагируя </a:t>
            </a:r>
            <a:r>
              <a:rPr lang="ru-RU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изменяющиеся данные</a:t>
            </a:r>
            <a:r>
              <a:rPr lang="ru-R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0996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Абстракция в синих тонах">
            <a:extLst>
              <a:ext uri="{FF2B5EF4-FFF2-40B4-BE49-F238E27FC236}">
                <a16:creationId xmlns:a16="http://schemas.microsoft.com/office/drawing/2014/main" id="{F6F4F576-6E79-48AB-8BDF-C3A583F40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8223" y="-55660"/>
            <a:ext cx="12210223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1B298B-50E5-41BC-88D9-9804C5EB1A97}"/>
              </a:ext>
            </a:extLst>
          </p:cNvPr>
          <p:cNvSpPr txBox="1"/>
          <p:nvPr/>
        </p:nvSpPr>
        <p:spPr>
          <a:xfrm>
            <a:off x="7442422" y="976337"/>
            <a:ext cx="4275549" cy="452431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Наиболее очевидной величиной, которую мы могли бы регулировать, </a:t>
            </a:r>
            <a:r>
              <a:rPr lang="ru-RU" sz="2400" b="1" dirty="0">
                <a:solidFill>
                  <a:schemeClr val="bg1"/>
                </a:solidFill>
              </a:rPr>
              <a:t>является сила связи между узлами - </a:t>
            </a:r>
            <a:r>
              <a:rPr lang="en-US" sz="2400" b="1" dirty="0" err="1">
                <a:solidFill>
                  <a:schemeClr val="bg1"/>
                </a:solidFill>
              </a:rPr>
              <a:t>W</a:t>
            </a:r>
            <a:r>
              <a:rPr lang="en-US" dirty="0" err="1">
                <a:solidFill>
                  <a:schemeClr val="bg1"/>
                </a:solidFill>
              </a:rPr>
              <a:t>xy</a:t>
            </a:r>
            <a:r>
              <a:rPr lang="ru-RU" sz="2400" b="1" dirty="0">
                <a:solidFill>
                  <a:schemeClr val="bg1"/>
                </a:solidFill>
              </a:rPr>
              <a:t>.</a:t>
            </a:r>
          </a:p>
          <a:p>
            <a:endParaRPr lang="ru-RU" sz="2400" b="1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 сожалению, рассчитать </a:t>
            </a:r>
            <a:r>
              <a:rPr lang="ru-RU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распространение входных сигналов </a:t>
            </a:r>
            <a:r>
              <a:rPr lang="ru-R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 всем слоям </a:t>
            </a:r>
            <a:r>
              <a:rPr lang="ru-RU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 так-то просто. </a:t>
            </a:r>
          </a:p>
          <a:p>
            <a:endParaRPr lang="ru-RU" sz="2400" b="1" dirty="0"/>
          </a:p>
          <a:p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0A14037-9568-478E-9D83-3D8310A22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50" y="980313"/>
            <a:ext cx="6912267" cy="452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4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Абстракция в синих тонах">
            <a:extLst>
              <a:ext uri="{FF2B5EF4-FFF2-40B4-BE49-F238E27FC236}">
                <a16:creationId xmlns:a16="http://schemas.microsoft.com/office/drawing/2014/main" id="{F6F4F576-6E79-48AB-8BDF-C3A583F40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8223" y="-55660"/>
            <a:ext cx="12210223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1B298B-50E5-41BC-88D9-9804C5EB1A97}"/>
              </a:ext>
            </a:extLst>
          </p:cNvPr>
          <p:cNvSpPr txBox="1"/>
          <p:nvPr/>
        </p:nvSpPr>
        <p:spPr>
          <a:xfrm>
            <a:off x="7250138" y="410523"/>
            <a:ext cx="4275549" cy="452431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Упростим себе жизнь с помощью </a:t>
            </a:r>
            <a:r>
              <a:rPr lang="ru-R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меньшей нейронной сети, состоящей всего лишь из </a:t>
            </a:r>
            <a:r>
              <a:rPr lang="ru-RU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двух слоев</a:t>
            </a:r>
            <a:r>
              <a:rPr lang="ru-R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каждый из которых включает </a:t>
            </a:r>
            <a:r>
              <a:rPr lang="ru-RU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 2 нейрона</a:t>
            </a:r>
            <a:r>
              <a:rPr lang="ru-R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Как и раньше, каждый узел превращает сумму двух входных сигналов в один выходной с помощью </a:t>
            </a:r>
            <a:r>
              <a:rPr lang="ru-RU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функции активации</a:t>
            </a:r>
            <a:r>
              <a:rPr lang="ru-R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Мы также будем использовать </a:t>
            </a:r>
            <a:r>
              <a:rPr lang="ru-RU" sz="2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сигмоиду</a:t>
            </a:r>
            <a:r>
              <a:rPr lang="ru-R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0C2D586-D7DB-4B82-B7BB-742B77B8A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34" y="929320"/>
            <a:ext cx="5845047" cy="38560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2E1443-0970-4556-BE5C-6469063FDD66}"/>
              </a:ext>
            </a:extLst>
          </p:cNvPr>
          <p:cNvSpPr txBox="1"/>
          <p:nvPr/>
        </p:nvSpPr>
        <p:spPr>
          <a:xfrm>
            <a:off x="326004" y="5458153"/>
            <a:ext cx="1170432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 первым слоем все просто — никаких вычислений. </a:t>
            </a:r>
            <a:r>
              <a:rPr lang="ru-RU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Входной сигнал </a:t>
            </a:r>
            <a:r>
              <a:rPr lang="ru-R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каждого узла </a:t>
            </a:r>
            <a:r>
              <a:rPr lang="ru-RU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 </a:t>
            </a:r>
            <a:r>
              <a:rPr lang="ru-RU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втор</a:t>
            </a:r>
            <a:r>
              <a:rPr lang="ru-RU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ом слое</a:t>
            </a:r>
            <a:r>
              <a:rPr lang="ru-R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lang="ru-RU" sz="22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 = ( выход первого узла * вес связи) +  ( выход второго узла * вес связи</a:t>
            </a:r>
            <a:r>
              <a:rPr lang="ru-RU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45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Абстракция в синих тонах">
            <a:extLst>
              <a:ext uri="{FF2B5EF4-FFF2-40B4-BE49-F238E27FC236}">
                <a16:creationId xmlns:a16="http://schemas.microsoft.com/office/drawing/2014/main" id="{F6F4F576-6E79-48AB-8BDF-C3A583F40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8223" y="-55660"/>
            <a:ext cx="12210223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1B298B-50E5-41BC-88D9-9804C5EB1A97}"/>
              </a:ext>
            </a:extLst>
          </p:cNvPr>
          <p:cNvSpPr txBox="1"/>
          <p:nvPr/>
        </p:nvSpPr>
        <p:spPr>
          <a:xfrm>
            <a:off x="6646959" y="862300"/>
            <a:ext cx="5303520" cy="49536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Наш следующий шаг заключается в </a:t>
            </a:r>
            <a:r>
              <a:rPr lang="ru-RU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сравнении выходных сигналов </a:t>
            </a:r>
            <a:r>
              <a:rPr lang="ru-RU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нейронной сети </a:t>
            </a:r>
            <a:r>
              <a:rPr lang="ru-RU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 данными тренировочного примера </a:t>
            </a:r>
            <a:r>
              <a:rPr lang="ru-RU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(т.е. с заранее известными сигналами) </a:t>
            </a:r>
            <a:r>
              <a:rPr lang="ru-RU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определения ошибки</a:t>
            </a:r>
            <a:r>
              <a:rPr lang="ru-RU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sz="2400" dirty="0">
                <a:solidFill>
                  <a:schemeClr val="bg1"/>
                </a:solidFill>
              </a:rPr>
              <a:t>   Нам необходимо знать </a:t>
            </a:r>
            <a:r>
              <a:rPr lang="ru-RU" sz="2400" b="1" dirty="0">
                <a:solidFill>
                  <a:schemeClr val="bg1"/>
                </a:solidFill>
              </a:rPr>
              <a:t>величину этой ошибки</a:t>
            </a:r>
            <a:r>
              <a:rPr lang="ru-RU" sz="2400" dirty="0">
                <a:solidFill>
                  <a:schemeClr val="bg1"/>
                </a:solidFill>
              </a:rPr>
              <a:t>, чтобы </a:t>
            </a:r>
            <a:r>
              <a:rPr lang="ru-RU" sz="2400" b="1" dirty="0">
                <a:solidFill>
                  <a:schemeClr val="bg1"/>
                </a:solidFill>
              </a:rPr>
              <a:t>корректировать весовые коэффициенты </a:t>
            </a:r>
            <a:r>
              <a:rPr lang="ru-RU" sz="2400" dirty="0">
                <a:solidFill>
                  <a:schemeClr val="bg1"/>
                </a:solidFill>
              </a:rPr>
              <a:t>в процессе обучения нейронной сети.</a:t>
            </a:r>
          </a:p>
          <a:p>
            <a:pPr>
              <a:lnSpc>
                <a:spcPct val="107000"/>
              </a:lnSpc>
            </a:pPr>
            <a:r>
              <a:rPr lang="ru-RU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Б</a:t>
            </a:r>
            <a:r>
              <a:rPr lang="ru-RU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ольшая доля ошибки </a:t>
            </a:r>
            <a:r>
              <a:rPr lang="ru-R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приписывается вкладам тех связей, которые имеют </a:t>
            </a:r>
            <a:r>
              <a:rPr lang="ru-RU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больший вес</a:t>
            </a:r>
            <a:r>
              <a:rPr lang="ru-R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DC8DE0-CFAF-411A-BCDB-891D7C9A6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98" y="1631231"/>
            <a:ext cx="5882640" cy="2956560"/>
          </a:xfrm>
          <a:prstGeom prst="rect">
            <a:avLst/>
          </a:prstGeom>
        </p:spPr>
      </p:pic>
      <p:sp>
        <p:nvSpPr>
          <p:cNvPr id="3" name="Стрелка: вверх 2">
            <a:extLst>
              <a:ext uri="{FF2B5EF4-FFF2-40B4-BE49-F238E27FC236}">
                <a16:creationId xmlns:a16="http://schemas.microsoft.com/office/drawing/2014/main" id="{2517DA03-E16D-4348-A1FC-2D1973D94723}"/>
              </a:ext>
            </a:extLst>
          </p:cNvPr>
          <p:cNvSpPr/>
          <p:nvPr/>
        </p:nvSpPr>
        <p:spPr>
          <a:xfrm rot="19085868">
            <a:off x="4349364" y="4333461"/>
            <a:ext cx="437321" cy="1113183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C32118-0AFB-4204-A53F-422A3FD3D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492609">
            <a:off x="4130623" y="919781"/>
            <a:ext cx="865707" cy="9205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302814-E26A-43B3-9E58-9F76FAE4BC1A}"/>
              </a:ext>
            </a:extLst>
          </p:cNvPr>
          <p:cNvSpPr txBox="1"/>
          <p:nvPr/>
        </p:nvSpPr>
        <p:spPr>
          <a:xfrm>
            <a:off x="4033552" y="584005"/>
            <a:ext cx="253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C000"/>
                </a:solidFill>
              </a:rPr>
              <a:t>3/4  величины ошибки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C8DD1C-6656-4225-9A58-653814BFFE29}"/>
              </a:ext>
            </a:extLst>
          </p:cNvPr>
          <p:cNvSpPr txBox="1"/>
          <p:nvPr/>
        </p:nvSpPr>
        <p:spPr>
          <a:xfrm>
            <a:off x="3995209" y="5366596"/>
            <a:ext cx="253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C000"/>
                </a:solidFill>
              </a:rPr>
              <a:t>1/4  величины ошибки</a:t>
            </a:r>
          </a:p>
        </p:txBody>
      </p:sp>
    </p:spTree>
    <p:extLst>
      <p:ext uri="{BB962C8B-B14F-4D97-AF65-F5344CB8AC3E}">
        <p14:creationId xmlns:p14="http://schemas.microsoft.com/office/powerpoint/2010/main" val="79531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Абстракция в синих тонах">
            <a:extLst>
              <a:ext uri="{FF2B5EF4-FFF2-40B4-BE49-F238E27FC236}">
                <a16:creationId xmlns:a16="http://schemas.microsoft.com/office/drawing/2014/main" id="{F6F4F576-6E79-48AB-8BDF-C3A583F40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8223" y="-55660"/>
            <a:ext cx="12210223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1B298B-50E5-41BC-88D9-9804C5EB1A97}"/>
              </a:ext>
            </a:extLst>
          </p:cNvPr>
          <p:cNvSpPr txBox="1"/>
          <p:nvPr/>
        </p:nvSpPr>
        <p:spPr>
          <a:xfrm>
            <a:off x="661975" y="720624"/>
            <a:ext cx="10849826" cy="492634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Промежуточные итоги</a:t>
            </a:r>
            <a:r>
              <a:rPr lang="ru-RU" sz="2400" b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Нейронные сети обучаются посредством уточнения весовых коэффициентов своих связей. Этот процесс управляется ошибкой — разностью между правильным ответом, предоставляемым тренировочными данными, и фактическим выходным значением.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Ошибка на выходных узлах определяется простой разностью между желаемым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фактическим выходными значениями.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Важно то, что при обратном распространении ошибок учитываются весовые коэффициенты связей, и это наилучший показатель того, что мы пытаемся справедливо распределить ответственность за возникающие ошибки.</a:t>
            </a:r>
          </a:p>
          <a:p>
            <a:endParaRPr lang="ru-RU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00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Абстракция в синих тонах">
            <a:extLst>
              <a:ext uri="{FF2B5EF4-FFF2-40B4-BE49-F238E27FC236}">
                <a16:creationId xmlns:a16="http://schemas.microsoft.com/office/drawing/2014/main" id="{F6F4F576-6E79-48AB-8BDF-C3A583F40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8223" y="0"/>
            <a:ext cx="12210223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1B298B-50E5-41BC-88D9-9804C5EB1A97}"/>
              </a:ext>
            </a:extLst>
          </p:cNvPr>
          <p:cNvSpPr txBox="1"/>
          <p:nvPr/>
        </p:nvSpPr>
        <p:spPr>
          <a:xfrm>
            <a:off x="381331" y="1257519"/>
            <a:ext cx="11429338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Приведенное ниже устрашающее выражение представляет выходной сигнал как функцию входных сигналов и весовых коэффициентов для простой нейронной сети с тремя слоями по три узла. Ничего себе! Лучше держаться от этого подальше! ))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0A25C6-C8E0-46DD-8B3C-21491D049B58}"/>
              </a:ext>
            </a:extLst>
          </p:cNvPr>
          <p:cNvSpPr txBox="1"/>
          <p:nvPr/>
        </p:nvSpPr>
        <p:spPr>
          <a:xfrm>
            <a:off x="665920" y="489379"/>
            <a:ext cx="10131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2"/>
                </a:solidFill>
              </a:rPr>
              <a:t>Как мы фактически обновляем весовые коэффициенты?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F9B2FD7-DC51-4F2C-8C5D-70B1A8F43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339" y="2609133"/>
            <a:ext cx="8608330" cy="299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838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Абстракция в синих тонах">
            <a:extLst>
              <a:ext uri="{FF2B5EF4-FFF2-40B4-BE49-F238E27FC236}">
                <a16:creationId xmlns:a16="http://schemas.microsoft.com/office/drawing/2014/main" id="{F6F4F576-6E79-48AB-8BDF-C3A583F40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8223" y="-55660"/>
            <a:ext cx="12210223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1B298B-50E5-41BC-88D9-9804C5EB1A97}"/>
              </a:ext>
            </a:extLst>
          </p:cNvPr>
          <p:cNvSpPr txBox="1"/>
          <p:nvPr/>
        </p:nvSpPr>
        <p:spPr>
          <a:xfrm>
            <a:off x="381331" y="804295"/>
            <a:ext cx="11429338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Эта головоломка не поддавалась математикам на протяжении многих лет и получила реальное практическое разрешение лишь в 60-70-х годах прошлого века… 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5EAD39-433F-499E-88FB-99F03BB76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341" y="1958075"/>
            <a:ext cx="5703623" cy="453961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DB74299-EF23-45FE-AB37-2A2EF12495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30" y="1958075"/>
            <a:ext cx="5057361" cy="453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227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3223</TotalTime>
  <Words>377</Words>
  <Application>Microsoft Office PowerPoint</Application>
  <PresentationFormat>Широкоэкранный</PresentationFormat>
  <Paragraphs>26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Михаил Садиков</dc:creator>
  <cp:lastModifiedBy>Михаил Садиков</cp:lastModifiedBy>
  <cp:revision>42</cp:revision>
  <dcterms:created xsi:type="dcterms:W3CDTF">2021-09-10T18:49:53Z</dcterms:created>
  <dcterms:modified xsi:type="dcterms:W3CDTF">2021-09-26T13:32:12Z</dcterms:modified>
</cp:coreProperties>
</file>