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70" r:id="rId6"/>
    <p:sldId id="261" r:id="rId7"/>
    <p:sldId id="262" r:id="rId8"/>
    <p:sldId id="263" r:id="rId9"/>
    <p:sldId id="271" r:id="rId10"/>
    <p:sldId id="264" r:id="rId11"/>
    <p:sldId id="266" r:id="rId12"/>
    <p:sldId id="265" r:id="rId13"/>
    <p:sldId id="267" r:id="rId14"/>
    <p:sldId id="268" r:id="rId15"/>
    <p:sldId id="273" r:id="rId16"/>
    <p:sldId id="269" r:id="rId17"/>
    <p:sldId id="259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3D2B-14D0-4743-9499-4550EACB4950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7D037F-9E52-49CD-AE0C-DC1A8BFE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65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3D2B-14D0-4743-9499-4550EACB4950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7D037F-9E52-49CD-AE0C-DC1A8BFE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46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3D2B-14D0-4743-9499-4550EACB4950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7D037F-9E52-49CD-AE0C-DC1A8BFE087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52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3D2B-14D0-4743-9499-4550EACB4950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7D037F-9E52-49CD-AE0C-DC1A8BFE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954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3D2B-14D0-4743-9499-4550EACB4950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7D037F-9E52-49CD-AE0C-DC1A8BFE0874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272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3D2B-14D0-4743-9499-4550EACB4950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7D037F-9E52-49CD-AE0C-DC1A8BFE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987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3D2B-14D0-4743-9499-4550EACB4950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037F-9E52-49CD-AE0C-DC1A8BFE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950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3D2B-14D0-4743-9499-4550EACB4950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037F-9E52-49CD-AE0C-DC1A8BFE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13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3D2B-14D0-4743-9499-4550EACB4950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037F-9E52-49CD-AE0C-DC1A8BFE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69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3D2B-14D0-4743-9499-4550EACB4950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7D037F-9E52-49CD-AE0C-DC1A8BFE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39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3D2B-14D0-4743-9499-4550EACB4950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7D037F-9E52-49CD-AE0C-DC1A8BFE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96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3D2B-14D0-4743-9499-4550EACB4950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7D037F-9E52-49CD-AE0C-DC1A8BFE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3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3D2B-14D0-4743-9499-4550EACB4950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037F-9E52-49CD-AE0C-DC1A8BFE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32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3D2B-14D0-4743-9499-4550EACB4950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037F-9E52-49CD-AE0C-DC1A8BFE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89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3D2B-14D0-4743-9499-4550EACB4950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037F-9E52-49CD-AE0C-DC1A8BFE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4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3D2B-14D0-4743-9499-4550EACB4950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7D037F-9E52-49CD-AE0C-DC1A8BFE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5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C3D2B-14D0-4743-9499-4550EACB4950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7D037F-9E52-49CD-AE0C-DC1A8BFE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43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보노보노 ppt : 네이버 블로그">
            <a:extLst>
              <a:ext uri="{FF2B5EF4-FFF2-40B4-BE49-F238E27FC236}">
                <a16:creationId xmlns:a16="http://schemas.microsoft.com/office/drawing/2014/main" id="{4F11E546-C8A7-42F4-9169-9B3C746F6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8" b="390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632297"/>
            <a:ext cx="7527616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5783B3">
              <a:alpha val="8784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73DEE-E973-4973-8DCF-BFC6F5FCB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889218"/>
            <a:ext cx="5478432" cy="1032094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EFFFF"/>
                </a:solidFill>
              </a:rPr>
              <a:t>Particle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72889-11A2-48E6-9FED-47A45E56B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5454227" cy="524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1100">
                <a:solidFill>
                  <a:srgbClr val="FE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김영준</a:t>
            </a:r>
            <a:r>
              <a:rPr lang="en-GB" altLang="ko-KR" sz="1100">
                <a:solidFill>
                  <a:srgbClr val="FE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100">
                <a:solidFill>
                  <a:srgbClr val="FE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조성우</a:t>
            </a:r>
            <a:r>
              <a:rPr lang="en-GB" altLang="ko-KR" sz="1100">
                <a:solidFill>
                  <a:srgbClr val="FE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100">
                <a:solidFill>
                  <a:srgbClr val="FE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이휘준</a:t>
            </a:r>
            <a:endParaRPr lang="en-GB" sz="1100">
              <a:solidFill>
                <a:srgbClr val="FE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GB" sz="1100">
                <a:solidFill>
                  <a:srgbClr val="FEFFFF"/>
                </a:solidFill>
              </a:rPr>
              <a:t>2020/11/18</a:t>
            </a:r>
          </a:p>
        </p:txBody>
      </p:sp>
    </p:spTree>
    <p:extLst>
      <p:ext uri="{BB962C8B-B14F-4D97-AF65-F5344CB8AC3E}">
        <p14:creationId xmlns:p14="http://schemas.microsoft.com/office/powerpoint/2010/main" val="1763619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0F9-569D-4BB3-8FE7-1B18F6EC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132C-4F80-4E11-9D4B-A72AA7DD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F68F9-45E5-42BC-A8D1-0A1B6D5B9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21" y="328180"/>
            <a:ext cx="7582958" cy="6201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5D85D0-797D-4BE6-8ABE-55B114A64D58}"/>
              </a:ext>
            </a:extLst>
          </p:cNvPr>
          <p:cNvSpPr txBox="1"/>
          <p:nvPr/>
        </p:nvSpPr>
        <p:spPr>
          <a:xfrm>
            <a:off x="7960470" y="5311057"/>
            <a:ext cx="1946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Weight update -&gt; Resampling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DCD0F-1504-48AA-9259-7DF76068C979}"/>
              </a:ext>
            </a:extLst>
          </p:cNvPr>
          <p:cNvSpPr txBox="1"/>
          <p:nvPr/>
        </p:nvSpPr>
        <p:spPr>
          <a:xfrm>
            <a:off x="4598707" y="6466613"/>
            <a:ext cx="299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 출처</a:t>
            </a:r>
            <a:r>
              <a:rPr lang="en-GB" altLang="ko-KR" sz="1400" dirty="0"/>
              <a:t>: </a:t>
            </a:r>
            <a:r>
              <a:rPr lang="en-GB" sz="1400" dirty="0"/>
              <a:t>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88551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021B-5DA1-4EE6-998C-BC5A07DC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84DE9-7140-4803-86C3-232A62D7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72C04-DE7C-4789-A529-96EEDCAFC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10" y="347232"/>
            <a:ext cx="7554379" cy="6163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077883-6468-4E93-92B7-38619636D6C0}"/>
              </a:ext>
            </a:extLst>
          </p:cNvPr>
          <p:cNvSpPr txBox="1"/>
          <p:nvPr/>
        </p:nvSpPr>
        <p:spPr>
          <a:xfrm>
            <a:off x="7503595" y="5979542"/>
            <a:ext cx="2369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Motion update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3CD16-CFD2-4C17-A35B-C3B8F496CB76}"/>
              </a:ext>
            </a:extLst>
          </p:cNvPr>
          <p:cNvSpPr txBox="1"/>
          <p:nvPr/>
        </p:nvSpPr>
        <p:spPr>
          <a:xfrm>
            <a:off x="4598707" y="6466613"/>
            <a:ext cx="299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 출처</a:t>
            </a:r>
            <a:r>
              <a:rPr lang="en-GB" altLang="ko-KR" sz="1400" dirty="0"/>
              <a:t>: </a:t>
            </a:r>
            <a:r>
              <a:rPr lang="en-GB" sz="1400" dirty="0"/>
              <a:t>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189257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19DE-67BB-4A1A-9172-A86A45E8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2F7-A07B-4EFF-8F98-C954B5FA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E4F0FD-BFB4-45B5-BB3F-EE2144AAE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47" y="347232"/>
            <a:ext cx="7563906" cy="6163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5DCC1A-30D4-4CA1-9DC2-981850299782}"/>
              </a:ext>
            </a:extLst>
          </p:cNvPr>
          <p:cNvSpPr txBox="1"/>
          <p:nvPr/>
        </p:nvSpPr>
        <p:spPr>
          <a:xfrm>
            <a:off x="7684316" y="6004948"/>
            <a:ext cx="22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Measurement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640F97-E35E-43A0-A5E0-A174903EE616}"/>
              </a:ext>
            </a:extLst>
          </p:cNvPr>
          <p:cNvSpPr txBox="1"/>
          <p:nvPr/>
        </p:nvSpPr>
        <p:spPr>
          <a:xfrm>
            <a:off x="4598707" y="6466613"/>
            <a:ext cx="299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 출처</a:t>
            </a:r>
            <a:r>
              <a:rPr lang="en-GB" altLang="ko-KR" sz="1400" dirty="0"/>
              <a:t>: </a:t>
            </a:r>
            <a:r>
              <a:rPr lang="en-GB" sz="1400" dirty="0"/>
              <a:t>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277925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16E7-5B51-4D44-B748-A5041AD1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3A84-9D10-4DA5-9C54-7C09B982A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98E1C-B213-4283-9FDB-9CE308618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10" y="351995"/>
            <a:ext cx="7554379" cy="6154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F9BFCE-3318-4173-89DF-3302AA81382F}"/>
              </a:ext>
            </a:extLst>
          </p:cNvPr>
          <p:cNvSpPr txBox="1"/>
          <p:nvPr/>
        </p:nvSpPr>
        <p:spPr>
          <a:xfrm>
            <a:off x="7495859" y="5977780"/>
            <a:ext cx="245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Weight update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CBD03A-B0FF-4A0C-A580-2C1B1AEDC3AB}"/>
              </a:ext>
            </a:extLst>
          </p:cNvPr>
          <p:cNvSpPr txBox="1"/>
          <p:nvPr/>
        </p:nvSpPr>
        <p:spPr>
          <a:xfrm>
            <a:off x="4598707" y="6466613"/>
            <a:ext cx="299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 출처</a:t>
            </a:r>
            <a:r>
              <a:rPr lang="en-GB" altLang="ko-KR" sz="1400" dirty="0"/>
              <a:t>: </a:t>
            </a:r>
            <a:r>
              <a:rPr lang="en-GB" sz="1400" dirty="0"/>
              <a:t>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24942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F7FD-466C-4B04-B9F6-991DA992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664F-FBA6-43BF-9B8F-E371AA75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5D2D8-0549-45C1-9ED4-D6BB2CB00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7" y="323416"/>
            <a:ext cx="7592485" cy="6211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A8E0F1-2F45-4FBB-8DE7-C25A447DD129}"/>
              </a:ext>
            </a:extLst>
          </p:cNvPr>
          <p:cNvSpPr txBox="1"/>
          <p:nvPr/>
        </p:nvSpPr>
        <p:spPr>
          <a:xfrm>
            <a:off x="7960470" y="6004948"/>
            <a:ext cx="194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Resampling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88703-6DFA-4AAC-95BD-B28DB403A9FD}"/>
              </a:ext>
            </a:extLst>
          </p:cNvPr>
          <p:cNvSpPr txBox="1"/>
          <p:nvPr/>
        </p:nvSpPr>
        <p:spPr>
          <a:xfrm>
            <a:off x="4598707" y="6466613"/>
            <a:ext cx="299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 출처</a:t>
            </a:r>
            <a:r>
              <a:rPr lang="en-GB" altLang="ko-KR" sz="1400" dirty="0"/>
              <a:t>: </a:t>
            </a:r>
            <a:r>
              <a:rPr lang="en-GB" sz="1400" dirty="0"/>
              <a:t>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69456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66D597-0355-4743-B410-FEE1801ED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388" y="382857"/>
            <a:ext cx="7521221" cy="60922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A8E0F1-2F45-4FBB-8DE7-C25A447DD129}"/>
              </a:ext>
            </a:extLst>
          </p:cNvPr>
          <p:cNvSpPr txBox="1"/>
          <p:nvPr/>
        </p:nvSpPr>
        <p:spPr>
          <a:xfrm>
            <a:off x="7483151" y="6004948"/>
            <a:ext cx="242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Motion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50940-FCBC-417D-8035-9AEE4E5C74AB}"/>
              </a:ext>
            </a:extLst>
          </p:cNvPr>
          <p:cNvSpPr txBox="1"/>
          <p:nvPr/>
        </p:nvSpPr>
        <p:spPr>
          <a:xfrm>
            <a:off x="4598707" y="6466613"/>
            <a:ext cx="299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 출처</a:t>
            </a:r>
            <a:r>
              <a:rPr lang="en-GB" altLang="ko-KR" sz="1400" dirty="0"/>
              <a:t>: </a:t>
            </a:r>
            <a:r>
              <a:rPr lang="en-GB" sz="1400" dirty="0"/>
              <a:t>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1584098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1936-6ADE-447C-AD8E-33CD3D6F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3BBB-DFD2-40A5-9AA0-8C0ACC262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54D88-4FCE-47BC-9FF2-8E5CEB24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47" y="337706"/>
            <a:ext cx="7563906" cy="6182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C1C5FC-BDBA-4AD3-BCDC-F44D067F3D76}"/>
              </a:ext>
            </a:extLst>
          </p:cNvPr>
          <p:cNvSpPr txBox="1"/>
          <p:nvPr/>
        </p:nvSpPr>
        <p:spPr>
          <a:xfrm>
            <a:off x="7960470" y="6004948"/>
            <a:ext cx="194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Initialisation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455BA-9881-450B-B9C5-E64052B1EE6E}"/>
              </a:ext>
            </a:extLst>
          </p:cNvPr>
          <p:cNvSpPr txBox="1"/>
          <p:nvPr/>
        </p:nvSpPr>
        <p:spPr>
          <a:xfrm>
            <a:off x="4598707" y="6466613"/>
            <a:ext cx="299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 출처</a:t>
            </a:r>
            <a:r>
              <a:rPr lang="en-GB" altLang="ko-KR" sz="1400" dirty="0"/>
              <a:t>: </a:t>
            </a:r>
            <a:r>
              <a:rPr lang="en-GB" sz="1400" dirty="0"/>
              <a:t>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3796705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EA14-7D3D-4FA7-BA74-BB9C7632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Batang" panose="02030600000101010101" pitchFamily="18" charset="-127"/>
                <a:ea typeface="Batang" panose="02030600000101010101" pitchFamily="18" charset="-127"/>
              </a:rPr>
              <a:t>Particle</a:t>
            </a:r>
            <a:r>
              <a:rPr lang="ko-KR" alt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GB" altLang="ko-KR" sz="2400" dirty="0">
                <a:latin typeface="Batang" panose="02030600000101010101" pitchFamily="18" charset="-127"/>
                <a:ea typeface="Batang" panose="02030600000101010101" pitchFamily="18" charset="-127"/>
              </a:rPr>
              <a:t>Filter (or</a:t>
            </a:r>
            <a:r>
              <a:rPr lang="ko-KR" alt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GB" altLang="ko-KR" sz="2400" dirty="0">
                <a:latin typeface="Batang" panose="02030600000101010101" pitchFamily="18" charset="-127"/>
                <a:ea typeface="Batang" panose="02030600000101010101" pitchFamily="18" charset="-127"/>
              </a:rPr>
              <a:t>Sequential Monte Carlo (SMC))</a:t>
            </a:r>
            <a:r>
              <a:rPr lang="ko-KR" alt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의 특징</a:t>
            </a:r>
            <a:endParaRPr lang="en-GB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CE63-7541-4F8E-B1BC-CC76BE03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2938"/>
            <a:ext cx="8915400" cy="4520968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물체 추적으로는 여러가지 방법이 있는데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그 중 유명한 것으로는 칼만 필터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(Kalman Filter)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가 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정확도가 높은 방법으로 유명하지만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Linear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시스템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그리고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Gaussian Noise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가 있는 경우에 그 정확도가 보장된다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하지만 실제로는 이러한 조건들이 지켜지지 않는 경우에도 추적을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해야하며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이 때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Particle Filtering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을 사용할 수 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PF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문제는 비선형성이 너무 커서 예측하기 어렵고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기존에 상태나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측정치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등에 대한 확률 정보가 없을 때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사용한다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파티클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필터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(Particle Filter)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는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Kalman Filter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가 기반하는 해석적 방법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선형 운동으로 가정하고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parameter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를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찾아간다던가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하는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)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이 아니라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trial and error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에 기반하는 시뮬레이션을 통한 예측 기술의 하나로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SMC (Sequential Monte Carlo)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방법이라고도 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Monte Carlo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를 간단히 설명하자면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충분히 많은 수의 랜덤 입력의 결과를 수집하면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결과적으로 시스템의 특성을 알 수 있다는 일종의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무대뽀식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방법이다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무식해보이지만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우리가 사용하는 컴퓨터는 아주 빠르기 때문에 결과를 잘 얻어낸다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이러한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파티클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필터는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non-Linear, non-Gaussian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시스템에도 잘 동작하므로 칼만 필터보다 폭넓게 사용될 수 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목적은 여느 추적 알고리즘이 그렇듯이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“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오차가 존재하는 관측 값을 통해 시스템을 예측할 수 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.”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는 것이다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400" dirty="0">
                <a:latin typeface="Batang" panose="02030600000101010101" pitchFamily="18" charset="-127"/>
                <a:ea typeface="Batang" panose="02030600000101010101" pitchFamily="18" charset="-127"/>
              </a:rPr>
              <a:t>출처</a:t>
            </a:r>
            <a:r>
              <a:rPr lang="en-US" altLang="ko-KR" sz="1400" dirty="0"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en-GB" sz="1400" dirty="0">
                <a:latin typeface="Batang" panose="02030600000101010101" pitchFamily="18" charset="-127"/>
                <a:ea typeface="Batang" panose="02030600000101010101" pitchFamily="18" charset="-127"/>
              </a:rPr>
              <a:t>https://thinkpiece.tistory.com/135 [A Think Piece]</a:t>
            </a:r>
          </a:p>
        </p:txBody>
      </p:sp>
    </p:spTree>
    <p:extLst>
      <p:ext uri="{BB962C8B-B14F-4D97-AF65-F5344CB8AC3E}">
        <p14:creationId xmlns:p14="http://schemas.microsoft.com/office/powerpoint/2010/main" val="4100122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EAC9-DB1A-4555-8B7D-234F5F43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Batang" panose="02030600000101010101" pitchFamily="18" charset="-127"/>
                <a:ea typeface="Batang" panose="02030600000101010101" pitchFamily="18" charset="-127"/>
              </a:rPr>
              <a:t>Particle</a:t>
            </a:r>
            <a:r>
              <a:rPr lang="ko-KR" alt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GB" altLang="ko-KR" sz="2400" dirty="0">
                <a:latin typeface="Batang" panose="02030600000101010101" pitchFamily="18" charset="-127"/>
                <a:ea typeface="Batang" panose="02030600000101010101" pitchFamily="18" charset="-127"/>
              </a:rPr>
              <a:t>Filter (or</a:t>
            </a:r>
            <a:r>
              <a:rPr lang="ko-KR" alt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GB" altLang="ko-KR" sz="2400" dirty="0">
                <a:latin typeface="Batang" panose="02030600000101010101" pitchFamily="18" charset="-127"/>
                <a:ea typeface="Batang" panose="02030600000101010101" pitchFamily="18" charset="-127"/>
              </a:rPr>
              <a:t>Sequential Monte Carlo (SMC))</a:t>
            </a:r>
            <a:r>
              <a:rPr lang="ko-KR" alt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의 특징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BCD34-AC90-413E-A3DA-D62B3C781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6653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140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파티클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필터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(particle filter)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는 물체 추적을 위한 베이지안 추정 방법의 하나로 </a:t>
            </a:r>
            <a:r>
              <a:rPr lang="ko-KR" altLang="en-US" sz="140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연산량이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많은 대신 정확도가 높다는 장점이 있다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기존에는 </a:t>
            </a:r>
            <a:r>
              <a:rPr lang="ko-KR" altLang="en-US" sz="140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연산량의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문제로 </a:t>
            </a:r>
            <a:r>
              <a:rPr lang="ko-KR" altLang="en-US" sz="140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파티클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필터 대신에 주로 칼만 필터를 사용하여 물체 추적을 수행하였다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칼만 필터는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선형 시스템 및 </a:t>
            </a:r>
            <a:r>
              <a:rPr lang="ko-KR" altLang="en-US" sz="140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가우시안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노이즈를 가정하여 물체의 위치를 추정한다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하지만 실제 물체 추적 애플리케이션의 대부분의 시스템은 선형 시스템이 아니며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노이즈도 </a:t>
            </a:r>
            <a:r>
              <a:rPr lang="ko-KR" altLang="en-US" sz="140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가우시안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분포를 따르지 않는 경우가 많기 때문에 여기서 많은 추정 오차가 발생하게 된다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특히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칼만 필터는 하나의 물체 중심만을 가정하고 그 주위로 물체가 위치할 확률 분포를 </a:t>
            </a:r>
            <a:r>
              <a:rPr lang="ko-KR" altLang="en-US" sz="140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가우시안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함수를 사용하여 나타내기 때문에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물체의 위치에 대한 가정을 두 가지 이상 할 수가 없다는 단점이 있다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하지만 </a:t>
            </a:r>
            <a:r>
              <a:rPr lang="ko-KR" altLang="en-US" sz="140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파티클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필터는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수천 개 이상의 </a:t>
            </a:r>
            <a:r>
              <a:rPr lang="ko-KR" altLang="en-US" sz="140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파티클들이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각각 </a:t>
            </a:r>
            <a:r>
              <a:rPr lang="ko-KR" altLang="en-US" sz="140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하나씩의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물체 위치에 대한 가정을 나타내기 때문에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물체가 장애물에 가려지고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비슷한 물체가 주위에 존재하는 복잡한 상황에서도 높은 정확도로 물체를 성공적으로 추적할 수 있다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이러한 </a:t>
            </a:r>
            <a:r>
              <a:rPr lang="ko-KR" altLang="en-US" sz="140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파티클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필터는 </a:t>
            </a:r>
            <a:r>
              <a:rPr lang="ko-KR" altLang="en-US" sz="140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연산량이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40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파티클의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수에 비례하여 증가하기 때문에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기존의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CPU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와 같은 연산 장치를 이용하면 실시간 계산이 거의 불가능하였다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하지만 최근에 많이 사용되기 시작한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GPU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와 같은 대용량 병렬 처리 프로세서를 사용하면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1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차년도에 연구된 바와 같이 기존보다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100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배 이상의 속도로 </a:t>
            </a:r>
            <a:r>
              <a:rPr lang="ko-KR" altLang="en-US" sz="140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파티클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필터를 사용할 수 있다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400" dirty="0">
                <a:latin typeface="Batang" panose="02030600000101010101" pitchFamily="18" charset="-127"/>
                <a:ea typeface="Batang" panose="02030600000101010101" pitchFamily="18" charset="-127"/>
              </a:rPr>
              <a:t>출처</a:t>
            </a:r>
            <a:r>
              <a:rPr lang="en-GB" altLang="ko-KR" sz="1400" dirty="0"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en-US" altLang="ko-KR" sz="1400" dirty="0">
                <a:latin typeface="Batang" panose="02030600000101010101" pitchFamily="18" charset="-127"/>
                <a:ea typeface="Batang" panose="02030600000101010101" pitchFamily="18" charset="-127"/>
              </a:rPr>
              <a:t>GPU </a:t>
            </a:r>
            <a:r>
              <a:rPr lang="ko-KR" altLang="en-US" sz="1400" dirty="0">
                <a:latin typeface="Batang" panose="02030600000101010101" pitchFamily="18" charset="-127"/>
                <a:ea typeface="Batang" panose="02030600000101010101" pitchFamily="18" charset="-127"/>
              </a:rPr>
              <a:t>기반 로드 균형 </a:t>
            </a:r>
            <a:r>
              <a:rPr lang="ko-KR" altLang="en-US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파티클</a:t>
            </a:r>
            <a:r>
              <a:rPr lang="ko-KR" altLang="en-US" sz="1400" dirty="0">
                <a:latin typeface="Batang" panose="02030600000101010101" pitchFamily="18" charset="-127"/>
                <a:ea typeface="Batang" panose="02030600000101010101" pitchFamily="18" charset="-127"/>
              </a:rPr>
              <a:t> 필터 </a:t>
            </a:r>
            <a:r>
              <a:rPr lang="en-GB" altLang="ko-KR" sz="1400" dirty="0"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en-US" sz="1400" dirty="0">
                <a:latin typeface="Batang" panose="02030600000101010101" pitchFamily="18" charset="-127"/>
                <a:ea typeface="Batang" panose="02030600000101010101" pitchFamily="18" charset="-127"/>
              </a:rPr>
              <a:t>성원용</a:t>
            </a:r>
            <a:r>
              <a:rPr lang="en-GB" altLang="ko-KR" sz="1400" dirty="0"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endParaRPr lang="en-GB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199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AC8E-4996-4167-BED7-55508E9D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Particles</a:t>
            </a:r>
            <a:r>
              <a:rPr lang="ko-KR" altLang="en-US" dirty="0"/>
              <a:t> </a:t>
            </a:r>
            <a:r>
              <a:rPr lang="en-GB" altLang="ko-KR" dirty="0"/>
              <a:t>for</a:t>
            </a:r>
            <a:r>
              <a:rPr lang="ko-KR" altLang="en-US" dirty="0"/>
              <a:t> </a:t>
            </a:r>
            <a:r>
              <a:rPr lang="en-GB" altLang="ko-KR" dirty="0"/>
              <a:t>approximation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7735-575C-4C7B-8520-41A7A5FBF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4652865"/>
            <a:ext cx="8915400" cy="1458686"/>
          </a:xfrm>
        </p:spPr>
        <p:txBody>
          <a:bodyPr/>
          <a:lstStyle/>
          <a:p>
            <a:r>
              <a:rPr lang="en-GB" altLang="ko-KR" dirty="0"/>
              <a:t>Gaussian noise/distribution </a:t>
            </a:r>
            <a:r>
              <a:rPr lang="ko-KR" altLang="en-US" dirty="0"/>
              <a:t>이 아니라면</a:t>
            </a:r>
            <a:r>
              <a:rPr lang="en-GB" altLang="ko-KR" dirty="0"/>
              <a:t>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F714D-C8EB-4FDC-9D33-943EC9493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99" y="1575214"/>
            <a:ext cx="7887801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1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80C5-CCDD-4E99-9068-8DB1DE05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Einstein’s puzzle</a:t>
            </a:r>
          </a:p>
        </p:txBody>
      </p:sp>
      <p:pic>
        <p:nvPicPr>
          <p:cNvPr id="1028" name="Picture 4" descr="아인슈타인 퍼즐2 | 웹진 인벤 - 인벤">
            <a:extLst>
              <a:ext uri="{FF2B5EF4-FFF2-40B4-BE49-F238E27FC236}">
                <a16:creationId xmlns:a16="http://schemas.microsoft.com/office/drawing/2014/main" id="{16E03A96-8EB3-43C0-AF52-74A8702B7B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63" y="365125"/>
            <a:ext cx="3788210" cy="612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instein's Puzzle – puzzlewocky">
            <a:extLst>
              <a:ext uri="{FF2B5EF4-FFF2-40B4-BE49-F238E27FC236}">
                <a16:creationId xmlns:a16="http://schemas.microsoft.com/office/drawing/2014/main" id="{3EB006FB-EC9F-41B7-9E4A-9DD2F58B6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749212" cy="446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F049DD-61FA-4BD6-AE2E-1723EA81953D}"/>
              </a:ext>
            </a:extLst>
          </p:cNvPr>
          <p:cNvSpPr txBox="1"/>
          <p:nvPr/>
        </p:nvSpPr>
        <p:spPr>
          <a:xfrm>
            <a:off x="838200" y="6289897"/>
            <a:ext cx="5989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https://puzzlewocky.com/brain-teasers/einsteins-puzzle/</a:t>
            </a:r>
          </a:p>
        </p:txBody>
      </p:sp>
    </p:spTree>
    <p:extLst>
      <p:ext uri="{BB962C8B-B14F-4D97-AF65-F5344CB8AC3E}">
        <p14:creationId xmlns:p14="http://schemas.microsoft.com/office/powerpoint/2010/main" val="2874281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F136-DCFB-4456-AF83-81E29D2F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GB" sz="3200" dirty="0"/>
              <a:t>Importance Sampling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75A2C77-3DE7-4EE0-82B3-A09B19DEA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83956" y="2133600"/>
                <a:ext cx="4140772" cy="377762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f: Target distribution. </a:t>
                </a:r>
                <a:r>
                  <a:rPr lang="ko-KR" altLang="en-US" dirty="0">
                    <a:solidFill>
                      <a:srgbClr val="000000"/>
                    </a:solidFill>
                  </a:rPr>
                  <a:t>우리가 </a:t>
                </a:r>
                <a:r>
                  <a:rPr lang="en-GB" altLang="ko-KR" dirty="0">
                    <a:solidFill>
                      <a:srgbClr val="000000"/>
                    </a:solidFill>
                  </a:rPr>
                  <a:t>sample</a:t>
                </a:r>
                <a:r>
                  <a:rPr lang="ko-KR" altLang="en-US" dirty="0">
                    <a:solidFill>
                      <a:srgbClr val="000000"/>
                    </a:solidFill>
                  </a:rPr>
                  <a:t>을 </a:t>
                </a:r>
                <a:r>
                  <a:rPr lang="en-GB" altLang="ko-KR" dirty="0">
                    <a:solidFill>
                      <a:srgbClr val="000000"/>
                    </a:solidFill>
                  </a:rPr>
                  <a:t>generate </a:t>
                </a:r>
                <a:r>
                  <a:rPr lang="ko-KR" altLang="en-US" dirty="0">
                    <a:solidFill>
                      <a:srgbClr val="000000"/>
                    </a:solidFill>
                  </a:rPr>
                  <a:t>하고 싶은 </a:t>
                </a:r>
                <a:r>
                  <a:rPr lang="en-GB" altLang="ko-KR" dirty="0">
                    <a:solidFill>
                      <a:srgbClr val="000000"/>
                    </a:solidFill>
                  </a:rPr>
                  <a:t>distribution. Can be arbitrary.</a:t>
                </a:r>
              </a:p>
              <a:p>
                <a:r>
                  <a:rPr lang="en-GB" dirty="0">
                    <a:solidFill>
                      <a:srgbClr val="000000"/>
                    </a:solidFill>
                  </a:rPr>
                  <a:t>Importance Sampling Principle:</a:t>
                </a:r>
                <a:r>
                  <a:rPr lang="en-US" dirty="0">
                    <a:solidFill>
                      <a:srgbClr val="000000"/>
                    </a:solidFill>
                  </a:rPr>
                  <a:t> Sampling</a:t>
                </a:r>
                <a:r>
                  <a:rPr lang="ko-KR" altLang="en-US" dirty="0">
                    <a:solidFill>
                      <a:srgbClr val="000000"/>
                    </a:solidFill>
                  </a:rPr>
                  <a:t>을 할 때</a:t>
                </a:r>
                <a:r>
                  <a:rPr lang="en-GB" altLang="ko-KR" dirty="0">
                    <a:solidFill>
                      <a:srgbClr val="000000"/>
                    </a:solidFill>
                  </a:rPr>
                  <a:t>, f</a:t>
                </a:r>
                <a:r>
                  <a:rPr lang="ko-KR" altLang="en-US" dirty="0">
                    <a:solidFill>
                      <a:srgbClr val="000000"/>
                    </a:solidFill>
                  </a:rPr>
                  <a:t>가 아닌 </a:t>
                </a:r>
                <a:r>
                  <a:rPr lang="en-GB" altLang="ko-KR" dirty="0">
                    <a:solidFill>
                      <a:srgbClr val="000000"/>
                    </a:solidFill>
                  </a:rPr>
                  <a:t>proposal (or </a:t>
                </a:r>
                <a14:m>
                  <m:oMath xmlns:m="http://schemas.openxmlformats.org/officeDocument/2006/math">
                    <m:r>
                      <a:rPr lang="ko-KR" altLang="en-GB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</a:rPr>
                  <a:t> or g) distribution</a:t>
                </a:r>
                <a:r>
                  <a:rPr lang="ko-KR" altLang="en-US" dirty="0">
                    <a:solidFill>
                      <a:srgbClr val="000000"/>
                    </a:solidFill>
                  </a:rPr>
                  <a:t>에서 </a:t>
                </a:r>
                <a:r>
                  <a:rPr lang="en-GB" altLang="ko-KR" dirty="0">
                    <a:solidFill>
                      <a:srgbClr val="000000"/>
                    </a:solidFill>
                  </a:rPr>
                  <a:t>sampling (</a:t>
                </a:r>
                <a:r>
                  <a:rPr lang="ko-KR" altLang="en-US" dirty="0">
                    <a:solidFill>
                      <a:srgbClr val="000000"/>
                    </a:solidFill>
                  </a:rPr>
                  <a:t>간접적</a:t>
                </a:r>
                <a:r>
                  <a:rPr lang="en-GB" altLang="ko-KR" dirty="0">
                    <a:solidFill>
                      <a:srgbClr val="00000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000000"/>
                    </a:solidFill>
                  </a:rPr>
                  <a:t>우회적 방법</a:t>
                </a:r>
                <a:r>
                  <a:rPr lang="en-GB" altLang="ko-KR" dirty="0">
                    <a:solidFill>
                      <a:srgbClr val="000000"/>
                    </a:solidFill>
                  </a:rPr>
                  <a:t>). </a:t>
                </a:r>
                <a:r>
                  <a:rPr lang="ko-KR" altLang="en-US" dirty="0">
                    <a:solidFill>
                      <a:srgbClr val="000000"/>
                    </a:solidFill>
                  </a:rPr>
                  <a:t>그리곤 </a:t>
                </a:r>
                <a:r>
                  <a:rPr lang="en-GB" altLang="ko-KR" dirty="0">
                    <a:solidFill>
                      <a:srgbClr val="000000"/>
                    </a:solidFill>
                  </a:rPr>
                  <a:t>f</a:t>
                </a:r>
                <a:r>
                  <a:rPr lang="ko-KR" altLang="en-US" dirty="0">
                    <a:solidFill>
                      <a:srgbClr val="000000"/>
                    </a:solidFill>
                  </a:rPr>
                  <a:t>와 </a:t>
                </a:r>
                <a:r>
                  <a:rPr lang="en-GB" altLang="ko-KR" dirty="0">
                    <a:solidFill>
                      <a:srgbClr val="000000"/>
                    </a:solidFill>
                  </a:rPr>
                  <a:t>g</a:t>
                </a:r>
                <a:r>
                  <a:rPr lang="ko-KR" altLang="en-US" dirty="0">
                    <a:solidFill>
                      <a:srgbClr val="000000"/>
                    </a:solidFill>
                  </a:rPr>
                  <a:t>의 </a:t>
                </a:r>
                <a:r>
                  <a:rPr lang="en-GB" altLang="ko-KR" dirty="0">
                    <a:solidFill>
                      <a:srgbClr val="000000"/>
                    </a:solidFill>
                  </a:rPr>
                  <a:t>difference</a:t>
                </a:r>
                <a:r>
                  <a:rPr lang="ko-KR" altLang="en-US" dirty="0">
                    <a:solidFill>
                      <a:srgbClr val="000000"/>
                    </a:solidFill>
                  </a:rPr>
                  <a:t>를 반영 </a:t>
                </a:r>
                <a:r>
                  <a:rPr lang="en-GB" altLang="ko-KR" dirty="0">
                    <a:solidFill>
                      <a:srgbClr val="000000"/>
                    </a:solidFill>
                  </a:rPr>
                  <a:t>=&gt; </a:t>
                </a:r>
                <a14:m>
                  <m:oMath xmlns:m="http://schemas.openxmlformats.org/officeDocument/2006/math">
                    <m:r>
                      <a:rPr lang="en-GB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GB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GB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75A2C77-3DE7-4EE0-82B3-A09B19DEA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3956" y="2133600"/>
                <a:ext cx="4140772" cy="3777622"/>
              </a:xfrm>
              <a:blipFill>
                <a:blip r:embed="rId2"/>
                <a:stretch>
                  <a:fillRect l="-1029" t="-1129" r="-2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C4C376-E4F4-44E4-BD55-2E939E7D1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1285950"/>
            <a:ext cx="5451627" cy="396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29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01E4-2527-4C59-BFF6-FD76D5DF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5EEA1-B1B4-4261-A96E-61C723071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9120" y="1250249"/>
            <a:ext cx="5982269" cy="47798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6612D7-CDA5-4809-BD5F-F000E8251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75" y="1250249"/>
            <a:ext cx="5778725" cy="47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60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A784-7618-4948-8456-A4C52056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61432"/>
            <a:ext cx="8911687" cy="1280890"/>
          </a:xfrm>
        </p:spPr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F5B9-3B24-4EBE-90D4-A346A05C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72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757D-6137-423F-AEAD-9881F1D1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Einstein’s puzzle</a:t>
            </a:r>
          </a:p>
        </p:txBody>
      </p:sp>
      <p:pic>
        <p:nvPicPr>
          <p:cNvPr id="2050" name="Picture 2" descr="Albert Einstein's Logic Puzzle, Maybe | David Pace">
            <a:extLst>
              <a:ext uri="{FF2B5EF4-FFF2-40B4-BE49-F238E27FC236}">
                <a16:creationId xmlns:a16="http://schemas.microsoft.com/office/drawing/2014/main" id="{41E94CD0-9482-4D4B-A435-B17D25C641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2596" y="1377820"/>
            <a:ext cx="6746479" cy="516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03951A-A0AF-4D9A-AE69-31476F7D6E3B}"/>
              </a:ext>
            </a:extLst>
          </p:cNvPr>
          <p:cNvSpPr txBox="1"/>
          <p:nvPr/>
        </p:nvSpPr>
        <p:spPr>
          <a:xfrm>
            <a:off x="2852596" y="6546024"/>
            <a:ext cx="65664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https://www.davidpace.com/albert-einsteins-logic-puzzle-maybe/</a:t>
            </a:r>
          </a:p>
        </p:txBody>
      </p:sp>
    </p:spTree>
    <p:extLst>
      <p:ext uri="{BB962C8B-B14F-4D97-AF65-F5344CB8AC3E}">
        <p14:creationId xmlns:p14="http://schemas.microsoft.com/office/powerpoint/2010/main" val="412087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E3BA-625F-4187-A2C7-9AAF8755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F9FD-7DA9-404C-B895-78B639943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9B46E-4B4D-4096-B7AF-6BB3F2999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282" y="318502"/>
            <a:ext cx="7621435" cy="6220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BDF6-E681-4650-A034-DF2934E3824F}"/>
              </a:ext>
            </a:extLst>
          </p:cNvPr>
          <p:cNvSpPr txBox="1"/>
          <p:nvPr/>
        </p:nvSpPr>
        <p:spPr>
          <a:xfrm>
            <a:off x="7960470" y="6004948"/>
            <a:ext cx="194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Initialisation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1DCD1-537C-415A-A00E-61A86CFF4A2D}"/>
              </a:ext>
            </a:extLst>
          </p:cNvPr>
          <p:cNvSpPr txBox="1"/>
          <p:nvPr/>
        </p:nvSpPr>
        <p:spPr>
          <a:xfrm>
            <a:off x="4598707" y="6466613"/>
            <a:ext cx="299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 출처</a:t>
            </a:r>
            <a:r>
              <a:rPr lang="en-GB" altLang="ko-KR" sz="1400" dirty="0"/>
              <a:t>: </a:t>
            </a:r>
            <a:r>
              <a:rPr lang="en-GB" sz="1400" dirty="0"/>
              <a:t>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205296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CEF9-3002-4E21-B0E0-618CE578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50877-84C7-4C0B-8426-FA3C7F9EE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EA0F0-2CDD-4092-B9EE-577D8F183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21" y="337706"/>
            <a:ext cx="7582958" cy="6182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0770A5-F57F-4A2B-9F9F-7C32F12F1223}"/>
              </a:ext>
            </a:extLst>
          </p:cNvPr>
          <p:cNvSpPr txBox="1"/>
          <p:nvPr/>
        </p:nvSpPr>
        <p:spPr>
          <a:xfrm>
            <a:off x="7960470" y="6004948"/>
            <a:ext cx="2081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Observation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8387D-E7EB-433D-A575-71C3B662A527}"/>
              </a:ext>
            </a:extLst>
          </p:cNvPr>
          <p:cNvSpPr txBox="1"/>
          <p:nvPr/>
        </p:nvSpPr>
        <p:spPr>
          <a:xfrm>
            <a:off x="4598707" y="6466613"/>
            <a:ext cx="299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 출처</a:t>
            </a:r>
            <a:r>
              <a:rPr lang="en-GB" altLang="ko-KR" sz="1400" dirty="0"/>
              <a:t>: </a:t>
            </a:r>
            <a:r>
              <a:rPr lang="en-GB" sz="1400" dirty="0"/>
              <a:t>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142930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CEF9-3002-4E21-B0E0-618CE578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50877-84C7-4C0B-8426-FA3C7F9EE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EA0F0-2CDD-4092-B9EE-577D8F183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4521" y="337706"/>
            <a:ext cx="7582958" cy="6182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02AAF6-F637-481E-B8E7-E77D1276AA1A}"/>
              </a:ext>
            </a:extLst>
          </p:cNvPr>
          <p:cNvSpPr txBox="1"/>
          <p:nvPr/>
        </p:nvSpPr>
        <p:spPr>
          <a:xfrm>
            <a:off x="7960469" y="6004948"/>
            <a:ext cx="2055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Observation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1B9EC2-2639-49D3-A869-06B8A873EF85}"/>
              </a:ext>
            </a:extLst>
          </p:cNvPr>
          <p:cNvSpPr txBox="1"/>
          <p:nvPr/>
        </p:nvSpPr>
        <p:spPr>
          <a:xfrm>
            <a:off x="4598707" y="6466613"/>
            <a:ext cx="299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 출처</a:t>
            </a:r>
            <a:r>
              <a:rPr lang="en-GB" altLang="ko-KR" sz="1400" dirty="0"/>
              <a:t>: </a:t>
            </a:r>
            <a:r>
              <a:rPr lang="en-GB" sz="1400" dirty="0"/>
              <a:t>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232041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172A-9289-450E-AD62-C145F17A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5560-0C3D-445E-9469-07AC297B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5B852-437D-40D0-A34F-8A51E5656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10" y="347232"/>
            <a:ext cx="7554379" cy="61635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243191-F8B4-4DB8-A941-A8BC439314CB}"/>
              </a:ext>
            </a:extLst>
          </p:cNvPr>
          <p:cNvSpPr txBox="1"/>
          <p:nvPr/>
        </p:nvSpPr>
        <p:spPr>
          <a:xfrm>
            <a:off x="7960470" y="5259992"/>
            <a:ext cx="1946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Resampling/Motion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B6671-4EB4-4CAC-A376-4FDC62C98988}"/>
              </a:ext>
            </a:extLst>
          </p:cNvPr>
          <p:cNvSpPr txBox="1"/>
          <p:nvPr/>
        </p:nvSpPr>
        <p:spPr>
          <a:xfrm>
            <a:off x="4598707" y="6466613"/>
            <a:ext cx="299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 출처</a:t>
            </a:r>
            <a:r>
              <a:rPr lang="en-GB" altLang="ko-KR" sz="1400" dirty="0"/>
              <a:t>: </a:t>
            </a:r>
            <a:r>
              <a:rPr lang="en-GB" sz="1400" dirty="0"/>
              <a:t>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13059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9C73-264C-4DD3-A2A3-696A3C8D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F62F-4B8B-44F8-9D05-7A5716F7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9221D-03E1-4B72-9F7E-E3C6D807C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361522"/>
            <a:ext cx="7573432" cy="61349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EBC96C-6046-4926-8B36-B384E55ECEB2}"/>
              </a:ext>
            </a:extLst>
          </p:cNvPr>
          <p:cNvSpPr txBox="1"/>
          <p:nvPr/>
        </p:nvSpPr>
        <p:spPr>
          <a:xfrm>
            <a:off x="7616520" y="6004948"/>
            <a:ext cx="235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Measurement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52D34-CE90-4AA8-B0E2-F92AF792CE7C}"/>
              </a:ext>
            </a:extLst>
          </p:cNvPr>
          <p:cNvSpPr txBox="1"/>
          <p:nvPr/>
        </p:nvSpPr>
        <p:spPr>
          <a:xfrm>
            <a:off x="4598707" y="6466613"/>
            <a:ext cx="299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 출처</a:t>
            </a:r>
            <a:r>
              <a:rPr lang="en-GB" altLang="ko-KR" sz="1400" dirty="0"/>
              <a:t>: </a:t>
            </a:r>
            <a:r>
              <a:rPr lang="en-GB" sz="1400" dirty="0"/>
              <a:t>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285326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9C73-264C-4DD3-A2A3-696A3C8D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F62F-4B8B-44F8-9D05-7A5716F7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9221D-03E1-4B72-9F7E-E3C6D807C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9284" y="361522"/>
            <a:ext cx="7573432" cy="6134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F89618-0B00-4263-A3B6-FE4CE3032A7D}"/>
              </a:ext>
            </a:extLst>
          </p:cNvPr>
          <p:cNvSpPr txBox="1"/>
          <p:nvPr/>
        </p:nvSpPr>
        <p:spPr>
          <a:xfrm>
            <a:off x="7593293" y="6004948"/>
            <a:ext cx="231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Measurement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1D7D0-6AD3-4E80-A02C-80B633B5B5DB}"/>
              </a:ext>
            </a:extLst>
          </p:cNvPr>
          <p:cNvSpPr txBox="1"/>
          <p:nvPr/>
        </p:nvSpPr>
        <p:spPr>
          <a:xfrm>
            <a:off x="4598707" y="6466613"/>
            <a:ext cx="299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 출처</a:t>
            </a:r>
            <a:r>
              <a:rPr lang="en-GB" altLang="ko-KR" sz="1400" dirty="0"/>
              <a:t>: </a:t>
            </a:r>
            <a:r>
              <a:rPr lang="en-GB" sz="1400" dirty="0"/>
              <a:t>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2314315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643</Words>
  <Application>Microsoft Office PowerPoint</Application>
  <PresentationFormat>Widescreen</PresentationFormat>
  <Paragraphs>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Batang</vt:lpstr>
      <vt:lpstr>Arial</vt:lpstr>
      <vt:lpstr>Cambria Math</vt:lpstr>
      <vt:lpstr>Century Gothic</vt:lpstr>
      <vt:lpstr>Wingdings 3</vt:lpstr>
      <vt:lpstr>Wisp</vt:lpstr>
      <vt:lpstr>Particle Filter</vt:lpstr>
      <vt:lpstr>Einstein’s puzzle</vt:lpstr>
      <vt:lpstr>Einstein’s puzzle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Particle Filter (or Sequential Monte Carlo (SMC))의 특징</vt:lpstr>
      <vt:lpstr>Particle Filter (or Sequential Monte Carlo (SMC))의 특징</vt:lpstr>
      <vt:lpstr>Particles for approximation</vt:lpstr>
      <vt:lpstr>Importance Sampling Principle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Filter</dc:title>
  <dc:creator>이휘준</dc:creator>
  <cp:lastModifiedBy>이휘준</cp:lastModifiedBy>
  <cp:revision>1</cp:revision>
  <dcterms:created xsi:type="dcterms:W3CDTF">2020-11-18T03:10:47Z</dcterms:created>
  <dcterms:modified xsi:type="dcterms:W3CDTF">2020-11-18T03:38:26Z</dcterms:modified>
</cp:coreProperties>
</file>