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1"/>
  </p:sldMasterIdLst>
  <p:notesMasterIdLst>
    <p:notesMasterId r:id="rId13"/>
  </p:notesMasterIdLst>
  <p:sldIdLst>
    <p:sldId id="256" r:id="rId2"/>
    <p:sldId id="259" r:id="rId3"/>
    <p:sldId id="273" r:id="rId4"/>
    <p:sldId id="263" r:id="rId5"/>
    <p:sldId id="264" r:id="rId6"/>
    <p:sldId id="261" r:id="rId7"/>
    <p:sldId id="265" r:id="rId8"/>
    <p:sldId id="262" r:id="rId9"/>
    <p:sldId id="266" r:id="rId10"/>
    <p:sldId id="270" r:id="rId11"/>
    <p:sldId id="27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A58C84-D1F1-5345-CFE4-9147AE583383}" v="22" dt="2022-01-11T03:56:21.519"/>
    <p1510:client id="{5C574C9C-948B-00C3-4683-F1C3BF29CD51}" v="513" dt="2022-01-11T02:01:58.456"/>
    <p1510:client id="{9581EC1F-09B4-0490-6D27-A2F03E563857}" v="94" dt="2022-01-11T04:59:01.266"/>
    <p1510:client id="{CE9A972D-8C96-4C89-B276-44D675417E58}" v="163" dt="2022-01-10T08:39:53.4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춘천시 인구수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'[통합 문서.xlsx]Sheet1'!$B$1</c:f>
              <c:strCache>
                <c:ptCount val="1"/>
                <c:pt idx="0">
                  <c:v>인구수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'[통합 문서.xlsx]Sheet1'!$A$2:$A$6</c:f>
              <c:strCache>
                <c:ptCount val="5"/>
                <c:pt idx="0">
                  <c:v>08년​</c:v>
                </c:pt>
                <c:pt idx="1">
                  <c:v>10년​</c:v>
                </c:pt>
                <c:pt idx="2">
                  <c:v>12년​</c:v>
                </c:pt>
                <c:pt idx="3">
                  <c:v>14년​</c:v>
                </c:pt>
                <c:pt idx="4">
                  <c:v>16년​</c:v>
                </c:pt>
              </c:strCache>
            </c:strRef>
          </c:cat>
          <c:val>
            <c:numRef>
              <c:f>'[통합 문서.xlsx]Sheet1'!$B$2:$B$6</c:f>
              <c:numCache>
                <c:formatCode>General</c:formatCode>
                <c:ptCount val="5"/>
                <c:pt idx="0">
                  <c:v>264557</c:v>
                </c:pt>
                <c:pt idx="1">
                  <c:v>272739</c:v>
                </c:pt>
                <c:pt idx="2">
                  <c:v>276134</c:v>
                </c:pt>
                <c:pt idx="3">
                  <c:v>278840</c:v>
                </c:pt>
                <c:pt idx="4">
                  <c:v>283951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B4-462E-95B5-33E3C7C0B5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15315704"/>
        <c:axId val="880833832"/>
      </c:barChart>
      <c:catAx>
        <c:axId val="715315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0833832"/>
        <c:crosses val="autoZero"/>
        <c:auto val="1"/>
        <c:lblAlgn val="ctr"/>
        <c:lblOffset val="100"/>
        <c:noMultiLvlLbl val="0"/>
      </c:catAx>
      <c:valAx>
        <c:axId val="88083383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5315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춘천시 인구수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'[통합 문서.xlsx]Sheet1'!$B$1</c:f>
              <c:strCache>
                <c:ptCount val="1"/>
                <c:pt idx="0">
                  <c:v>인구수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'[통합 문서.xlsx]Sheet1'!$A$2:$A$6</c:f>
              <c:strCache>
                <c:ptCount val="5"/>
                <c:pt idx="0">
                  <c:v>08년​</c:v>
                </c:pt>
                <c:pt idx="1">
                  <c:v>10년​</c:v>
                </c:pt>
                <c:pt idx="2">
                  <c:v>12년​</c:v>
                </c:pt>
                <c:pt idx="3">
                  <c:v>14년​</c:v>
                </c:pt>
                <c:pt idx="4">
                  <c:v>16년​</c:v>
                </c:pt>
              </c:strCache>
            </c:strRef>
          </c:cat>
          <c:val>
            <c:numRef>
              <c:f>'[통합 문서.xlsx]Sheet1'!$B$2:$B$6</c:f>
              <c:numCache>
                <c:formatCode>General</c:formatCode>
                <c:ptCount val="5"/>
                <c:pt idx="0">
                  <c:v>264557</c:v>
                </c:pt>
                <c:pt idx="1">
                  <c:v>272739</c:v>
                </c:pt>
                <c:pt idx="2">
                  <c:v>276134</c:v>
                </c:pt>
                <c:pt idx="3">
                  <c:v>278840</c:v>
                </c:pt>
                <c:pt idx="4">
                  <c:v>283951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AB-42D1-8AC7-66CF0A2127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15315704"/>
        <c:axId val="880833832"/>
      </c:barChart>
      <c:catAx>
        <c:axId val="715315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0833832"/>
        <c:crosses val="autoZero"/>
        <c:auto val="1"/>
        <c:lblAlgn val="ctr"/>
        <c:lblOffset val="100"/>
        <c:noMultiLvlLbl val="0"/>
      </c:catAx>
      <c:valAx>
        <c:axId val="880833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5315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1A1EC-F5A2-4753-8920-0E4F0D363E85}" type="datetimeFigureOut">
              <a:rPr lang="en-US" altLang="ko-KR"/>
              <a:t>1/11/2022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873D1-6EE1-4F9D-8F2D-D2A7008D1989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430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err="1">
                <a:latin typeface="Calibri"/>
                <a:ea typeface="맑은 고딕"/>
                <a:cs typeface="Calibri"/>
              </a:rPr>
              <a:t>멘델의</a:t>
            </a:r>
            <a:r>
              <a:rPr lang="en-US" altLang="ko-KR">
                <a:latin typeface="Calibri"/>
                <a:ea typeface="맑은 고딕"/>
                <a:cs typeface="Calibri"/>
              </a:rPr>
              <a:t> 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유전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법칙</a:t>
            </a:r>
            <a:endParaRPr lang="ko-KR" altLang="en-US" err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B873D1-6EE1-4F9D-8F2D-D2A7008D1989}" type="slidenum">
              <a:rPr lang="en-US" altLang="ko-KR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673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err="1">
                <a:latin typeface="Calibri"/>
                <a:ea typeface="맑은 고딕"/>
                <a:cs typeface="Calibri"/>
              </a:rPr>
              <a:t>멘델의</a:t>
            </a:r>
            <a:r>
              <a:rPr lang="en-US" altLang="ko-KR">
                <a:latin typeface="Calibri"/>
                <a:ea typeface="맑은 고딕"/>
                <a:cs typeface="Calibri"/>
              </a:rPr>
              <a:t> 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유전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법칙</a:t>
            </a:r>
            <a:endParaRPr lang="ko-KR" altLang="en-US" err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B873D1-6EE1-4F9D-8F2D-D2A7008D1989}" type="slidenum">
              <a:rPr lang="en-US" altLang="ko-KR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269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98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79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90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04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85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98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74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97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68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75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2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b="1" i="0" kern="1200" spc="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2400" b="0" i="0" kern="1200" spc="2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2000" b="0" i="0" kern="1200" spc="2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800" b="0" i="0" kern="1200" spc="2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600" b="0" i="0" kern="1200" spc="2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400" b="0" i="0" kern="1200" spc="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3" descr="Robot hands and technology">
            <a:extLst>
              <a:ext uri="{FF2B5EF4-FFF2-40B4-BE49-F238E27FC236}">
                <a16:creationId xmlns:a16="http://schemas.microsoft.com/office/drawing/2014/main" id="{0635A104-2307-4535-B811-1D84E996C4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68" r="-2" b="155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3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 lIns="109728" tIns="109728" rIns="109728" bIns="91440" anchor="t">
            <a:noAutofit/>
          </a:bodyPr>
          <a:lstStyle/>
          <a:p>
            <a:r>
              <a:rPr lang="ko-KR" altLang="en-US" sz="8000"/>
              <a:t>Data </a:t>
            </a:r>
            <a:r>
              <a:rPr lang="ko-KR" altLang="en-US" sz="8000" err="1"/>
              <a:t>Science</a:t>
            </a:r>
            <a:endParaRPr lang="ko-KR" altLang="en-US" sz="8800">
              <a:ea typeface="Malgun Gothic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r>
              <a:rPr lang="ko-KR" altLang="en-US" err="1">
                <a:ea typeface="Malgun Gothic Semilight"/>
                <a:cs typeface="Malgun Gothic Semilight"/>
              </a:rPr>
              <a:t>DS는</a:t>
            </a:r>
            <a:r>
              <a:rPr lang="ko-KR" altLang="en-US">
                <a:ea typeface="Malgun Gothic Semilight"/>
                <a:cs typeface="Malgun Gothic Semilight"/>
              </a:rPr>
              <a:t> 무엇일까요?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38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9210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8C82A7-3824-4BFA-B75F-A1DF4CB4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 fontScale="90000"/>
          </a:bodyPr>
          <a:lstStyle/>
          <a:p>
            <a:r>
              <a:rPr lang="ko-KR" altLang="en-US">
                <a:ea typeface="Malgun Gothic"/>
              </a:rPr>
              <a:t>Data </a:t>
            </a:r>
            <a:r>
              <a:rPr lang="ko-KR" altLang="en-US" err="1">
                <a:ea typeface="Malgun Gothic"/>
              </a:rPr>
              <a:t>Science에</a:t>
            </a:r>
            <a:r>
              <a:rPr lang="ko-KR" altLang="en-US">
                <a:ea typeface="Malgun Gothic"/>
              </a:rPr>
              <a:t> 필요한 역량은 무엇일까?</a:t>
            </a:r>
            <a:endParaRPr lang="ko-KR" altLang="en-US">
              <a:ea typeface="+mj-lt"/>
              <a:cs typeface="+mj-lt"/>
            </a:endParaRPr>
          </a:p>
          <a:p>
            <a:endParaRPr lang="ko-KR" altLang="en-US">
              <a:ea typeface="Malgun Gothic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DF758B-AF79-409E-A144-A34FB7D74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3601212"/>
          </a:xfrm>
        </p:spPr>
        <p:txBody>
          <a:bodyPr lIns="109728" tIns="109728" rIns="109728" bIns="91440" anchor="t">
            <a:normAutofit/>
          </a:bodyPr>
          <a:lstStyle/>
          <a:p>
            <a:pPr>
              <a:lnSpc>
                <a:spcPct val="113999"/>
              </a:lnSpc>
            </a:pPr>
            <a:r>
              <a:rPr lang="ko-KR" altLang="en-US">
                <a:ea typeface="Malgun Gothic Semilight"/>
                <a:cs typeface="Malgun Gothic Semilight"/>
              </a:rPr>
              <a:t>코딩</a:t>
            </a:r>
          </a:p>
          <a:p>
            <a:pPr>
              <a:lnSpc>
                <a:spcPct val="113999"/>
              </a:lnSpc>
            </a:pPr>
            <a:r>
              <a:rPr lang="ko-KR" altLang="en-US">
                <a:ea typeface="Malgun Gothic Semilight"/>
                <a:cs typeface="Malgun Gothic Semilight"/>
              </a:rPr>
              <a:t>AI</a:t>
            </a:r>
          </a:p>
          <a:p>
            <a:pPr>
              <a:lnSpc>
                <a:spcPct val="113999"/>
              </a:lnSpc>
            </a:pPr>
            <a:r>
              <a:rPr lang="ko-KR" altLang="en-US">
                <a:ea typeface="Malgun Gothic Semilight"/>
                <a:cs typeface="Malgun Gothic Semilight"/>
              </a:rPr>
              <a:t>수학</a:t>
            </a:r>
          </a:p>
          <a:p>
            <a:pPr>
              <a:lnSpc>
                <a:spcPct val="113999"/>
              </a:lnSpc>
            </a:pPr>
            <a:r>
              <a:rPr lang="ko-KR" altLang="en-US">
                <a:ea typeface="Malgun Gothic Semilight"/>
                <a:cs typeface="Malgun Gothic Semilight"/>
              </a:rPr>
              <a:t>도메인</a:t>
            </a:r>
          </a:p>
          <a:p>
            <a:pPr>
              <a:lnSpc>
                <a:spcPct val="113999"/>
              </a:lnSpc>
            </a:pPr>
            <a:r>
              <a:rPr lang="ko-KR" altLang="en-US">
                <a:ea typeface="Malgun Gothic Semilight"/>
                <a:cs typeface="Malgun Gothic Semilight"/>
              </a:rPr>
              <a:t>의사소통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5467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8C82A7-3824-4BFA-B75F-A1DF4CB4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 fontScale="90000"/>
          </a:bodyPr>
          <a:lstStyle/>
          <a:p>
            <a:r>
              <a:rPr lang="ko-KR" altLang="en-US">
                <a:ea typeface="Malgun Gothic"/>
              </a:rPr>
              <a:t>Data </a:t>
            </a:r>
            <a:r>
              <a:rPr lang="ko-KR" altLang="en-US" err="1">
                <a:ea typeface="Malgun Gothic"/>
              </a:rPr>
              <a:t>Science에</a:t>
            </a:r>
            <a:r>
              <a:rPr lang="ko-KR" altLang="en-US">
                <a:ea typeface="Malgun Gothic"/>
              </a:rPr>
              <a:t> 필요한 역량은 무엇일까?</a:t>
            </a:r>
            <a:endParaRPr lang="ko-KR" altLang="en-US">
              <a:ea typeface="+mj-lt"/>
              <a:cs typeface="+mj-lt"/>
            </a:endParaRPr>
          </a:p>
          <a:p>
            <a:endParaRPr lang="ko-KR" altLang="en-US">
              <a:ea typeface="Malgun Gothic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07C8A79-6C02-4CEF-9AAC-B90C552F447B}"/>
              </a:ext>
            </a:extLst>
          </p:cNvPr>
          <p:cNvSpPr/>
          <p:nvPr/>
        </p:nvSpPr>
        <p:spPr>
          <a:xfrm>
            <a:off x="4170350" y="3820064"/>
            <a:ext cx="1423358" cy="661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ea typeface="Malgun Gothic Semilight"/>
                <a:cs typeface="Malgun Gothic Semilight"/>
              </a:rPr>
              <a:t>AI</a:t>
            </a:r>
            <a:endParaRPr lang="ko-KR" altLang="en-US" sz="2400">
              <a:ea typeface="Malgun Gothic Semilight"/>
              <a:cs typeface="Malgun Gothic Semilight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719F9FD-1EEB-4A6B-AF29-5A597D52588A}"/>
              </a:ext>
            </a:extLst>
          </p:cNvPr>
          <p:cNvSpPr/>
          <p:nvPr/>
        </p:nvSpPr>
        <p:spPr>
          <a:xfrm>
            <a:off x="3322085" y="4668328"/>
            <a:ext cx="1423358" cy="661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800">
                <a:ea typeface="Malgun Gothic Semilight"/>
                <a:cs typeface="Malgun Gothic Semilight"/>
              </a:rPr>
              <a:t>코딩</a:t>
            </a:r>
            <a:endParaRPr lang="ko-KR" altLang="en-US" sz="2400">
              <a:ea typeface="Malgun Gothic Semilight"/>
              <a:cs typeface="Malgun Gothic Semilight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1CFD8E6-12FB-4CF9-AB05-EE0416ABB6CC}"/>
              </a:ext>
            </a:extLst>
          </p:cNvPr>
          <p:cNvSpPr/>
          <p:nvPr/>
        </p:nvSpPr>
        <p:spPr>
          <a:xfrm>
            <a:off x="4946727" y="4668328"/>
            <a:ext cx="1423358" cy="661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800">
                <a:ea typeface="Malgun Gothic Semilight"/>
                <a:cs typeface="Malgun Gothic Semilight"/>
              </a:rPr>
              <a:t>수학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5C60B50-ED5F-4485-A0CD-15251574E62B}"/>
              </a:ext>
            </a:extLst>
          </p:cNvPr>
          <p:cNvSpPr/>
          <p:nvPr/>
        </p:nvSpPr>
        <p:spPr>
          <a:xfrm>
            <a:off x="2832357" y="3315958"/>
            <a:ext cx="4097545" cy="2242866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F4E4D5B-4A4D-4771-91E6-9B8AFB486A78}"/>
              </a:ext>
            </a:extLst>
          </p:cNvPr>
          <p:cNvSpPr/>
          <p:nvPr/>
        </p:nvSpPr>
        <p:spPr>
          <a:xfrm>
            <a:off x="4170349" y="2986177"/>
            <a:ext cx="1423358" cy="661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800">
                <a:ea typeface="Malgun Gothic Semilight"/>
                <a:cs typeface="Malgun Gothic Semilight"/>
              </a:rPr>
              <a:t>도메인</a:t>
            </a:r>
            <a:endParaRPr lang="ko-KR" altLang="en-US" sz="2400">
              <a:ea typeface="Malgun Gothic Semilight"/>
              <a:cs typeface="Malgun Gothic Semilight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6EF9531-375B-4B4E-B0DD-1C00302CFAD0}"/>
              </a:ext>
            </a:extLst>
          </p:cNvPr>
          <p:cNvSpPr/>
          <p:nvPr/>
        </p:nvSpPr>
        <p:spPr>
          <a:xfrm>
            <a:off x="2659175" y="2510662"/>
            <a:ext cx="4573794" cy="3204025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7F67AFD-17EE-4E5B-B8CC-076542836100}"/>
              </a:ext>
            </a:extLst>
          </p:cNvPr>
          <p:cNvSpPr/>
          <p:nvPr/>
        </p:nvSpPr>
        <p:spPr>
          <a:xfrm>
            <a:off x="4170350" y="2181045"/>
            <a:ext cx="1423358" cy="661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>
                <a:ea typeface="Malgun Gothic Semilight"/>
                <a:cs typeface="Malgun Gothic Semilight"/>
              </a:rPr>
              <a:t>의사소통</a:t>
            </a:r>
          </a:p>
        </p:txBody>
      </p:sp>
    </p:spTree>
    <p:extLst>
      <p:ext uri="{BB962C8B-B14F-4D97-AF65-F5344CB8AC3E}">
        <p14:creationId xmlns:p14="http://schemas.microsoft.com/office/powerpoint/2010/main" val="143510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8C82A7-3824-4BFA-B75F-A1DF4CB4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ko-KR" altLang="en-US">
                <a:ea typeface="Malgun Gothic"/>
              </a:rPr>
              <a:t>Data </a:t>
            </a:r>
            <a:r>
              <a:rPr lang="ko-KR" altLang="en-US" err="1">
                <a:ea typeface="Malgun Gothic"/>
              </a:rPr>
              <a:t>Science는</a:t>
            </a:r>
            <a:r>
              <a:rPr lang="ko-KR" altLang="en-US">
                <a:ea typeface="Malgun Gothic"/>
              </a:rPr>
              <a:t> 무엇을 하는 것일까?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DF758B-AF79-409E-A144-A34FB7D74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3601212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ko-KR" altLang="en-US">
                <a:ea typeface="Malgun Gothic Semilight"/>
                <a:cs typeface="Malgun Gothic Semilight"/>
              </a:rPr>
              <a:t>(사전적 정의) </a:t>
            </a:r>
            <a:r>
              <a:rPr lang="ko-KR">
                <a:ea typeface="+mn-lt"/>
                <a:cs typeface="+mn-lt"/>
              </a:rPr>
              <a:t>데이터 마이닝(Data Mining)과 유사하게 정형, 비정형 형태를 포함한 다양한 데이터로부터 지식과 인사이트를 추출하는데 과학적 방법론, 프로세스, 알고리즘, 시스템을 동원하는 융합분야</a:t>
            </a:r>
          </a:p>
          <a:p>
            <a:pPr>
              <a:lnSpc>
                <a:spcPct val="113999"/>
              </a:lnSpc>
            </a:pPr>
            <a:r>
              <a:rPr lang="en-US" altLang="ko-KR">
                <a:ea typeface="Malgun Gothic Semilight"/>
                <a:cs typeface="Malgun Gothic Semilight"/>
              </a:rPr>
              <a:t>(</a:t>
            </a:r>
            <a:r>
              <a:rPr lang="en-US" altLang="ko-KR" err="1">
                <a:ea typeface="Malgun Gothic Semilight"/>
                <a:cs typeface="Malgun Gothic Semilight"/>
              </a:rPr>
              <a:t>일반적</a:t>
            </a:r>
            <a:r>
              <a:rPr lang="en-US" altLang="ko-KR">
                <a:ea typeface="Malgun Gothic Semilight"/>
                <a:cs typeface="Malgun Gothic Semilight"/>
              </a:rPr>
              <a:t>) </a:t>
            </a:r>
            <a:r>
              <a:rPr lang="en-US" err="1">
                <a:ea typeface="+mn-lt"/>
                <a:cs typeface="+mn-lt"/>
              </a:rPr>
              <a:t>데이터를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통해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실제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현상을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이해하고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분석하는데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통계학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데이터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분석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기계학습과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연관된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방법론을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통합하는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개념</a:t>
            </a:r>
            <a:endParaRPr lang="ko-KR" err="1">
              <a:ea typeface="Malgun Gothic Semilight"/>
              <a:cs typeface="Malgun Gothic Semiligh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828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8C82A7-3824-4BFA-B75F-A1DF4CB4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ko-KR" altLang="en-US">
                <a:ea typeface="Malgun Gothic"/>
              </a:rPr>
              <a:t>Data </a:t>
            </a:r>
            <a:r>
              <a:rPr lang="ko-KR" altLang="en-US" err="1">
                <a:ea typeface="Malgun Gothic"/>
              </a:rPr>
              <a:t>Science는</a:t>
            </a:r>
            <a:r>
              <a:rPr lang="ko-KR" altLang="en-US">
                <a:ea typeface="Malgun Gothic"/>
              </a:rPr>
              <a:t> 왜 하는 것일까?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DF758B-AF79-409E-A144-A34FB7D74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3601212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ko-KR" altLang="en-US" dirty="0">
                <a:ea typeface="Malgun Gothic Semilight"/>
                <a:cs typeface="Malgun Gothic Semilight"/>
              </a:rPr>
              <a:t>목표 : 객관적인 지표에 따른 결정</a:t>
            </a:r>
          </a:p>
          <a:p>
            <a:pPr>
              <a:lnSpc>
                <a:spcPct val="113999"/>
              </a:lnSpc>
            </a:pPr>
            <a:r>
              <a:rPr lang="ko-KR" altLang="en-US" dirty="0">
                <a:ea typeface="Malgun Gothic Semilight"/>
                <a:cs typeface="Malgun Gothic Semilight"/>
              </a:rPr>
              <a:t>배경</a:t>
            </a:r>
          </a:p>
          <a:p>
            <a:pPr lvl="1">
              <a:lnSpc>
                <a:spcPct val="113999"/>
              </a:lnSpc>
            </a:pPr>
            <a:r>
              <a:rPr lang="ko-KR" altLang="en-US" dirty="0">
                <a:ea typeface="Malgun Gothic Semilight"/>
                <a:cs typeface="Malgun Gothic Semilight"/>
              </a:rPr>
              <a:t>폭발적으로 증가한 데이터</a:t>
            </a:r>
          </a:p>
          <a:p>
            <a:pPr marL="914400" lvl="2" indent="0">
              <a:lnSpc>
                <a:spcPct val="113999"/>
              </a:lnSpc>
              <a:buNone/>
            </a:pPr>
            <a:r>
              <a:rPr lang="ko-KR" altLang="en-US" dirty="0">
                <a:ea typeface="Malgun Gothic Semilight"/>
                <a:cs typeface="Malgun Gothic Semilight"/>
              </a:rPr>
              <a:t>→ 활용 소지가 </a:t>
            </a:r>
            <a:r>
              <a:rPr lang="ko-KR" altLang="en-US" dirty="0" err="1">
                <a:ea typeface="Malgun Gothic Semilight"/>
                <a:cs typeface="Malgun Gothic Semilight"/>
              </a:rPr>
              <a:t>많아짐</a:t>
            </a:r>
            <a:endParaRPr lang="ko-KR" altLang="en-US">
              <a:ea typeface="Malgun Gothic Semilight"/>
              <a:cs typeface="Malgun Gothic Semilight"/>
            </a:endParaRPr>
          </a:p>
          <a:p>
            <a:pPr lvl="1">
              <a:lnSpc>
                <a:spcPct val="113999"/>
              </a:lnSpc>
            </a:pPr>
            <a:r>
              <a:rPr lang="ko-KR" altLang="en-US" dirty="0">
                <a:ea typeface="Malgun Gothic Semilight"/>
                <a:cs typeface="Malgun Gothic Semilight"/>
              </a:rPr>
              <a:t>분석기술의 발달</a:t>
            </a:r>
          </a:p>
          <a:p>
            <a:pPr marL="914400" lvl="2" indent="0">
              <a:lnSpc>
                <a:spcPct val="113999"/>
              </a:lnSpc>
              <a:buNone/>
            </a:pPr>
            <a:r>
              <a:rPr lang="ko-KR" altLang="en-US" dirty="0">
                <a:ea typeface="Malgun Gothic Semilight"/>
                <a:cs typeface="Malgun Gothic Semilight"/>
              </a:rPr>
              <a:t>→ 예전엔 사용할 수 없었던 데이터를 사용할 수 있게 됨(노이즈)</a:t>
            </a:r>
            <a:endParaRPr lang="ko-KR">
              <a:ea typeface="Malgun Gothic Semilight"/>
              <a:cs typeface="Malgun Gothic Semiligh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3233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8C82A7-3824-4BFA-B75F-A1DF4CB4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ko-KR" altLang="en-US">
                <a:ea typeface="Malgun Gothic"/>
              </a:rPr>
              <a:t>Data </a:t>
            </a:r>
            <a:r>
              <a:rPr lang="ko-KR" altLang="en-US" err="1">
                <a:ea typeface="Malgun Gothic"/>
              </a:rPr>
              <a:t>Science는</a:t>
            </a:r>
            <a:r>
              <a:rPr lang="ko-KR" altLang="en-US">
                <a:ea typeface="Malgun Gothic"/>
              </a:rPr>
              <a:t> 어떻게 하는 것일까?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E509E30-FE17-47D9-BDDB-BA466C3D4E7B}"/>
              </a:ext>
            </a:extLst>
          </p:cNvPr>
          <p:cNvSpPr/>
          <p:nvPr/>
        </p:nvSpPr>
        <p:spPr>
          <a:xfrm>
            <a:off x="3369793" y="2172630"/>
            <a:ext cx="283028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>
                <a:ea typeface="Malgun Gothic Semilight"/>
                <a:cs typeface="Malgun Gothic Semilight"/>
              </a:rPr>
              <a:t>문제인식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C5AD539-0154-44D2-AB0D-FD80E2B64BFA}"/>
              </a:ext>
            </a:extLst>
          </p:cNvPr>
          <p:cNvSpPr/>
          <p:nvPr/>
        </p:nvSpPr>
        <p:spPr>
          <a:xfrm>
            <a:off x="1083792" y="4105508"/>
            <a:ext cx="283028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3600">
                <a:ea typeface="Malgun Gothic Semilight"/>
                <a:cs typeface="Malgun Gothic Semilight"/>
              </a:rPr>
              <a:t>데이터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A9AD4BF-53A6-4602-B2A2-F7E3A2020DEB}"/>
              </a:ext>
            </a:extLst>
          </p:cNvPr>
          <p:cNvSpPr/>
          <p:nvPr/>
        </p:nvSpPr>
        <p:spPr>
          <a:xfrm>
            <a:off x="5590743" y="4105507"/>
            <a:ext cx="283028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3600">
                <a:ea typeface="Malgun Gothic Semilight"/>
                <a:cs typeface="Malgun Gothic Semilight"/>
              </a:rPr>
              <a:t>추론/해석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B517509-9A4A-466A-A8DD-E1A200743A29}"/>
              </a:ext>
            </a:extLst>
          </p:cNvPr>
          <p:cNvCxnSpPr/>
          <p:nvPr/>
        </p:nvCxnSpPr>
        <p:spPr>
          <a:xfrm>
            <a:off x="5781675" y="3114675"/>
            <a:ext cx="914400" cy="914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A0341FE-771E-48FA-920F-0B76EE852BE5}"/>
              </a:ext>
            </a:extLst>
          </p:cNvPr>
          <p:cNvCxnSpPr>
            <a:cxnSpLocks/>
          </p:cNvCxnSpPr>
          <p:nvPr/>
        </p:nvCxnSpPr>
        <p:spPr>
          <a:xfrm flipH="1">
            <a:off x="2960417" y="3114675"/>
            <a:ext cx="804746" cy="914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ABF530C-3ABB-4475-827C-ABAA5AAD248B}"/>
              </a:ext>
            </a:extLst>
          </p:cNvPr>
          <p:cNvCxnSpPr>
            <a:cxnSpLocks/>
          </p:cNvCxnSpPr>
          <p:nvPr/>
        </p:nvCxnSpPr>
        <p:spPr>
          <a:xfrm>
            <a:off x="3951017" y="4555039"/>
            <a:ext cx="1602058" cy="37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20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8C82A7-3824-4BFA-B75F-A1DF4CB4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ko-KR" altLang="en-US">
                <a:ea typeface="Malgun Gothic"/>
              </a:rPr>
              <a:t>Data </a:t>
            </a:r>
            <a:r>
              <a:rPr lang="ko-KR" altLang="en-US" err="1">
                <a:ea typeface="Malgun Gothic"/>
              </a:rPr>
              <a:t>Science는</a:t>
            </a:r>
            <a:r>
              <a:rPr lang="ko-KR" altLang="en-US">
                <a:ea typeface="Malgun Gothic"/>
              </a:rPr>
              <a:t> 어떻게 하는 것일까?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E509E30-FE17-47D9-BDDB-BA466C3D4E7B}"/>
              </a:ext>
            </a:extLst>
          </p:cNvPr>
          <p:cNvSpPr/>
          <p:nvPr/>
        </p:nvSpPr>
        <p:spPr>
          <a:xfrm>
            <a:off x="3369793" y="2172630"/>
            <a:ext cx="283028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>
                <a:ea typeface="Malgun Gothic Semilight"/>
                <a:cs typeface="Malgun Gothic Semilight"/>
              </a:rPr>
              <a:t>왜 완두콩이 쪼글쪼글하거나 둥글까?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C5AD539-0154-44D2-AB0D-FD80E2B64BFA}"/>
              </a:ext>
            </a:extLst>
          </p:cNvPr>
          <p:cNvSpPr/>
          <p:nvPr/>
        </p:nvSpPr>
        <p:spPr>
          <a:xfrm>
            <a:off x="1083792" y="4105508"/>
            <a:ext cx="283028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800">
                <a:ea typeface="Malgun Gothic Semilight"/>
                <a:cs typeface="Malgun Gothic Semilight"/>
              </a:rPr>
              <a:t>반쯤 둥근 완두콩은 없을까?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A9AD4BF-53A6-4602-B2A2-F7E3A2020DEB}"/>
              </a:ext>
            </a:extLst>
          </p:cNvPr>
          <p:cNvSpPr/>
          <p:nvPr/>
        </p:nvSpPr>
        <p:spPr>
          <a:xfrm>
            <a:off x="5590743" y="4105507"/>
            <a:ext cx="283028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3600">
                <a:ea typeface="Malgun Gothic Semilight"/>
                <a:cs typeface="Malgun Gothic Semilight"/>
              </a:rPr>
              <a:t>왜 없을까?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B517509-9A4A-466A-A8DD-E1A200743A29}"/>
              </a:ext>
            </a:extLst>
          </p:cNvPr>
          <p:cNvCxnSpPr/>
          <p:nvPr/>
        </p:nvCxnSpPr>
        <p:spPr>
          <a:xfrm>
            <a:off x="5781675" y="3114675"/>
            <a:ext cx="914400" cy="914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A0341FE-771E-48FA-920F-0B76EE852BE5}"/>
              </a:ext>
            </a:extLst>
          </p:cNvPr>
          <p:cNvCxnSpPr>
            <a:cxnSpLocks/>
          </p:cNvCxnSpPr>
          <p:nvPr/>
        </p:nvCxnSpPr>
        <p:spPr>
          <a:xfrm flipH="1">
            <a:off x="2960417" y="3114675"/>
            <a:ext cx="804746" cy="914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ABF530C-3ABB-4475-827C-ABAA5AAD248B}"/>
              </a:ext>
            </a:extLst>
          </p:cNvPr>
          <p:cNvCxnSpPr>
            <a:cxnSpLocks/>
          </p:cNvCxnSpPr>
          <p:nvPr/>
        </p:nvCxnSpPr>
        <p:spPr>
          <a:xfrm>
            <a:off x="3951017" y="4555039"/>
            <a:ext cx="1602058" cy="37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67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8C82A7-3824-4BFA-B75F-A1DF4CB4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 fontScale="90000"/>
          </a:bodyPr>
          <a:lstStyle/>
          <a:p>
            <a:r>
              <a:rPr lang="ko-KR" altLang="en-US">
                <a:ea typeface="Malgun Gothic"/>
              </a:rPr>
              <a:t>춘천시의 인구를 어떻게 늘릴 수 있을까?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8A1D4923-934D-4550-9836-5DEDD14161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98595"/>
              </p:ext>
            </p:extLst>
          </p:nvPr>
        </p:nvGraphicFramePr>
        <p:xfrm>
          <a:off x="1153968" y="2141290"/>
          <a:ext cx="8185005" cy="916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001">
                  <a:extLst>
                    <a:ext uri="{9D8B030D-6E8A-4147-A177-3AD203B41FA5}">
                      <a16:colId xmlns:a16="http://schemas.microsoft.com/office/drawing/2014/main" val="1446217319"/>
                    </a:ext>
                  </a:extLst>
                </a:gridCol>
                <a:gridCol w="1637001">
                  <a:extLst>
                    <a:ext uri="{9D8B030D-6E8A-4147-A177-3AD203B41FA5}">
                      <a16:colId xmlns:a16="http://schemas.microsoft.com/office/drawing/2014/main" val="299392677"/>
                    </a:ext>
                  </a:extLst>
                </a:gridCol>
                <a:gridCol w="1637001">
                  <a:extLst>
                    <a:ext uri="{9D8B030D-6E8A-4147-A177-3AD203B41FA5}">
                      <a16:colId xmlns:a16="http://schemas.microsoft.com/office/drawing/2014/main" val="1786416464"/>
                    </a:ext>
                  </a:extLst>
                </a:gridCol>
                <a:gridCol w="1637001">
                  <a:extLst>
                    <a:ext uri="{9D8B030D-6E8A-4147-A177-3AD203B41FA5}">
                      <a16:colId xmlns:a16="http://schemas.microsoft.com/office/drawing/2014/main" val="1754508615"/>
                    </a:ext>
                  </a:extLst>
                </a:gridCol>
                <a:gridCol w="1637001">
                  <a:extLst>
                    <a:ext uri="{9D8B030D-6E8A-4147-A177-3AD203B41FA5}">
                      <a16:colId xmlns:a16="http://schemas.microsoft.com/office/drawing/2014/main" val="4048097691"/>
                    </a:ext>
                  </a:extLst>
                </a:gridCol>
              </a:tblGrid>
              <a:tr h="4516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08년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10년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12년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14년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16년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471825"/>
                  </a:ext>
                </a:extLst>
              </a:tr>
              <a:tr h="4648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264557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272739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276134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278840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283951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310709"/>
                  </a:ext>
                </a:extLst>
              </a:tr>
            </a:tbl>
          </a:graphicData>
        </a:graphic>
      </p:graphicFrame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id="{D6F1E9CF-2CD7-452D-9AEA-330A157CB9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5684907"/>
              </p:ext>
            </p:extLst>
          </p:nvPr>
        </p:nvGraphicFramePr>
        <p:xfrm>
          <a:off x="1150793" y="3130261"/>
          <a:ext cx="8182840" cy="2847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8691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8C82A7-3824-4BFA-B75F-A1DF4CB4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 fontScale="90000"/>
          </a:bodyPr>
          <a:lstStyle/>
          <a:p>
            <a:r>
              <a:rPr lang="ko-KR">
                <a:ea typeface="Malgun Gothic"/>
              </a:rPr>
              <a:t>춘천시의 인구를 어떻게 늘릴 수 있을까?</a:t>
            </a:r>
            <a:endParaRPr lang="ko-K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8A1D4923-934D-4550-9836-5DEDD14161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3968" y="2141290"/>
          <a:ext cx="8185005" cy="916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001">
                  <a:extLst>
                    <a:ext uri="{9D8B030D-6E8A-4147-A177-3AD203B41FA5}">
                      <a16:colId xmlns:a16="http://schemas.microsoft.com/office/drawing/2014/main" val="1446217319"/>
                    </a:ext>
                  </a:extLst>
                </a:gridCol>
                <a:gridCol w="1637001">
                  <a:extLst>
                    <a:ext uri="{9D8B030D-6E8A-4147-A177-3AD203B41FA5}">
                      <a16:colId xmlns:a16="http://schemas.microsoft.com/office/drawing/2014/main" val="299392677"/>
                    </a:ext>
                  </a:extLst>
                </a:gridCol>
                <a:gridCol w="1637001">
                  <a:extLst>
                    <a:ext uri="{9D8B030D-6E8A-4147-A177-3AD203B41FA5}">
                      <a16:colId xmlns:a16="http://schemas.microsoft.com/office/drawing/2014/main" val="1786416464"/>
                    </a:ext>
                  </a:extLst>
                </a:gridCol>
                <a:gridCol w="1637001">
                  <a:extLst>
                    <a:ext uri="{9D8B030D-6E8A-4147-A177-3AD203B41FA5}">
                      <a16:colId xmlns:a16="http://schemas.microsoft.com/office/drawing/2014/main" val="1754508615"/>
                    </a:ext>
                  </a:extLst>
                </a:gridCol>
                <a:gridCol w="1637001">
                  <a:extLst>
                    <a:ext uri="{9D8B030D-6E8A-4147-A177-3AD203B41FA5}">
                      <a16:colId xmlns:a16="http://schemas.microsoft.com/office/drawing/2014/main" val="4048097691"/>
                    </a:ext>
                  </a:extLst>
                </a:gridCol>
              </a:tblGrid>
              <a:tr h="4516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08년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10년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12년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14년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16년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471825"/>
                  </a:ext>
                </a:extLst>
              </a:tr>
              <a:tr h="4648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264557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272739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276134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278840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283951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310709"/>
                  </a:ext>
                </a:extLst>
              </a:tr>
            </a:tbl>
          </a:graphicData>
        </a:graphic>
      </p:graphicFrame>
      <p:graphicFrame>
        <p:nvGraphicFramePr>
          <p:cNvPr id="20" name="차트 19">
            <a:extLst>
              <a:ext uri="{FF2B5EF4-FFF2-40B4-BE49-F238E27FC236}">
                <a16:creationId xmlns:a16="http://schemas.microsoft.com/office/drawing/2014/main" id="{D6F1E9CF-2CD7-452D-9AEA-330A157CB9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6406301"/>
              </p:ext>
            </p:extLst>
          </p:nvPr>
        </p:nvGraphicFramePr>
        <p:xfrm>
          <a:off x="1124816" y="3156239"/>
          <a:ext cx="8234795" cy="2847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6543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8C82A7-3824-4BFA-B75F-A1DF4CB4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 fontScale="90000"/>
          </a:bodyPr>
          <a:lstStyle/>
          <a:p>
            <a:r>
              <a:rPr lang="ko-KR">
                <a:ea typeface="Malgun Gothic"/>
              </a:rPr>
              <a:t>춘천시의 인구를 어떻게 늘릴 수 있을까?</a:t>
            </a:r>
            <a:endParaRPr lang="ko-KR" b="0">
              <a:ea typeface="+mj-lt"/>
              <a:cs typeface="+mj-lt"/>
            </a:endParaRPr>
          </a:p>
          <a:p>
            <a:endParaRPr lang="ko-KR" altLang="en-US">
              <a:ea typeface="Malgun Gothic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DF758B-AF79-409E-A144-A34FB7D74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3601212"/>
          </a:xfrm>
        </p:spPr>
        <p:txBody>
          <a:bodyPr lIns="109728" tIns="109728" rIns="109728" bIns="91440" anchor="t">
            <a:normAutofit/>
          </a:bodyPr>
          <a:lstStyle/>
          <a:p>
            <a:pPr marL="0" indent="0">
              <a:buNone/>
            </a:pPr>
            <a:r>
              <a:rPr lang="ko-KR" altLang="en-US" sz="4000" b="1">
                <a:solidFill>
                  <a:srgbClr val="FF0000"/>
                </a:solidFill>
                <a:ea typeface="Malgun Gothic Semilight"/>
                <a:cs typeface="Malgun Gothic Semilight"/>
              </a:rPr>
              <a:t>조별문제</a:t>
            </a:r>
          </a:p>
          <a:p>
            <a:pPr>
              <a:lnSpc>
                <a:spcPct val="113999"/>
              </a:lnSpc>
            </a:pPr>
            <a:r>
              <a:rPr lang="ko-KR" altLang="en-US">
                <a:ea typeface="Malgun Gothic Semilight"/>
                <a:cs typeface="Malgun Gothic Semilight"/>
              </a:rPr>
              <a:t>가설 세우기(왜 안 늘어날까?/이렇게 하면 늘어날 것이다)</a:t>
            </a:r>
          </a:p>
          <a:p>
            <a:pPr>
              <a:lnSpc>
                <a:spcPct val="113999"/>
              </a:lnSpc>
            </a:pPr>
            <a:endParaRPr lang="ko-KR" altLang="en-US">
              <a:ea typeface="Malgun Gothic Semilight"/>
              <a:cs typeface="Malgun Gothic Semilight"/>
            </a:endParaRPr>
          </a:p>
          <a:p>
            <a:pPr>
              <a:lnSpc>
                <a:spcPct val="113999"/>
              </a:lnSpc>
            </a:pPr>
            <a:r>
              <a:rPr lang="ko-KR" altLang="en-US">
                <a:ea typeface="Malgun Gothic Semilight"/>
                <a:cs typeface="Malgun Gothic Semilight"/>
              </a:rPr>
              <a:t>세운 가설에 필요한 데이터는?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357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8C82A7-3824-4BFA-B75F-A1DF4CB4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 fontScale="90000"/>
          </a:bodyPr>
          <a:lstStyle/>
          <a:p>
            <a:r>
              <a:rPr lang="ko-KR">
                <a:ea typeface="Malgun Gothic"/>
              </a:rPr>
              <a:t>춘천시의 인구를 어떻게 늘릴 수 있을까?</a:t>
            </a:r>
            <a:endParaRPr lang="ko-KR" b="0">
              <a:ea typeface="+mj-lt"/>
              <a:cs typeface="+mj-lt"/>
            </a:endParaRPr>
          </a:p>
          <a:p>
            <a:endParaRPr lang="ko-KR" altLang="en-US">
              <a:ea typeface="Malgun Gothic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DF758B-AF79-409E-A144-A34FB7D74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3601212"/>
          </a:xfrm>
        </p:spPr>
        <p:txBody>
          <a:bodyPr lIns="109728" tIns="109728" rIns="109728" bIns="91440" anchor="t">
            <a:normAutofit/>
          </a:bodyPr>
          <a:lstStyle/>
          <a:p>
            <a:pPr marL="0" indent="0">
              <a:buNone/>
            </a:pPr>
            <a:r>
              <a:rPr lang="ko-KR" altLang="en-US">
                <a:ea typeface="Malgun Gothic Semilight"/>
                <a:cs typeface="Malgun Gothic Semilight"/>
              </a:rPr>
              <a:t>왜 정확한 정답을 도출하기 어려울까?</a:t>
            </a:r>
            <a:br>
              <a:rPr lang="ko-KR" altLang="en-US">
                <a:ea typeface="Malgun Gothic Semilight"/>
                <a:cs typeface="Malgun Gothic Semilight"/>
              </a:rPr>
            </a:br>
            <a:endParaRPr lang="ko-KR" altLang="en-US">
              <a:ea typeface="Malgun Gothic Semilight"/>
              <a:cs typeface="Malgun Gothic Semilight"/>
            </a:endParaRPr>
          </a:p>
          <a:p>
            <a:pPr>
              <a:lnSpc>
                <a:spcPct val="113999"/>
              </a:lnSpc>
            </a:pPr>
            <a:r>
              <a:rPr lang="ko-KR" altLang="en-US">
                <a:ea typeface="Malgun Gothic Semilight"/>
                <a:cs typeface="Malgun Gothic Semilight"/>
              </a:rPr>
              <a:t>춘천시의 상황에 대해서 잘 모름</a:t>
            </a:r>
          </a:p>
          <a:p>
            <a:pPr>
              <a:lnSpc>
                <a:spcPct val="113999"/>
              </a:lnSpc>
            </a:pPr>
            <a:r>
              <a:rPr lang="ko-KR" altLang="en-US">
                <a:ea typeface="Malgun Gothic Semilight"/>
                <a:cs typeface="Malgun Gothic Semilight"/>
              </a:rPr>
              <a:t>지자체의 역량 및 권한에 대해 잘 모름</a:t>
            </a:r>
          </a:p>
          <a:p>
            <a:pPr>
              <a:lnSpc>
                <a:spcPct val="113999"/>
              </a:lnSpc>
            </a:pPr>
            <a:r>
              <a:rPr lang="ko-KR" altLang="en-US">
                <a:ea typeface="Malgun Gothic Semilight"/>
                <a:cs typeface="Malgun Gothic Semilight"/>
              </a:rPr>
              <a:t>인구 정책에 대해서 잘 모름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0589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unchcardVTI">
  <a:themeElements>
    <a:clrScheme name="AnalogousFromLightSeedRightStep">
      <a:dk1>
        <a:srgbClr val="000000"/>
      </a:dk1>
      <a:lt1>
        <a:srgbClr val="FFFFFF"/>
      </a:lt1>
      <a:dk2>
        <a:srgbClr val="242941"/>
      </a:dk2>
      <a:lt2>
        <a:srgbClr val="E8E2E3"/>
      </a:lt2>
      <a:accent1>
        <a:srgbClr val="5AAEA4"/>
      </a:accent1>
      <a:accent2>
        <a:srgbClr val="48AAD4"/>
      </a:accent2>
      <a:accent3>
        <a:srgbClr val="7C99E0"/>
      </a:accent3>
      <a:accent4>
        <a:srgbClr val="6F5FD9"/>
      </a:accent4>
      <a:accent5>
        <a:srgbClr val="B37CE0"/>
      </a:accent5>
      <a:accent6>
        <a:srgbClr val="D55FD9"/>
      </a:accent6>
      <a:hlink>
        <a:srgbClr val="AE6972"/>
      </a:hlink>
      <a:folHlink>
        <a:srgbClr val="7F7F7F"/>
      </a:folHlink>
    </a:clrScheme>
    <a:fontScheme name="Punchcard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11</Slides>
  <Notes>2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PunchcardVTI</vt:lpstr>
      <vt:lpstr>Data Science</vt:lpstr>
      <vt:lpstr>Data Science는 무엇을 하는 것일까?</vt:lpstr>
      <vt:lpstr>Data Science는 왜 하는 것일까?</vt:lpstr>
      <vt:lpstr>Data Science는 어떻게 하는 것일까?</vt:lpstr>
      <vt:lpstr>Data Science는 어떻게 하는 것일까?</vt:lpstr>
      <vt:lpstr>춘천시의 인구를 어떻게 늘릴 수 있을까?</vt:lpstr>
      <vt:lpstr>춘천시의 인구를 어떻게 늘릴 수 있을까?</vt:lpstr>
      <vt:lpstr>춘천시의 인구를 어떻게 늘릴 수 있을까? </vt:lpstr>
      <vt:lpstr>춘천시의 인구를 어떻게 늘릴 수 있을까? </vt:lpstr>
      <vt:lpstr>Data Science에 필요한 역량은 무엇일까? </vt:lpstr>
      <vt:lpstr>Data Science에 필요한 역량은 무엇일까?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21</cp:revision>
  <dcterms:created xsi:type="dcterms:W3CDTF">2022-01-10T06:50:27Z</dcterms:created>
  <dcterms:modified xsi:type="dcterms:W3CDTF">2022-01-11T08:17:42Z</dcterms:modified>
</cp:coreProperties>
</file>