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notesMasterIdLst>
    <p:notesMasterId r:id="rId18"/>
  </p:notesMasterIdLst>
  <p:sldIdLst>
    <p:sldId id="256" r:id="rId2"/>
    <p:sldId id="259" r:id="rId3"/>
    <p:sldId id="273" r:id="rId4"/>
    <p:sldId id="284" r:id="rId5"/>
    <p:sldId id="281" r:id="rId6"/>
    <p:sldId id="275" r:id="rId7"/>
    <p:sldId id="276" r:id="rId8"/>
    <p:sldId id="285" r:id="rId9"/>
    <p:sldId id="282" r:id="rId10"/>
    <p:sldId id="280" r:id="rId11"/>
    <p:sldId id="287" r:id="rId12"/>
    <p:sldId id="286" r:id="rId13"/>
    <p:sldId id="288" r:id="rId14"/>
    <p:sldId id="283" r:id="rId15"/>
    <p:sldId id="290" r:id="rId16"/>
    <p:sldId id="28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A58C84-D1F1-5345-CFE4-9147AE583383}" v="22" dt="2022-01-11T03:56:21.519"/>
    <p1510:client id="{5C574C9C-948B-00C3-4683-F1C3BF29CD51}" v="513" dt="2022-01-11T02:01:58.456"/>
    <p1510:client id="{8F5BBF0E-F443-7645-1796-96BA7ED50DF9}" v="149" dt="2022-01-24T09:23:13.231"/>
    <p1510:client id="{9581EC1F-09B4-0490-6D27-A2F03E563857}" v="94" dt="2022-01-11T04:59:01.266"/>
    <p1510:client id="{BCE31562-85D5-898F-B816-E992E0D61F2D}" v="599" dt="2022-01-25T10:39:32.556"/>
    <p1510:client id="{CE9A972D-8C96-4C89-B276-44D675417E58}" v="163" dt="2022-01-10T08:39:53.476"/>
    <p1510:client id="{DFC62BFC-1D59-4D4E-5C57-31A2CCDA3003}" v="582" dt="2022-01-25T22:55:56.381"/>
    <p1510:client id="{E36B380A-E827-CB9B-AD84-45B63FA12AC5}" v="260" dt="2022-01-24T10:11:02.4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1A1EC-F5A2-4753-8920-0E4F0D363E85}" type="datetimeFigureOut">
              <a:rPr lang="en-US" altLang="ko-KR"/>
              <a:t>1/25/2022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873D1-6EE1-4F9D-8F2D-D2A7008D1989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430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kokkilkon.tistory.com/36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rhongdatanote.tistory.com/80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Calibri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B873D1-6EE1-4F9D-8F2D-D2A7008D1989}" type="slidenum">
              <a:rPr lang="en-US" altLang="ko-KR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03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Calibri"/>
                <a:ea typeface="맑은 고딕"/>
                <a:cs typeface="Calibri"/>
              </a:rPr>
              <a:t>예시</a:t>
            </a:r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조사를 해봤더니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귀무가설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(</a:t>
            </a:r>
            <a:r>
              <a:rPr lang="ko-KR" dirty="0">
                <a:ea typeface="맑은 고딕"/>
              </a:rPr>
              <a:t>1000(50)</a:t>
            </a:r>
            <a:r>
              <a:rPr lang="ko-KR" dirty="0" err="1">
                <a:ea typeface="맑은 고딕"/>
              </a:rPr>
              <a:t>g의</a:t>
            </a:r>
            <a:r>
              <a:rPr lang="ko-KR" dirty="0">
                <a:ea typeface="맑은 고딕"/>
              </a:rPr>
              <a:t> 닭을 </a:t>
            </a:r>
            <a:r>
              <a:rPr lang="ko-KR" dirty="0" err="1">
                <a:ea typeface="맑은 고딕"/>
              </a:rPr>
              <a:t>튀겼을때</a:t>
            </a:r>
            <a:r>
              <a:rPr lang="ko-KR" dirty="0">
                <a:ea typeface="맑은 고딕"/>
              </a:rPr>
              <a:t> 평균 무게는 600g 이상일 것이다</a:t>
            </a:r>
            <a:r>
              <a:rPr lang="en-US" altLang="ko-KR" dirty="0">
                <a:ea typeface="맑은 고딕"/>
              </a:rPr>
              <a:t>)와 </a:t>
            </a:r>
            <a:r>
              <a:rPr lang="en-US" altLang="ko-KR" dirty="0" err="1">
                <a:ea typeface="맑은 고딕"/>
              </a:rPr>
              <a:t>반대되는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결과가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나왔다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 err="1">
                <a:ea typeface="맑은 고딕"/>
              </a:rPr>
              <a:t>귀무가설이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맞는데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우연히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내가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마트에서</a:t>
            </a:r>
            <a:r>
              <a:rPr lang="en-US" altLang="ko-KR" dirty="0">
                <a:ea typeface="맑은 고딕"/>
              </a:rPr>
              <a:t> 더 </a:t>
            </a:r>
            <a:r>
              <a:rPr lang="en-US" altLang="ko-KR" dirty="0" err="1">
                <a:ea typeface="맑은 고딕"/>
              </a:rPr>
              <a:t>무거운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닭만을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고른</a:t>
            </a:r>
            <a:r>
              <a:rPr lang="en-US" altLang="ko-KR" dirty="0">
                <a:ea typeface="맑은 고딕"/>
              </a:rPr>
              <a:t> 바람에 </a:t>
            </a:r>
            <a:r>
              <a:rPr lang="en-US" altLang="ko-KR" dirty="0" err="1">
                <a:ea typeface="맑은 고딕"/>
              </a:rPr>
              <a:t>평균값이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높아졌을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확률은</a:t>
            </a:r>
            <a:r>
              <a:rPr lang="en-US" altLang="ko-KR" dirty="0">
                <a:ea typeface="맑은 고딕"/>
              </a:rPr>
              <a:t> 5%!</a:t>
            </a:r>
          </a:p>
          <a:p>
            <a:r>
              <a:rPr lang="en-US" altLang="ko-KR" dirty="0" err="1">
                <a:ea typeface="맑은 고딕"/>
              </a:rPr>
              <a:t>이럴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가능성은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너무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낮으니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귀무가설은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기각</a:t>
            </a:r>
            <a:r>
              <a:rPr lang="en-US" altLang="ko-KR" dirty="0">
                <a:ea typeface="맑은 고딕"/>
              </a:rPr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B873D1-6EE1-4F9D-8F2D-D2A7008D1989}" type="slidenum">
              <a:rPr lang="en-US" altLang="ko-KR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887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Calibri"/>
                <a:ea typeface="맑은 고딕"/>
                <a:cs typeface="Calibri"/>
              </a:rPr>
              <a:t>예시</a:t>
            </a:r>
          </a:p>
          <a:p>
            <a:r>
              <a:rPr lang="ko-KR" altLang="en-US" dirty="0">
                <a:latin typeface="Calibri"/>
                <a:ea typeface="맑은 고딕"/>
                <a:cs typeface="Calibri"/>
              </a:rPr>
              <a:t>조사를 해봤더니 </a:t>
            </a:r>
            <a:r>
              <a:rPr lang="ko-KR" altLang="en-US" dirty="0" err="1">
                <a:latin typeface="Calibri"/>
                <a:ea typeface="맑은 고딕"/>
                <a:cs typeface="Calibri"/>
              </a:rPr>
              <a:t>귀무가설</a:t>
            </a:r>
            <a:r>
              <a:rPr lang="ko-KR" altLang="en-US" dirty="0">
                <a:latin typeface="Calibri"/>
                <a:ea typeface="맑은 고딕"/>
                <a:cs typeface="Calibri"/>
              </a:rPr>
              <a:t>(</a:t>
            </a:r>
            <a:r>
              <a:rPr lang="ko-KR" dirty="0">
                <a:ea typeface="맑은 고딕"/>
              </a:rPr>
              <a:t>1000(50)</a:t>
            </a:r>
            <a:r>
              <a:rPr lang="ko-KR" dirty="0" err="1">
                <a:ea typeface="맑은 고딕"/>
              </a:rPr>
              <a:t>g의</a:t>
            </a:r>
            <a:r>
              <a:rPr lang="ko-KR" dirty="0">
                <a:ea typeface="맑은 고딕"/>
              </a:rPr>
              <a:t> 닭을 </a:t>
            </a:r>
            <a:r>
              <a:rPr lang="ko-KR" dirty="0" err="1">
                <a:ea typeface="맑은 고딕"/>
              </a:rPr>
              <a:t>튀겼을때</a:t>
            </a:r>
            <a:r>
              <a:rPr lang="ko-KR" dirty="0">
                <a:ea typeface="맑은 고딕"/>
              </a:rPr>
              <a:t> 평균 무게는 600g 이상일 것이다</a:t>
            </a:r>
            <a:r>
              <a:rPr lang="en-US" altLang="ko-KR" dirty="0">
                <a:ea typeface="맑은 고딕"/>
              </a:rPr>
              <a:t>)와 </a:t>
            </a:r>
            <a:r>
              <a:rPr lang="en-US" altLang="ko-KR" dirty="0" err="1">
                <a:ea typeface="맑은 고딕"/>
              </a:rPr>
              <a:t>반대되는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결과가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나왔다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 err="1">
                <a:ea typeface="맑은 고딕"/>
              </a:rPr>
              <a:t>귀무가설이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맞는데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우연히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내가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마트에서</a:t>
            </a:r>
            <a:r>
              <a:rPr lang="en-US" altLang="ko-KR" dirty="0">
                <a:ea typeface="맑은 고딕"/>
              </a:rPr>
              <a:t> 더 </a:t>
            </a:r>
            <a:r>
              <a:rPr lang="en-US" altLang="ko-KR" dirty="0" err="1">
                <a:ea typeface="맑은 고딕"/>
              </a:rPr>
              <a:t>무거운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닭만을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고른</a:t>
            </a:r>
            <a:r>
              <a:rPr lang="en-US" altLang="ko-KR" dirty="0">
                <a:ea typeface="맑은 고딕"/>
              </a:rPr>
              <a:t> 바람에 </a:t>
            </a:r>
            <a:r>
              <a:rPr lang="en-US" altLang="ko-KR" dirty="0" err="1">
                <a:ea typeface="맑은 고딕"/>
              </a:rPr>
              <a:t>평균값이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높아졌을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확률은</a:t>
            </a:r>
            <a:r>
              <a:rPr lang="en-US" altLang="ko-KR" dirty="0">
                <a:ea typeface="맑은 고딕"/>
              </a:rPr>
              <a:t> 5%!</a:t>
            </a:r>
          </a:p>
          <a:p>
            <a:r>
              <a:rPr lang="en-US" altLang="ko-KR" dirty="0" err="1">
                <a:ea typeface="맑은 고딕"/>
              </a:rPr>
              <a:t>이럴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가능성은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너무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낮으니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귀무가설은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기각</a:t>
            </a:r>
            <a:r>
              <a:rPr lang="en-US" altLang="ko-KR" dirty="0">
                <a:ea typeface="맑은 고딕"/>
              </a:rPr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B873D1-6EE1-4F9D-8F2D-D2A7008D1989}" type="slidenum">
              <a:rPr lang="en-US" altLang="ko-KR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025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  <a:hlinkClick r:id="rId3"/>
              </a:rPr>
              <a:t>https://kkokkilkon.tistory.com/36</a:t>
            </a:r>
            <a:endParaRPr lang="ko-KR" dirty="0">
              <a:ea typeface="맑은 고딕"/>
            </a:endParaRPr>
          </a:p>
          <a:p>
            <a:r>
              <a:rPr lang="en-US" dirty="0">
                <a:hlinkClick r:id="rId4"/>
              </a:rPr>
              <a:t>https://drhongdatanote.tistory.com/80</a:t>
            </a:r>
            <a:r>
              <a:rPr lang="en-US" dirty="0"/>
              <a:t> </a:t>
            </a:r>
            <a:endParaRPr lang="en-US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B873D1-6EE1-4F9D-8F2D-D2A7008D1989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848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https://www.kaggle.com/zeyadkhalid/mbti-personality-types-500-dataset</a:t>
            </a:r>
            <a:endParaRPr lang="ko-KR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B873D1-6EE1-4F9D-8F2D-D2A7008D1989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528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https://www.kaggle.com/datasets</a:t>
            </a:r>
            <a:endParaRPr lang="ko-KR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B873D1-6EE1-4F9D-8F2D-D2A7008D1989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285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98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79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90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04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85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98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74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97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68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75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2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i="0" kern="1200" spc="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400" b="0" i="0" kern="1200" spc="2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000" b="0" i="0" kern="1200" spc="2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800" b="0" i="0" kern="1200" spc="2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600" b="0" i="0" kern="1200" spc="2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400" b="0" i="0" kern="1200" spc="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kokkilkon.tistory.com/3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hongdatanote.tistory.com/80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3" descr="Robot hands and technology">
            <a:extLst>
              <a:ext uri="{FF2B5EF4-FFF2-40B4-BE49-F238E27FC236}">
                <a16:creationId xmlns:a16="http://schemas.microsoft.com/office/drawing/2014/main" id="{0635A104-2307-4535-B811-1D84E996C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68" r="-2" b="155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3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 lIns="109728" tIns="109728" rIns="109728" bIns="91440" anchor="t">
            <a:noAutofit/>
          </a:bodyPr>
          <a:lstStyle/>
          <a:p>
            <a:r>
              <a:rPr lang="ko-KR" altLang="en-US" sz="8000"/>
              <a:t>Data </a:t>
            </a:r>
            <a:r>
              <a:rPr lang="ko-KR" altLang="en-US" sz="8000" err="1"/>
              <a:t>Science</a:t>
            </a:r>
            <a:endParaRPr lang="ko-KR" altLang="en-US" sz="8800">
              <a:ea typeface="Malgun Gothic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ea typeface="Malgun Gothic Semilight"/>
                <a:cs typeface="Malgun Gothic Semilight"/>
              </a:rPr>
              <a:t>가설 검정</a:t>
            </a:r>
            <a:endParaRPr lang="ko-KR" altLang="en-US" sz="2400" dirty="0">
              <a:ea typeface="Malgun Gothic Semilight"/>
              <a:cs typeface="Malgun Gothic Semilight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38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9210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8C82A7-3824-4BFA-B75F-A1DF4CB4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Malgun Gothic"/>
              </a:rPr>
              <a:t>통계학적인 가설 검정 방식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BD20D6-DD0E-47DC-A747-91F697DFA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698096" cy="3601212"/>
          </a:xfrm>
        </p:spPr>
        <p:txBody>
          <a:bodyPr lIns="109728" tIns="109728" rIns="109728" bIns="91440" anchor="t"/>
          <a:lstStyle/>
          <a:p>
            <a:pPr>
              <a:lnSpc>
                <a:spcPct val="113999"/>
              </a:lnSpc>
            </a:pPr>
            <a:r>
              <a:rPr lang="ko-KR" dirty="0">
                <a:ea typeface="+mn-lt"/>
                <a:cs typeface="+mn-lt"/>
              </a:rPr>
              <a:t>연구 주제 : 우리는 치킨업체에게 속고 있는가?</a:t>
            </a:r>
          </a:p>
          <a:p>
            <a:pPr>
              <a:lnSpc>
                <a:spcPct val="113999"/>
              </a:lnSpc>
            </a:pPr>
            <a:r>
              <a:rPr lang="ko-KR" altLang="en-US" dirty="0">
                <a:ea typeface="+mn-lt"/>
                <a:cs typeface="+mn-lt"/>
              </a:rPr>
              <a:t>가설 설정(</a:t>
            </a:r>
            <a:r>
              <a:rPr lang="ko-KR" altLang="en-US" dirty="0" err="1">
                <a:ea typeface="+mn-lt"/>
                <a:cs typeface="+mn-lt"/>
              </a:rPr>
              <a:t>Done</a:t>
            </a:r>
            <a:r>
              <a:rPr lang="ko-KR" altLang="en-US" dirty="0">
                <a:ea typeface="+mn-lt"/>
                <a:cs typeface="+mn-lt"/>
              </a:rPr>
              <a:t>!)</a:t>
            </a:r>
          </a:p>
          <a:p>
            <a:pPr>
              <a:lnSpc>
                <a:spcPct val="113999"/>
              </a:lnSpc>
            </a:pPr>
            <a:r>
              <a:rPr lang="ko-KR" dirty="0">
                <a:ea typeface="+mn-lt"/>
                <a:cs typeface="+mn-lt"/>
              </a:rPr>
              <a:t>유의 수준 결정</a:t>
            </a:r>
            <a:r>
              <a:rPr lang="en-US" altLang="ko-KR" dirty="0">
                <a:ea typeface="+mn-lt"/>
                <a:cs typeface="+mn-lt"/>
              </a:rPr>
              <a:t>(Done!)</a:t>
            </a:r>
          </a:p>
          <a:p>
            <a:pPr>
              <a:lnSpc>
                <a:spcPct val="113999"/>
              </a:lnSpc>
            </a:pPr>
            <a:r>
              <a:rPr lang="ko-KR" dirty="0">
                <a:ea typeface="+mn-lt"/>
                <a:cs typeface="+mn-lt"/>
              </a:rPr>
              <a:t>기각/채택 영역 설정</a:t>
            </a:r>
            <a:r>
              <a:rPr lang="en-US" altLang="ko-KR" dirty="0">
                <a:ea typeface="+mn-lt"/>
                <a:cs typeface="+mn-lt"/>
              </a:rPr>
              <a:t>(Auto)</a:t>
            </a:r>
          </a:p>
          <a:p>
            <a:pPr>
              <a:lnSpc>
                <a:spcPct val="113999"/>
              </a:lnSpc>
            </a:pPr>
            <a:r>
              <a:rPr lang="ko-KR" dirty="0">
                <a:ea typeface="+mn-lt"/>
                <a:cs typeface="+mn-lt"/>
              </a:rPr>
              <a:t>검정 통계량 계산</a:t>
            </a:r>
            <a:r>
              <a:rPr lang="en-US" altLang="ko-KR" dirty="0">
                <a:ea typeface="+mn-lt"/>
                <a:cs typeface="+mn-lt"/>
              </a:rPr>
              <a:t>(Auto)</a:t>
            </a:r>
          </a:p>
          <a:p>
            <a:pPr>
              <a:lnSpc>
                <a:spcPct val="113999"/>
              </a:lnSpc>
            </a:pPr>
            <a:r>
              <a:rPr lang="ko-KR" dirty="0">
                <a:ea typeface="+mn-lt"/>
                <a:cs typeface="+mn-lt"/>
              </a:rPr>
              <a:t>분석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770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8C82A7-3824-4BFA-B75F-A1DF4CB4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Malgun Gothic"/>
              </a:rPr>
              <a:t>통계학적인 가설 검정 방식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BD20D6-DD0E-47DC-A747-91F697DFA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698096" cy="3601212"/>
          </a:xfrm>
        </p:spPr>
        <p:txBody>
          <a:bodyPr lIns="109728" tIns="109728" rIns="109728" bIns="91440" anchor="t"/>
          <a:lstStyle/>
          <a:p>
            <a:pPr>
              <a:lnSpc>
                <a:spcPct val="113999"/>
              </a:lnSpc>
            </a:pPr>
            <a:r>
              <a:rPr lang="ko-KR" dirty="0">
                <a:ea typeface="+mn-lt"/>
                <a:cs typeface="+mn-lt"/>
              </a:rPr>
              <a:t>연구 주제 : 우리는 치킨업체에게 속고 있는가?</a:t>
            </a:r>
          </a:p>
          <a:p>
            <a:pPr>
              <a:lnSpc>
                <a:spcPct val="113999"/>
              </a:lnSpc>
            </a:pPr>
            <a:r>
              <a:rPr lang="ko-KR" altLang="en-US" dirty="0">
                <a:ea typeface="+mn-lt"/>
                <a:cs typeface="+mn-lt"/>
              </a:rPr>
              <a:t>가설 설정(</a:t>
            </a:r>
            <a:r>
              <a:rPr lang="ko-KR" altLang="en-US" dirty="0" err="1">
                <a:ea typeface="+mn-lt"/>
                <a:cs typeface="+mn-lt"/>
              </a:rPr>
              <a:t>Done</a:t>
            </a:r>
            <a:r>
              <a:rPr lang="ko-KR" altLang="en-US" dirty="0">
                <a:ea typeface="+mn-lt"/>
                <a:cs typeface="+mn-lt"/>
              </a:rPr>
              <a:t>!)</a:t>
            </a:r>
          </a:p>
          <a:p>
            <a:pPr>
              <a:lnSpc>
                <a:spcPct val="113999"/>
              </a:lnSpc>
            </a:pPr>
            <a:r>
              <a:rPr lang="ko-KR" dirty="0">
                <a:ea typeface="+mn-lt"/>
                <a:cs typeface="+mn-lt"/>
              </a:rPr>
              <a:t>유의 수준 결정</a:t>
            </a:r>
            <a:r>
              <a:rPr lang="en-US" altLang="ko-KR" dirty="0">
                <a:ea typeface="+mn-lt"/>
                <a:cs typeface="+mn-lt"/>
              </a:rPr>
              <a:t>(Done!)</a:t>
            </a:r>
          </a:p>
          <a:p>
            <a:pPr>
              <a:lnSpc>
                <a:spcPct val="113999"/>
              </a:lnSpc>
            </a:pPr>
            <a:r>
              <a:rPr lang="ko-KR" dirty="0">
                <a:ea typeface="+mn-lt"/>
                <a:cs typeface="+mn-lt"/>
              </a:rPr>
              <a:t>기각/채택 영역 설정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ko-KR" dirty="0">
                <a:ea typeface="+mn-lt"/>
                <a:cs typeface="+mn-lt"/>
              </a:rPr>
              <a:t>검정 통계량 계산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ko-KR" dirty="0">
                <a:ea typeface="+mn-lt"/>
                <a:cs typeface="+mn-lt"/>
              </a:rPr>
              <a:t>분석</a:t>
            </a:r>
            <a:endParaRPr lang="en-US" alt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BA5C47-C691-4F7E-AC7A-5644DC17EE2E}"/>
              </a:ext>
            </a:extLst>
          </p:cNvPr>
          <p:cNvSpPr txBox="1"/>
          <p:nvPr/>
        </p:nvSpPr>
        <p:spPr>
          <a:xfrm>
            <a:off x="4533899" y="3113809"/>
            <a:ext cx="274320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err="1">
                <a:ea typeface="Malgun Gothic Semilight"/>
                <a:cs typeface="Malgun Gothic Semilight"/>
              </a:rPr>
              <a:t>N</a:t>
            </a:r>
            <a:r>
              <a:rPr lang="ko-KR" altLang="en-US" sz="2800" dirty="0">
                <a:ea typeface="Malgun Gothic Semilight"/>
                <a:cs typeface="Malgun Gothic Semilight"/>
              </a:rPr>
              <a:t> = 1,000</a:t>
            </a:r>
          </a:p>
          <a:p>
            <a:r>
              <a:rPr lang="ko-KR" altLang="en-US" sz="2800" err="1">
                <a:ea typeface="Malgun Gothic Semilight"/>
                <a:cs typeface="Malgun Gothic Semilight"/>
              </a:rPr>
              <a:t>E</a:t>
            </a:r>
            <a:r>
              <a:rPr lang="ko-KR" altLang="en-US" sz="2800" dirty="0">
                <a:ea typeface="Malgun Gothic Semilight"/>
                <a:cs typeface="Malgun Gothic Semilight"/>
              </a:rPr>
              <a:t> = 610</a:t>
            </a:r>
          </a:p>
          <a:p>
            <a:r>
              <a:rPr lang="en-US" altLang="ko-KR" sz="2800" dirty="0">
                <a:ea typeface="+mn-lt"/>
                <a:cs typeface="+mn-lt"/>
              </a:rPr>
              <a:t>σ</a:t>
            </a:r>
            <a:r>
              <a:rPr lang="ko-KR" sz="2800" dirty="0">
                <a:ea typeface="+mn-lt"/>
                <a:cs typeface="+mn-lt"/>
              </a:rPr>
              <a:t> </a:t>
            </a:r>
            <a:r>
              <a:rPr lang="ko-KR" altLang="en-US" sz="2800" dirty="0">
                <a:ea typeface="Malgun Gothic Semilight"/>
                <a:cs typeface="Malgun Gothic Semilight"/>
              </a:rPr>
              <a:t>= 12</a:t>
            </a:r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E0DEEF88-00C0-4CDC-A238-A585C981EF31}"/>
              </a:ext>
            </a:extLst>
          </p:cNvPr>
          <p:cNvSpPr/>
          <p:nvPr/>
        </p:nvSpPr>
        <p:spPr>
          <a:xfrm>
            <a:off x="6161150" y="3114674"/>
            <a:ext cx="268431" cy="132484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5F75B-05A6-4208-B05D-A43618E39636}"/>
              </a:ext>
            </a:extLst>
          </p:cNvPr>
          <p:cNvSpPr txBox="1"/>
          <p:nvPr/>
        </p:nvSpPr>
        <p:spPr>
          <a:xfrm>
            <a:off x="6474673" y="3550738"/>
            <a:ext cx="32973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/>
              <a:t>Z</a:t>
            </a:r>
            <a:r>
              <a:rPr lang="ko-KR" altLang="en-US" sz="2400" dirty="0"/>
              <a:t>=26.35  </a:t>
            </a:r>
            <a:r>
              <a:rPr lang="ko-KR" altLang="en-US" sz="2400" dirty="0" err="1"/>
              <a:t>p-value</a:t>
            </a:r>
            <a:r>
              <a:rPr lang="ko-KR" altLang="en-US" sz="2400" dirty="0"/>
              <a:t> </a:t>
            </a:r>
            <a:r>
              <a:rPr lang="ko-KR" sz="2400" dirty="0">
                <a:ea typeface="+mn-lt"/>
                <a:cs typeface="+mn-lt"/>
              </a:rPr>
              <a:t>≒</a:t>
            </a:r>
            <a:r>
              <a:rPr lang="ko-KR" altLang="en-US" sz="2400" dirty="0">
                <a:ea typeface="+mn-lt"/>
                <a:cs typeface="+mn-lt"/>
              </a:rPr>
              <a:t> </a:t>
            </a:r>
            <a:r>
              <a:rPr lang="en-US" altLang="ko-KR" sz="2400" dirty="0">
                <a:ea typeface="+mn-lt"/>
                <a:cs typeface="+mn-lt"/>
              </a:rPr>
              <a:t>0</a:t>
            </a:r>
            <a:endParaRPr lang="ko-KR" altLang="en-US" sz="2400" dirty="0">
              <a:ea typeface="Malgun Gothic Semilight"/>
              <a:cs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023312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8C82A7-3824-4BFA-B75F-A1DF4CB4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ko-KR" dirty="0">
                <a:ea typeface="Malgun Gothic"/>
              </a:rPr>
              <a:t>통계학적인 가설 검정 방식</a:t>
            </a:r>
            <a:endParaRPr lang="ko-KR" b="0" dirty="0">
              <a:ea typeface="+mj-lt"/>
              <a:cs typeface="+mj-lt"/>
            </a:endParaRPr>
          </a:p>
          <a:p>
            <a:endParaRPr lang="ko-KR" altLang="en-US" dirty="0">
              <a:ea typeface="Malgun Gothic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그림 5">
            <a:extLst>
              <a:ext uri="{FF2B5EF4-FFF2-40B4-BE49-F238E27FC236}">
                <a16:creationId xmlns:a16="http://schemas.microsoft.com/office/drawing/2014/main" id="{036AEB7E-D08E-45ED-8E53-8CBDB5038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58" y="1673855"/>
            <a:ext cx="9237286" cy="461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08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8C82A7-3824-4BFA-B75F-A1DF4CB4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Malgun Gothic"/>
              </a:rPr>
              <a:t>조별과제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BD20D6-DD0E-47DC-A747-91F697DFA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8360161" cy="3601212"/>
          </a:xfrm>
        </p:spPr>
        <p:txBody>
          <a:bodyPr lIns="109728" tIns="109728" rIns="109728" bIns="91440" anchor="t"/>
          <a:lstStyle/>
          <a:p>
            <a:pPr>
              <a:lnSpc>
                <a:spcPct val="113999"/>
              </a:lnSpc>
            </a:pPr>
            <a:r>
              <a:rPr lang="en-US" altLang="en-US" dirty="0">
                <a:ea typeface="+mn-lt"/>
                <a:cs typeface="+mn-lt"/>
              </a:rPr>
              <a:t>(</a:t>
            </a:r>
            <a:r>
              <a:rPr lang="ko-KR" altLang="en-US" dirty="0">
                <a:ea typeface="+mn-lt"/>
                <a:cs typeface="+mn-lt"/>
              </a:rPr>
              <a:t>조별 과제</a:t>
            </a:r>
            <a:r>
              <a:rPr lang="en-US" altLang="en-US" dirty="0">
                <a:ea typeface="+mn-lt"/>
                <a:cs typeface="+mn-lt"/>
              </a:rPr>
              <a:t>)</a:t>
            </a:r>
            <a:r>
              <a:rPr lang="ko-KR" altLang="en-US" dirty="0">
                <a:ea typeface="+mn-lt"/>
                <a:cs typeface="+mn-lt"/>
              </a:rPr>
              <a:t>아래 링크를 읽고 통계학적인 가설 검증 과정 살펴보기</a:t>
            </a:r>
            <a:endParaRPr lang="ko-KR" altLang="en-US" dirty="0">
              <a:ea typeface="Malgun Gothic Semilight"/>
              <a:cs typeface="Malgun Gothic Semilight"/>
            </a:endParaRPr>
          </a:p>
          <a:p>
            <a:pPr>
              <a:lnSpc>
                <a:spcPct val="113999"/>
              </a:lnSpc>
            </a:pPr>
            <a:r>
              <a:rPr lang="en-US" altLang="ko-KR" dirty="0">
                <a:ea typeface="Malgun Gothic Semilight"/>
                <a:cs typeface="Malgun Gothic Semilight"/>
                <a:hlinkClick r:id="rId3"/>
              </a:rPr>
              <a:t>[링크1]</a:t>
            </a:r>
          </a:p>
          <a:p>
            <a:pPr>
              <a:lnSpc>
                <a:spcPct val="113999"/>
              </a:lnSpc>
            </a:pPr>
            <a:r>
              <a:rPr lang="en-US" altLang="ko-KR" dirty="0">
                <a:ea typeface="Malgun Gothic Semilight"/>
                <a:cs typeface="Malgun Gothic Semilight"/>
                <a:hlinkClick r:id="rId4"/>
              </a:rPr>
              <a:t>[링크2]</a:t>
            </a:r>
            <a:r>
              <a:rPr lang="en-US" altLang="ko-KR" dirty="0">
                <a:ea typeface="Malgun Gothic Semilight"/>
                <a:cs typeface="Malgun Gothic Semilight"/>
              </a:rPr>
              <a:t> (4개)</a:t>
            </a:r>
          </a:p>
          <a:p>
            <a:pPr>
              <a:lnSpc>
                <a:spcPct val="113999"/>
              </a:lnSpc>
            </a:pPr>
            <a:endParaRPr lang="ko-KR" altLang="en-US" dirty="0">
              <a:ea typeface="Malgun Gothic Semilight"/>
              <a:cs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243818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8C82A7-3824-4BFA-B75F-A1DF4CB4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ko-KR" altLang="en-US" dirty="0" err="1">
                <a:ea typeface="Malgun Gothic"/>
              </a:rPr>
              <a:t>귀무가설의</a:t>
            </a:r>
            <a:r>
              <a:rPr lang="ko-KR" altLang="en-US" dirty="0">
                <a:ea typeface="Malgun Gothic"/>
              </a:rPr>
              <a:t> 안 좋은 예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BD20D6-DD0E-47DC-A747-91F697DFA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8235243" cy="3601212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altLang="en-US">
                <a:ea typeface="+mn-lt"/>
                <a:cs typeface="+mn-lt"/>
              </a:rPr>
              <a:t>불치병 걸린 환자 : 선생님... 얼마나 남았을까요?</a:t>
            </a:r>
            <a:endParaRPr lang="ko-KR"/>
          </a:p>
          <a:p>
            <a:pPr marL="0" indent="0">
              <a:lnSpc>
                <a:spcPct val="113999"/>
              </a:lnSpc>
              <a:buNone/>
            </a:pPr>
            <a:r>
              <a:rPr lang="ko-KR" altLang="en-US" dirty="0">
                <a:ea typeface="+mn-lt"/>
                <a:cs typeface="+mn-lt"/>
              </a:rPr>
              <a:t>의사 : 통계학적으로 접근하자면... '사람은 </a:t>
            </a:r>
            <a:r>
              <a:rPr lang="ko-KR" altLang="en-US" dirty="0" err="1">
                <a:ea typeface="+mn-lt"/>
                <a:cs typeface="+mn-lt"/>
              </a:rPr>
              <a:t>죽는다'라고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귀무가설을</a:t>
            </a:r>
            <a:r>
              <a:rPr lang="ko-KR" altLang="en-US" dirty="0">
                <a:ea typeface="+mn-lt"/>
                <a:cs typeface="+mn-lt"/>
              </a:rPr>
              <a:t> 세워보니 </a:t>
            </a:r>
            <a:r>
              <a:rPr lang="ko-KR" altLang="en-US" dirty="0" err="1">
                <a:ea typeface="+mn-lt"/>
                <a:cs typeface="+mn-lt"/>
              </a:rPr>
              <a:t>p-value가</a:t>
            </a:r>
            <a:r>
              <a:rPr lang="ko-KR" altLang="en-US" dirty="0">
                <a:ea typeface="+mn-lt"/>
                <a:cs typeface="+mn-lt"/>
              </a:rPr>
              <a:t> 1이군요. </a:t>
            </a:r>
            <a:r>
              <a:rPr lang="ko-KR" altLang="en-US" dirty="0" err="1">
                <a:ea typeface="+mn-lt"/>
                <a:cs typeface="+mn-lt"/>
              </a:rPr>
              <a:t>귀무가설을</a:t>
            </a:r>
            <a:r>
              <a:rPr lang="ko-KR" altLang="en-US" dirty="0">
                <a:ea typeface="+mn-lt"/>
                <a:cs typeface="+mn-lt"/>
              </a:rPr>
              <a:t> 기각하기엔 </a:t>
            </a:r>
            <a:r>
              <a:rPr lang="ko-KR" altLang="en-US" dirty="0" err="1">
                <a:ea typeface="+mn-lt"/>
                <a:cs typeface="+mn-lt"/>
              </a:rPr>
              <a:t>p-value가</a:t>
            </a:r>
            <a:r>
              <a:rPr lang="ko-KR" altLang="en-US" dirty="0">
                <a:ea typeface="+mn-lt"/>
                <a:cs typeface="+mn-lt"/>
              </a:rPr>
              <a:t> 너무 크네요.</a:t>
            </a:r>
          </a:p>
          <a:p>
            <a:pPr marL="0" indent="0">
              <a:lnSpc>
                <a:spcPct val="113999"/>
              </a:lnSpc>
              <a:buNone/>
            </a:pPr>
            <a:r>
              <a:rPr lang="ko-KR" dirty="0">
                <a:ea typeface="+mn-lt"/>
                <a:cs typeface="+mn-lt"/>
              </a:rPr>
              <a:t>불치병 걸린 환자 : 네</a:t>
            </a:r>
            <a:r>
              <a:rPr lang="en-US" altLang="ko-KR" dirty="0">
                <a:ea typeface="+mn-lt"/>
                <a:cs typeface="+mn-lt"/>
              </a:rPr>
              <a:t>?</a:t>
            </a:r>
            <a:endParaRPr lang="ko-KR" altLang="en-US" dirty="0">
              <a:ea typeface="+mn-lt"/>
              <a:cs typeface="+mn-lt"/>
            </a:endParaRPr>
          </a:p>
          <a:p>
            <a:pPr marL="0" indent="0">
              <a:lnSpc>
                <a:spcPct val="113999"/>
              </a:lnSpc>
              <a:buNone/>
            </a:pPr>
            <a:r>
              <a:rPr lang="ko-KR" dirty="0">
                <a:ea typeface="Malgun Gothic Semilight"/>
                <a:cs typeface="Malgun Gothic Semilight"/>
              </a:rPr>
              <a:t>의사 </a:t>
            </a:r>
            <a:r>
              <a:rPr lang="en-US" altLang="ko-KR" dirty="0">
                <a:ea typeface="Malgun Gothic Semilight"/>
                <a:cs typeface="Malgun Gothic Semilight"/>
              </a:rPr>
              <a:t>:</a:t>
            </a:r>
            <a:r>
              <a:rPr lang="ko-KR" dirty="0">
                <a:ea typeface="Malgun Gothic Semilight"/>
                <a:cs typeface="Malgun Gothic Semilight"/>
              </a:rPr>
              <a:t> 아</a:t>
            </a:r>
            <a:r>
              <a:rPr lang="en-US" altLang="ko-KR" dirty="0">
                <a:ea typeface="Malgun Gothic Semilight"/>
                <a:cs typeface="Malgun Gothic Semilight"/>
              </a:rPr>
              <a:t>,</a:t>
            </a:r>
            <a:r>
              <a:rPr lang="ko-KR" dirty="0">
                <a:ea typeface="Malgun Gothic Semilight"/>
                <a:cs typeface="Malgun Gothic Semilight"/>
              </a:rPr>
              <a:t> 쉽게 말하면 사람은 누구나 죽는다는</a:t>
            </a:r>
            <a:r>
              <a:rPr lang="ko-KR" altLang="en-US" dirty="0">
                <a:ea typeface="Malgun Gothic Semilight"/>
                <a:cs typeface="Malgun Gothic Semilight"/>
              </a:rPr>
              <a:t> 말입니다</a:t>
            </a:r>
            <a:r>
              <a:rPr lang="en-US" altLang="ko-KR" dirty="0">
                <a:ea typeface="Malgun Gothic Semilight"/>
                <a:cs typeface="Malgun Gothic Semilight"/>
              </a:rPr>
              <a:t>.</a:t>
            </a:r>
            <a:endParaRPr lang="ko-KR" dirty="0">
              <a:ea typeface="Malgun Gothic Semilight"/>
              <a:cs typeface="Malgun Gothic Semilight"/>
            </a:endParaRPr>
          </a:p>
          <a:p>
            <a:pPr>
              <a:lnSpc>
                <a:spcPct val="113999"/>
              </a:lnSpc>
            </a:pPr>
            <a:endParaRPr lang="ko-KR" alt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8986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8C82A7-3824-4BFA-B75F-A1DF4CB4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Malgun Gothic"/>
              </a:rPr>
              <a:t>조별과제 예시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BD20D6-DD0E-47DC-A747-91F697DFA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698096" cy="3601212"/>
          </a:xfrm>
        </p:spPr>
        <p:txBody>
          <a:bodyPr lIns="109728" tIns="109728" rIns="109728" bIns="91440" anchor="t"/>
          <a:lstStyle/>
          <a:p>
            <a:pPr>
              <a:lnSpc>
                <a:spcPct val="113999"/>
              </a:lnSpc>
            </a:pPr>
            <a:r>
              <a:rPr lang="ko-KR" altLang="en-US" dirty="0">
                <a:ea typeface="+mn-lt"/>
                <a:cs typeface="+mn-lt"/>
              </a:rPr>
              <a:t>연구 주제 : MBTI, 얼마나 신뢰할 수 있을까?</a:t>
            </a:r>
          </a:p>
          <a:p>
            <a:pPr>
              <a:lnSpc>
                <a:spcPct val="113999"/>
              </a:lnSpc>
            </a:pPr>
            <a:r>
              <a:rPr lang="ko-KR" altLang="en-US" dirty="0" err="1">
                <a:ea typeface="+mn-lt"/>
                <a:cs typeface="+mn-lt"/>
              </a:rPr>
              <a:t>귀무가설</a:t>
            </a:r>
            <a:r>
              <a:rPr lang="ko-KR" altLang="en-US" dirty="0">
                <a:ea typeface="+mn-lt"/>
                <a:cs typeface="+mn-lt"/>
              </a:rPr>
              <a:t> : MBTI 성향과 사용하는 어휘 사이에는 아무 연관이 없다.</a:t>
            </a:r>
          </a:p>
          <a:p>
            <a:pPr>
              <a:lnSpc>
                <a:spcPct val="113999"/>
              </a:lnSpc>
            </a:pPr>
            <a:r>
              <a:rPr lang="ko-KR" altLang="en-US" dirty="0">
                <a:ea typeface="+mn-lt"/>
                <a:cs typeface="+mn-lt"/>
              </a:rPr>
              <a:t>대립가설 : </a:t>
            </a:r>
            <a:r>
              <a:rPr lang="ko-KR" dirty="0">
                <a:ea typeface="+mn-lt"/>
                <a:cs typeface="+mn-lt"/>
              </a:rPr>
              <a:t>MBTI 성향과 사용하는 어휘 사이에는 연관이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dirty="0">
                <a:ea typeface="+mn-lt"/>
                <a:cs typeface="+mn-lt"/>
              </a:rPr>
              <a:t>있다.</a:t>
            </a:r>
            <a:endParaRPr lang="ko-KR" altLang="en-US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ko-KR" altLang="en-US" dirty="0">
                <a:ea typeface="+mn-lt"/>
                <a:cs typeface="+mn-lt"/>
              </a:rPr>
              <a:t>증명 방식 : 각 </a:t>
            </a:r>
            <a:r>
              <a:rPr lang="ko-KR" altLang="en-US" dirty="0" err="1">
                <a:ea typeface="+mn-lt"/>
                <a:cs typeface="+mn-lt"/>
              </a:rPr>
              <a:t>MBTI별</a:t>
            </a:r>
            <a:r>
              <a:rPr lang="ko-KR" altLang="en-US" dirty="0">
                <a:ea typeface="+mn-lt"/>
                <a:cs typeface="+mn-lt"/>
              </a:rPr>
              <a:t> 사용자의 게시글을 분석해 각 </a:t>
            </a:r>
            <a:r>
              <a:rPr lang="ko-KR" altLang="en-US" dirty="0" err="1">
                <a:ea typeface="+mn-lt"/>
                <a:cs typeface="+mn-lt"/>
              </a:rPr>
              <a:t>어휘별</a:t>
            </a:r>
            <a:r>
              <a:rPr lang="ko-KR" altLang="en-US" dirty="0">
                <a:ea typeface="+mn-lt"/>
                <a:cs typeface="+mn-lt"/>
              </a:rPr>
              <a:t> 사용 빈도를 조사한다</a:t>
            </a:r>
          </a:p>
          <a:p>
            <a:pPr>
              <a:lnSpc>
                <a:spcPct val="113999"/>
              </a:lnSpc>
            </a:pPr>
            <a:endParaRPr lang="ko-KR" alt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3229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8C82A7-3824-4BFA-B75F-A1DF4CB4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Malgun Gothic"/>
              </a:rPr>
              <a:t>조별과제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BD20D6-DD0E-47DC-A747-91F697DFA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698096" cy="3601212"/>
          </a:xfrm>
        </p:spPr>
        <p:txBody>
          <a:bodyPr lIns="109728" tIns="109728" rIns="109728" bIns="91440" anchor="t"/>
          <a:lstStyle/>
          <a:p>
            <a:pPr>
              <a:lnSpc>
                <a:spcPct val="113999"/>
              </a:lnSpc>
            </a:pPr>
            <a:r>
              <a:rPr lang="ko-KR" altLang="en-US" dirty="0">
                <a:ea typeface="+mn-lt"/>
                <a:cs typeface="+mn-lt"/>
              </a:rPr>
              <a:t>적절한 연구 과제 선택</a:t>
            </a:r>
            <a:endParaRPr lang="ko-KR" dirty="0"/>
          </a:p>
          <a:p>
            <a:pPr>
              <a:lnSpc>
                <a:spcPct val="113999"/>
              </a:lnSpc>
            </a:pPr>
            <a:r>
              <a:rPr lang="ko-KR" dirty="0">
                <a:ea typeface="+mn-lt"/>
                <a:cs typeface="+mn-lt"/>
                <a:hlinkClick r:id="rId3"/>
              </a:rPr>
              <a:t>여기</a:t>
            </a:r>
            <a:r>
              <a:rPr lang="ko-KR" dirty="0">
                <a:ea typeface="+mn-lt"/>
                <a:cs typeface="+mn-lt"/>
              </a:rPr>
              <a:t>에서</a:t>
            </a:r>
            <a:r>
              <a:rPr lang="ko-KR" altLang="en-US" dirty="0">
                <a:ea typeface="+mn-lt"/>
                <a:cs typeface="+mn-lt"/>
              </a:rPr>
              <a:t> 과제와 연관된</a:t>
            </a:r>
            <a:r>
              <a:rPr lang="ko-KR" dirty="0">
                <a:ea typeface="+mn-lt"/>
                <a:cs typeface="+mn-lt"/>
              </a:rPr>
              <a:t> 데이터 탐색</a:t>
            </a:r>
            <a:endParaRPr lang="ko-KR" altLang="en-US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ko-KR" altLang="en-US" dirty="0" err="1">
                <a:ea typeface="+mn-lt"/>
                <a:cs typeface="+mn-lt"/>
              </a:rPr>
              <a:t>귀무가설</a:t>
            </a:r>
            <a:r>
              <a:rPr lang="ko-KR" altLang="en-US" dirty="0">
                <a:ea typeface="+mn-lt"/>
                <a:cs typeface="+mn-lt"/>
              </a:rPr>
              <a:t> 설정</a:t>
            </a:r>
          </a:p>
          <a:p>
            <a:pPr>
              <a:lnSpc>
                <a:spcPct val="113999"/>
              </a:lnSpc>
            </a:pPr>
            <a:r>
              <a:rPr lang="ko-KR" altLang="en-US" dirty="0" err="1">
                <a:ea typeface="+mn-lt"/>
                <a:cs typeface="+mn-lt"/>
              </a:rPr>
              <a:t>귀무가설을</a:t>
            </a:r>
            <a:r>
              <a:rPr lang="ko-KR" altLang="en-US" dirty="0">
                <a:ea typeface="+mn-lt"/>
                <a:cs typeface="+mn-lt"/>
              </a:rPr>
              <a:t> 증명할 방법 생각해보기</a:t>
            </a:r>
          </a:p>
          <a:p>
            <a:pPr>
              <a:lnSpc>
                <a:spcPct val="113999"/>
              </a:lnSpc>
            </a:pPr>
            <a:endParaRPr lang="ko-KR" alt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815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8C82A7-3824-4BFA-B75F-A1DF4CB4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Malgun Gothic"/>
              </a:rPr>
              <a:t>가설 검정은 어떻게 하는 것일까?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F758B-AF79-409E-A144-A34FB7D74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 lIns="109728" tIns="109728" rIns="109728" bIns="91440" anchor="t">
            <a:normAutofit/>
          </a:bodyPr>
          <a:lstStyle/>
          <a:p>
            <a:pPr marL="0" indent="0">
              <a:buNone/>
            </a:pPr>
            <a:r>
              <a:rPr lang="en-US" altLang="ko-KR" dirty="0">
                <a:ea typeface="Malgun Gothic Semilight"/>
                <a:cs typeface="Malgun Gothic Semilight"/>
              </a:rPr>
              <a:t>1.</a:t>
            </a:r>
            <a:r>
              <a:rPr lang="ko-KR" altLang="en-US" dirty="0">
                <a:ea typeface="Malgun Gothic Semilight"/>
                <a:cs typeface="Malgun Gothic Semilight"/>
              </a:rPr>
              <a:t> 가설 설정(</a:t>
            </a:r>
            <a:r>
              <a:rPr lang="ko-KR" altLang="en-US" dirty="0" err="1">
                <a:ea typeface="Malgun Gothic Semilight"/>
                <a:cs typeface="Malgun Gothic Semilight"/>
              </a:rPr>
              <a:t>귀무가설</a:t>
            </a:r>
            <a:r>
              <a:rPr lang="ko-KR" altLang="en-US" dirty="0">
                <a:ea typeface="Malgun Gothic Semilight"/>
                <a:cs typeface="Malgun Gothic Semilight"/>
              </a:rPr>
              <a:t> 및 대립가설)</a:t>
            </a:r>
            <a:endParaRPr lang="ko-KR" dirty="0">
              <a:ea typeface="Malgun Gothic Semilight"/>
              <a:cs typeface="Malgun Gothic Semilight"/>
            </a:endParaRPr>
          </a:p>
          <a:p>
            <a:pPr marL="0" indent="0">
              <a:lnSpc>
                <a:spcPct val="113999"/>
              </a:lnSpc>
              <a:buNone/>
            </a:pPr>
            <a:r>
              <a:rPr lang="en-US" altLang="ko-KR" dirty="0">
                <a:ea typeface="Malgun Gothic Semilight"/>
                <a:cs typeface="Malgun Gothic Semilight"/>
              </a:rPr>
              <a:t>2.</a:t>
            </a:r>
            <a:r>
              <a:rPr lang="ko-KR" altLang="en-US" dirty="0">
                <a:ea typeface="Malgun Gothic Semilight"/>
                <a:cs typeface="Malgun Gothic Semilight"/>
              </a:rPr>
              <a:t> 유의 수준 결정</a:t>
            </a:r>
          </a:p>
          <a:p>
            <a:pPr marL="0" indent="0">
              <a:lnSpc>
                <a:spcPct val="113999"/>
              </a:lnSpc>
              <a:buNone/>
            </a:pPr>
            <a:r>
              <a:rPr lang="ko-KR" altLang="en-US" dirty="0">
                <a:ea typeface="Malgun Gothic Semilight"/>
                <a:cs typeface="Malgun Gothic Semilight"/>
              </a:rPr>
              <a:t>3. 기각/채택 영역 설정</a:t>
            </a:r>
          </a:p>
          <a:p>
            <a:pPr marL="0" indent="0">
              <a:lnSpc>
                <a:spcPct val="113999"/>
              </a:lnSpc>
              <a:buNone/>
            </a:pPr>
            <a:r>
              <a:rPr lang="ko-KR" altLang="en-US" dirty="0">
                <a:ea typeface="Malgun Gothic Semilight"/>
                <a:cs typeface="Malgun Gothic Semilight"/>
              </a:rPr>
              <a:t>4. 검정 통계량 계산</a:t>
            </a:r>
          </a:p>
          <a:p>
            <a:pPr marL="0" indent="0">
              <a:lnSpc>
                <a:spcPct val="113999"/>
              </a:lnSpc>
              <a:buNone/>
            </a:pPr>
            <a:r>
              <a:rPr lang="ko-KR" altLang="en-US" dirty="0">
                <a:ea typeface="Malgun Gothic Semilight"/>
                <a:cs typeface="Malgun Gothic Semilight"/>
              </a:rPr>
              <a:t>5. 분석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828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8C82A7-3824-4BFA-B75F-A1DF4CB4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ko-KR" dirty="0">
                <a:ea typeface="Malgun Gothic"/>
              </a:rPr>
              <a:t>가설 검정은 어떻게 하는 것일까?</a:t>
            </a:r>
            <a:endParaRPr lang="ko-KR" b="0" dirty="0">
              <a:ea typeface="+mj-lt"/>
              <a:cs typeface="+mj-lt"/>
            </a:endParaRPr>
          </a:p>
          <a:p>
            <a:endParaRPr lang="ko-KR" altLang="en-US" dirty="0">
              <a:ea typeface="Malgun Gothic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F758B-AF79-409E-A144-A34FB7D74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ko-KR" altLang="en-US" dirty="0" err="1">
                <a:ea typeface="Malgun Gothic Semilight"/>
                <a:cs typeface="Malgun Gothic Semilight"/>
              </a:rPr>
              <a:t>귀무가설이란</a:t>
            </a:r>
            <a:r>
              <a:rPr lang="ko-KR" altLang="en-US" dirty="0">
                <a:ea typeface="Malgun Gothic Semilight"/>
                <a:cs typeface="Malgun Gothic Semilight"/>
              </a:rPr>
              <a:t>?</a:t>
            </a:r>
          </a:p>
          <a:p>
            <a:pPr lvl="1">
              <a:lnSpc>
                <a:spcPct val="113999"/>
              </a:lnSpc>
            </a:pPr>
            <a:r>
              <a:rPr lang="ko-KR" altLang="en-US" dirty="0">
                <a:ea typeface="Malgun Gothic Semilight"/>
                <a:cs typeface="Malgun Gothic Semilight"/>
              </a:rPr>
              <a:t>우리가 검증해야 할 가설</a:t>
            </a:r>
          </a:p>
          <a:p>
            <a:pPr lvl="1">
              <a:lnSpc>
                <a:spcPct val="113999"/>
              </a:lnSpc>
            </a:pPr>
            <a:r>
              <a:rPr lang="ko-KR" altLang="en-US" dirty="0">
                <a:ea typeface="Malgun Gothic Semilight"/>
                <a:cs typeface="Malgun Gothic Semilight"/>
              </a:rPr>
              <a:t>이 가설이 맞다는 가정 하에 틀렸다는 증거를 찾아야한다!</a:t>
            </a:r>
          </a:p>
          <a:p>
            <a:pPr lvl="1">
              <a:lnSpc>
                <a:spcPct val="113999"/>
              </a:lnSpc>
            </a:pPr>
            <a:endParaRPr lang="ko-KR" altLang="en-US" dirty="0">
              <a:ea typeface="Malgun Gothic Semilight"/>
              <a:cs typeface="Malgun Gothic Semilight"/>
            </a:endParaRPr>
          </a:p>
          <a:p>
            <a:pPr>
              <a:lnSpc>
                <a:spcPct val="113999"/>
              </a:lnSpc>
            </a:pPr>
            <a:r>
              <a:rPr lang="ko-KR" altLang="en-US" dirty="0" err="1">
                <a:ea typeface="Malgun Gothic Semilight"/>
                <a:cs typeface="Malgun Gothic Semilight"/>
              </a:rPr>
              <a:t>대립가설이란</a:t>
            </a:r>
            <a:r>
              <a:rPr lang="ko-KR" altLang="en-US" dirty="0">
                <a:ea typeface="Malgun Gothic Semilight"/>
                <a:cs typeface="Malgun Gothic Semilight"/>
              </a:rPr>
              <a:t>?</a:t>
            </a:r>
          </a:p>
          <a:p>
            <a:pPr lvl="1">
              <a:lnSpc>
                <a:spcPct val="113999"/>
              </a:lnSpc>
            </a:pPr>
            <a:r>
              <a:rPr lang="ko-KR" altLang="en-US" dirty="0" err="1">
                <a:ea typeface="Malgun Gothic Semilight"/>
                <a:cs typeface="Malgun Gothic Semilight"/>
              </a:rPr>
              <a:t>귀무가설과</a:t>
            </a:r>
            <a:r>
              <a:rPr lang="ko-KR" altLang="en-US" dirty="0">
                <a:ea typeface="Malgun Gothic Semilight"/>
                <a:cs typeface="Malgun Gothic Semilight"/>
              </a:rPr>
              <a:t> 반대되는 가설</a:t>
            </a:r>
          </a:p>
          <a:p>
            <a:pPr lvl="1">
              <a:lnSpc>
                <a:spcPct val="113999"/>
              </a:lnSpc>
            </a:pPr>
            <a:r>
              <a:rPr lang="ko-KR" altLang="en-US" dirty="0">
                <a:ea typeface="Malgun Gothic Semilight"/>
                <a:cs typeface="Malgun Gothic Semilight"/>
              </a:rPr>
              <a:t>일반적으로 연구자들이 주장하고자 하는 가설</a:t>
            </a:r>
            <a:endParaRPr lang="ko-K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3233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8C82A7-3824-4BFA-B75F-A1DF4CB4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Malgun Gothic"/>
              </a:rPr>
              <a:t>가설 검정은 어떻게 하는 것일까?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C7FB5F0-B74B-4950-9D7A-93DDE183FE54}"/>
              </a:ext>
            </a:extLst>
          </p:cNvPr>
          <p:cNvSpPr/>
          <p:nvPr/>
        </p:nvSpPr>
        <p:spPr>
          <a:xfrm>
            <a:off x="566208" y="2215762"/>
            <a:ext cx="264337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800" dirty="0" err="1">
                <a:ea typeface="Malgun Gothic Semilight"/>
                <a:cs typeface="Malgun Gothic Semilight"/>
              </a:rPr>
              <a:t>귀무가설</a:t>
            </a:r>
            <a:r>
              <a:rPr lang="ko-KR" altLang="en-US" sz="2800" dirty="0">
                <a:ea typeface="Malgun Gothic Semilight"/>
                <a:cs typeface="Malgun Gothic Semilight"/>
              </a:rPr>
              <a:t> 설정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1974038-4451-4EFE-AC86-62649F50ADA8}"/>
              </a:ext>
            </a:extLst>
          </p:cNvPr>
          <p:cNvSpPr/>
          <p:nvPr/>
        </p:nvSpPr>
        <p:spPr>
          <a:xfrm>
            <a:off x="3772359" y="2215761"/>
            <a:ext cx="264337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800" dirty="0">
                <a:ea typeface="Malgun Gothic Semilight"/>
                <a:cs typeface="Malgun Gothic Semilight"/>
              </a:rPr>
              <a:t>데이터 수집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FC5AB09-00CA-4610-8D8F-54CF749BF84D}"/>
              </a:ext>
            </a:extLst>
          </p:cNvPr>
          <p:cNvSpPr/>
          <p:nvPr/>
        </p:nvSpPr>
        <p:spPr>
          <a:xfrm>
            <a:off x="6978509" y="2215761"/>
            <a:ext cx="264337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800" dirty="0" err="1">
                <a:ea typeface="Malgun Gothic Semilight"/>
                <a:cs typeface="Malgun Gothic Semilight"/>
              </a:rPr>
              <a:t>귀무가설</a:t>
            </a:r>
            <a:r>
              <a:rPr lang="ko-KR" altLang="en-US" sz="2800" dirty="0">
                <a:ea typeface="Malgun Gothic Semilight"/>
                <a:cs typeface="Malgun Gothic Semilight"/>
              </a:rPr>
              <a:t> 판별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0CED001-3919-4243-9B97-FDB2AEBEC617}"/>
              </a:ext>
            </a:extLst>
          </p:cNvPr>
          <p:cNvSpPr/>
          <p:nvPr/>
        </p:nvSpPr>
        <p:spPr>
          <a:xfrm>
            <a:off x="566207" y="4113572"/>
            <a:ext cx="264337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800" dirty="0" err="1">
                <a:ea typeface="Malgun Gothic Semilight"/>
                <a:cs typeface="Malgun Gothic Semilight"/>
              </a:rPr>
              <a:t>귀무가설</a:t>
            </a:r>
            <a:r>
              <a:rPr lang="ko-KR" altLang="en-US" sz="2800" dirty="0">
                <a:ea typeface="Malgun Gothic Semilight"/>
                <a:cs typeface="Malgun Gothic Semilight"/>
              </a:rPr>
              <a:t> 기각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B157877-5805-4B0C-BB7A-7F0C23F1B0F5}"/>
              </a:ext>
            </a:extLst>
          </p:cNvPr>
          <p:cNvSpPr/>
          <p:nvPr/>
        </p:nvSpPr>
        <p:spPr>
          <a:xfrm>
            <a:off x="3772358" y="4113572"/>
            <a:ext cx="264337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800" dirty="0">
                <a:ea typeface="Malgun Gothic Semilight"/>
                <a:cs typeface="Malgun Gothic Semilight"/>
              </a:rPr>
              <a:t>대립가설 채택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539DF6E-80E8-4808-B079-BDFA5939CC4A}"/>
              </a:ext>
            </a:extLst>
          </p:cNvPr>
          <p:cNvCxnSpPr/>
          <p:nvPr/>
        </p:nvCxnSpPr>
        <p:spPr>
          <a:xfrm flipV="1">
            <a:off x="3217297" y="2672289"/>
            <a:ext cx="557269" cy="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FA8240A-6AFC-4DC4-A53E-292E578CCCBB}"/>
              </a:ext>
            </a:extLst>
          </p:cNvPr>
          <p:cNvCxnSpPr>
            <a:cxnSpLocks/>
          </p:cNvCxnSpPr>
          <p:nvPr/>
        </p:nvCxnSpPr>
        <p:spPr>
          <a:xfrm flipV="1">
            <a:off x="6412501" y="2672288"/>
            <a:ext cx="557269" cy="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297E51-442B-4A9F-9B49-EB6FB895DC4F}"/>
              </a:ext>
            </a:extLst>
          </p:cNvPr>
          <p:cNvCxnSpPr>
            <a:cxnSpLocks/>
          </p:cNvCxnSpPr>
          <p:nvPr/>
        </p:nvCxnSpPr>
        <p:spPr>
          <a:xfrm flipV="1">
            <a:off x="3217297" y="4568630"/>
            <a:ext cx="557269" cy="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7C44456-732A-4DCD-A455-702E9A7246FA}"/>
              </a:ext>
            </a:extLst>
          </p:cNvPr>
          <p:cNvCxnSpPr>
            <a:cxnSpLocks/>
          </p:cNvCxnSpPr>
          <p:nvPr/>
        </p:nvCxnSpPr>
        <p:spPr>
          <a:xfrm flipH="1">
            <a:off x="1895543" y="3166278"/>
            <a:ext cx="6395980" cy="9001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078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8C82A7-3824-4BFA-B75F-A1DF4CB4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Malgun Gothic"/>
              </a:rPr>
              <a:t>가설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F758B-AF79-409E-A144-A34FB7D74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ko-KR" altLang="en-US" dirty="0">
                <a:ea typeface="Malgun Gothic Semilight"/>
                <a:cs typeface="Malgun Gothic Semilight"/>
              </a:rPr>
              <a:t>왜 기각되길 원하는 </a:t>
            </a:r>
            <a:r>
              <a:rPr lang="ko-KR" altLang="en-US" dirty="0" err="1">
                <a:ea typeface="Malgun Gothic Semilight"/>
                <a:cs typeface="Malgun Gothic Semilight"/>
              </a:rPr>
              <a:t>귀무가설을</a:t>
            </a:r>
            <a:r>
              <a:rPr lang="ko-KR" altLang="en-US" dirty="0">
                <a:ea typeface="Malgun Gothic Semilight"/>
                <a:cs typeface="Malgun Gothic Semilight"/>
              </a:rPr>
              <a:t> 사용하는가?</a:t>
            </a:r>
          </a:p>
          <a:p>
            <a:pPr marL="457200" lvl="1" indent="0">
              <a:lnSpc>
                <a:spcPct val="113999"/>
              </a:lnSpc>
              <a:buNone/>
            </a:pPr>
            <a:r>
              <a:rPr lang="ko-KR" altLang="en-US" sz="2400" dirty="0">
                <a:ea typeface="Malgun Gothic Semilight"/>
                <a:cs typeface="Malgun Gothic Semilight"/>
              </a:rPr>
              <a:t>1. 거짓임을 증명하는 것이 더 쉽다</a:t>
            </a:r>
            <a:r>
              <a:rPr lang="ko-KR" sz="2400" dirty="0">
                <a:ea typeface="+mn-lt"/>
                <a:cs typeface="+mn-lt"/>
              </a:rPr>
              <a:t>(조건이 덜 붙는다)</a:t>
            </a:r>
          </a:p>
          <a:p>
            <a:pPr marL="457200" lvl="1" indent="0">
              <a:lnSpc>
                <a:spcPct val="113999"/>
              </a:lnSpc>
              <a:buNone/>
            </a:pPr>
            <a:r>
              <a:rPr lang="ko-KR" altLang="en-US" sz="2400" dirty="0">
                <a:ea typeface="Malgun Gothic Semilight"/>
                <a:cs typeface="Malgun Gothic Semilight"/>
              </a:rPr>
              <a:t>2. 대립가설보다 </a:t>
            </a:r>
            <a:r>
              <a:rPr lang="ko-KR" altLang="en-US" sz="2400" dirty="0" err="1">
                <a:ea typeface="Malgun Gothic Semilight"/>
                <a:cs typeface="Malgun Gothic Semilight"/>
              </a:rPr>
              <a:t>귀무가설을</a:t>
            </a:r>
            <a:r>
              <a:rPr lang="ko-KR" altLang="en-US" sz="2400" dirty="0">
                <a:ea typeface="Malgun Gothic Semilight"/>
                <a:cs typeface="Malgun Gothic Semilight"/>
              </a:rPr>
              <a:t> 세우는 것이 더 쉽다(조건이 덜 붙는다)</a:t>
            </a:r>
          </a:p>
          <a:p>
            <a:pPr marL="457200" lvl="1" indent="0">
              <a:lnSpc>
                <a:spcPct val="113999"/>
              </a:lnSpc>
              <a:buNone/>
            </a:pPr>
            <a:r>
              <a:rPr lang="ko-KR" altLang="en-US" sz="2400" dirty="0">
                <a:ea typeface="Malgun Gothic Semilight"/>
                <a:cs typeface="Malgun Gothic Semilight"/>
              </a:rPr>
              <a:t>3. 맞는 가설을 </a:t>
            </a:r>
            <a:r>
              <a:rPr lang="ko-KR" altLang="en-US" sz="2400" dirty="0" err="1">
                <a:ea typeface="Malgun Gothic Semilight"/>
                <a:cs typeface="Malgun Gothic Semilight"/>
              </a:rPr>
              <a:t>귀무가설로</a:t>
            </a:r>
            <a:r>
              <a:rPr lang="ko-KR" altLang="en-US" sz="2400" dirty="0">
                <a:ea typeface="Malgun Gothic Semilight"/>
                <a:cs typeface="Malgun Gothic Semilight"/>
              </a:rPr>
              <a:t> </a:t>
            </a:r>
            <a:r>
              <a:rPr lang="ko-KR" altLang="en-US" sz="2400" dirty="0" err="1">
                <a:ea typeface="Malgun Gothic Semilight"/>
                <a:cs typeface="Malgun Gothic Semilight"/>
              </a:rPr>
              <a:t>세웠을때</a:t>
            </a:r>
            <a:r>
              <a:rPr lang="ko-KR" altLang="en-US" sz="2400" dirty="0">
                <a:ea typeface="Malgun Gothic Semilight"/>
                <a:cs typeface="Malgun Gothic Semilight"/>
              </a:rPr>
              <a:t> 검정에 필요한 지식은 모집단에 대한 지식인데 이것을 알면(대부분 알 수 없지만) 가설을 세울 필요가 없다(통계학)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4868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8C82A7-3824-4BFA-B75F-A1DF4CB4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Malgun Gothic"/>
              </a:rPr>
              <a:t>가설 설정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BD20D6-DD0E-47DC-A747-91F697DFA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698096" cy="3601212"/>
          </a:xfrm>
        </p:spPr>
        <p:txBody>
          <a:bodyPr lIns="109728" tIns="109728" rIns="109728" bIns="91440" anchor="t"/>
          <a:lstStyle/>
          <a:p>
            <a:r>
              <a:rPr lang="ko-KR" altLang="en-US" dirty="0">
                <a:ea typeface="Malgun Gothic Semilight"/>
                <a:cs typeface="Malgun Gothic Semilight"/>
              </a:rPr>
              <a:t>연구 주제 : 우리는 치킨업체에게 속고 있는가?</a:t>
            </a:r>
          </a:p>
          <a:p>
            <a:pPr marL="0" indent="0">
              <a:lnSpc>
                <a:spcPct val="113999"/>
              </a:lnSpc>
              <a:buNone/>
            </a:pPr>
            <a:endParaRPr lang="ko-KR" altLang="en-US" dirty="0">
              <a:ea typeface="Malgun Gothic Semilight"/>
              <a:cs typeface="Malgun Gothic Semilight"/>
            </a:endParaRPr>
          </a:p>
          <a:p>
            <a:pPr>
              <a:lnSpc>
                <a:spcPct val="113999"/>
              </a:lnSpc>
            </a:pPr>
            <a:r>
              <a:rPr lang="ko-KR" altLang="en-US" dirty="0" err="1">
                <a:ea typeface="Malgun Gothic Semilight"/>
                <a:cs typeface="Malgun Gothic Semilight"/>
              </a:rPr>
              <a:t>귀무가설</a:t>
            </a:r>
            <a:r>
              <a:rPr lang="ko-KR" altLang="en-US" dirty="0">
                <a:ea typeface="Malgun Gothic Semilight"/>
                <a:cs typeface="Malgun Gothic Semilight"/>
              </a:rPr>
              <a:t> : </a:t>
            </a:r>
            <a:r>
              <a:rPr lang="en-US" altLang="ko-KR" dirty="0">
                <a:ea typeface="+mn-lt"/>
                <a:cs typeface="+mn-lt"/>
              </a:rPr>
              <a:t>1000(±50</a:t>
            </a:r>
            <a:r>
              <a:rPr lang="ko-KR" dirty="0">
                <a:ea typeface="+mn-lt"/>
                <a:cs typeface="+mn-lt"/>
              </a:rPr>
              <a:t>)</a:t>
            </a:r>
            <a:r>
              <a:rPr lang="ko-KR" dirty="0" err="1">
                <a:ea typeface="+mn-lt"/>
                <a:cs typeface="+mn-lt"/>
              </a:rPr>
              <a:t>g의</a:t>
            </a:r>
            <a:r>
              <a:rPr lang="ko-KR" dirty="0">
                <a:ea typeface="+mn-lt"/>
                <a:cs typeface="+mn-lt"/>
              </a:rPr>
              <a:t> 닭을 </a:t>
            </a:r>
            <a:r>
              <a:rPr lang="ko-KR" dirty="0" err="1">
                <a:ea typeface="+mn-lt"/>
                <a:cs typeface="+mn-lt"/>
              </a:rPr>
              <a:t>튀겼을때</a:t>
            </a:r>
            <a:r>
              <a:rPr lang="ko-KR" altLang="en-US" dirty="0">
                <a:ea typeface="+mn-lt"/>
                <a:cs typeface="+mn-lt"/>
              </a:rPr>
              <a:t> 평균 무게는</a:t>
            </a:r>
            <a:br>
              <a:rPr lang="ko-KR" altLang="en-US" dirty="0">
                <a:ea typeface="+mn-lt"/>
                <a:cs typeface="+mn-lt"/>
              </a:rPr>
            </a:br>
            <a:r>
              <a:rPr lang="ko-KR" altLang="en-US" dirty="0">
                <a:ea typeface="+mn-lt"/>
                <a:cs typeface="+mn-lt"/>
              </a:rPr>
              <a:t>600g 이하일 것이다</a:t>
            </a:r>
            <a:endParaRPr lang="ko-KR" dirty="0"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r>
              <a:rPr lang="ko-KR" altLang="en-US" dirty="0">
                <a:ea typeface="+mn-lt"/>
                <a:cs typeface="+mn-lt"/>
              </a:rPr>
              <a:t>대립가설</a:t>
            </a:r>
            <a:r>
              <a:rPr lang="ko-KR" dirty="0">
                <a:ea typeface="+mn-lt"/>
                <a:cs typeface="+mn-lt"/>
              </a:rPr>
              <a:t> : </a:t>
            </a:r>
            <a:r>
              <a:rPr lang="en-US" altLang="ko-KR" dirty="0">
                <a:ea typeface="+mn-lt"/>
                <a:cs typeface="+mn-lt"/>
              </a:rPr>
              <a:t>1000(±50</a:t>
            </a:r>
            <a:r>
              <a:rPr lang="ko-KR" dirty="0">
                <a:ea typeface="+mn-lt"/>
                <a:cs typeface="+mn-lt"/>
              </a:rPr>
              <a:t>)</a:t>
            </a:r>
            <a:r>
              <a:rPr lang="ko-KR" dirty="0" err="1">
                <a:ea typeface="+mn-lt"/>
                <a:cs typeface="+mn-lt"/>
              </a:rPr>
              <a:t>g의</a:t>
            </a:r>
            <a:r>
              <a:rPr lang="ko-KR" dirty="0">
                <a:ea typeface="+mn-lt"/>
                <a:cs typeface="+mn-lt"/>
              </a:rPr>
              <a:t> 닭을 </a:t>
            </a:r>
            <a:r>
              <a:rPr lang="ko-KR" dirty="0" err="1">
                <a:ea typeface="+mn-lt"/>
                <a:cs typeface="+mn-lt"/>
              </a:rPr>
              <a:t>튀겼을때</a:t>
            </a:r>
            <a:r>
              <a:rPr lang="ko-KR" dirty="0">
                <a:ea typeface="+mn-lt"/>
                <a:cs typeface="+mn-lt"/>
              </a:rPr>
              <a:t> 평균 </a:t>
            </a:r>
            <a:r>
              <a:rPr lang="ko-KR" altLang="en-US" dirty="0">
                <a:ea typeface="+mn-lt"/>
                <a:cs typeface="+mn-lt"/>
              </a:rPr>
              <a:t>무게는</a:t>
            </a:r>
            <a:br>
              <a:rPr lang="ko-KR" altLang="en-US" dirty="0">
                <a:ea typeface="+mn-lt"/>
                <a:cs typeface="+mn-lt"/>
              </a:rPr>
            </a:br>
            <a:r>
              <a:rPr lang="ko-KR" dirty="0">
                <a:ea typeface="+mn-lt"/>
                <a:cs typeface="+mn-lt"/>
              </a:rPr>
              <a:t>600g 초과</a:t>
            </a:r>
            <a:r>
              <a:rPr lang="ko-KR" altLang="en-US" dirty="0">
                <a:ea typeface="+mn-lt"/>
                <a:cs typeface="+mn-lt"/>
              </a:rPr>
              <a:t>일</a:t>
            </a:r>
            <a:r>
              <a:rPr lang="ko-KR" dirty="0">
                <a:ea typeface="+mn-lt"/>
                <a:cs typeface="+mn-lt"/>
              </a:rPr>
              <a:t> 것이다</a:t>
            </a:r>
          </a:p>
        </p:txBody>
      </p:sp>
      <p:pic>
        <p:nvPicPr>
          <p:cNvPr id="9" name="그림 10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3CB07592-223B-4E8E-866E-C318EE650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017" y="2256733"/>
            <a:ext cx="2743200" cy="367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18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8C82A7-3824-4BFA-B75F-A1DF4CB4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Malgun Gothic"/>
              </a:rPr>
              <a:t>가설 설정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BD20D6-DD0E-47DC-A747-91F697DFA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>
                <a:ea typeface="Malgun Gothic Semilight"/>
                <a:cs typeface="Malgun Gothic Semilight"/>
              </a:rPr>
              <a:t>연구 주제 : 춘천시 인구 늘리기</a:t>
            </a:r>
          </a:p>
          <a:p>
            <a:pPr>
              <a:lnSpc>
                <a:spcPct val="113999"/>
              </a:lnSpc>
            </a:pPr>
            <a:r>
              <a:rPr lang="ko-KR" altLang="en-US" dirty="0">
                <a:ea typeface="Malgun Gothic Semilight"/>
                <a:cs typeface="Malgun Gothic Semilight"/>
              </a:rPr>
              <a:t>지난 번 많이 나온 의견 : 인구가 늘어나는 도시는 무엇이 다른 지 살펴보자. -&gt; 기업</a:t>
            </a:r>
          </a:p>
          <a:p>
            <a:pPr>
              <a:lnSpc>
                <a:spcPct val="113999"/>
              </a:lnSpc>
            </a:pPr>
            <a:r>
              <a:rPr lang="ko-KR" altLang="en-US" dirty="0" err="1">
                <a:ea typeface="Malgun Gothic Semilight"/>
                <a:cs typeface="Malgun Gothic Semilight"/>
              </a:rPr>
              <a:t>귀무가설</a:t>
            </a:r>
            <a:r>
              <a:rPr lang="ko-KR" altLang="en-US" dirty="0">
                <a:ea typeface="Malgun Gothic Semilight"/>
                <a:cs typeface="Malgun Gothic Semilight"/>
              </a:rPr>
              <a:t> : 도시에 기업의 수는 인구와 무관할 것이다.</a:t>
            </a:r>
          </a:p>
          <a:p>
            <a:pPr>
              <a:lnSpc>
                <a:spcPct val="113999"/>
              </a:lnSpc>
            </a:pPr>
            <a:r>
              <a:rPr lang="ko-KR" altLang="en-US" dirty="0">
                <a:ea typeface="Malgun Gothic Semilight"/>
                <a:cs typeface="Malgun Gothic Semilight"/>
              </a:rPr>
              <a:t>대립가설 : 도시에 기업의 수는 인구와 연관이 있을 것이다.</a:t>
            </a:r>
          </a:p>
        </p:txBody>
      </p:sp>
      <p:pic>
        <p:nvPicPr>
          <p:cNvPr id="3" name="그림 10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208301D0-639F-47B5-B117-4ACD8E592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017" y="2256733"/>
            <a:ext cx="2743200" cy="367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60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8C82A7-3824-4BFA-B75F-A1DF4CB4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 fontScale="90000"/>
          </a:bodyPr>
          <a:lstStyle/>
          <a:p>
            <a:r>
              <a:rPr lang="ko-KR" altLang="en-US" dirty="0" err="1">
                <a:ea typeface="Malgun Gothic"/>
              </a:rPr>
              <a:t>귀무가설이</a:t>
            </a:r>
            <a:r>
              <a:rPr lang="ko-KR" altLang="en-US" dirty="0">
                <a:ea typeface="Malgun Gothic"/>
              </a:rPr>
              <a:t> 틀렸으면 대립가설은 옳을까요?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6185E86-006D-4C4A-A89A-11CEBC927BCD}"/>
              </a:ext>
            </a:extLst>
          </p:cNvPr>
          <p:cNvSpPr/>
          <p:nvPr/>
        </p:nvSpPr>
        <p:spPr>
          <a:xfrm>
            <a:off x="1577686" y="2045277"/>
            <a:ext cx="7342907" cy="36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5901F63-45B8-45A1-847F-86C992A65D53}"/>
              </a:ext>
            </a:extLst>
          </p:cNvPr>
          <p:cNvSpPr/>
          <p:nvPr/>
        </p:nvSpPr>
        <p:spPr>
          <a:xfrm>
            <a:off x="6231947" y="3409082"/>
            <a:ext cx="2208067" cy="214745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ea typeface="Malgun Gothic Semilight"/>
                <a:cs typeface="Malgun Gothic Semilight"/>
              </a:rPr>
              <a:t>귀무가설</a:t>
            </a:r>
            <a:endParaRPr lang="ko-KR" altLang="en-US" sz="2400" b="1">
              <a:ea typeface="Malgun Gothic Semilight"/>
              <a:cs typeface="Malgun Gothic Semi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DB69F8B-07E2-4AEB-9E87-09A8CC1C9520}"/>
              </a:ext>
            </a:extLst>
          </p:cNvPr>
          <p:cNvSpPr/>
          <p:nvPr/>
        </p:nvSpPr>
        <p:spPr>
          <a:xfrm>
            <a:off x="2694708" y="2815936"/>
            <a:ext cx="1142999" cy="11083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ea typeface="Malgun Gothic Semilight"/>
                <a:cs typeface="Malgun Gothic Semilight"/>
              </a:rPr>
              <a:t>진실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231109-944F-4DB2-BA00-65A336DF8AAF}"/>
              </a:ext>
            </a:extLst>
          </p:cNvPr>
          <p:cNvSpPr txBox="1"/>
          <p:nvPr/>
        </p:nvSpPr>
        <p:spPr>
          <a:xfrm>
            <a:off x="2347479" y="3222048"/>
            <a:ext cx="351385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6000" b="1" dirty="0"/>
              <a:t>대립가설</a:t>
            </a:r>
            <a:endParaRPr lang="ko-KR" altLang="en-US" sz="6000" b="1">
              <a:ea typeface="Malgun Gothic Semilight"/>
              <a:cs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756987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8C82A7-3824-4BFA-B75F-A1DF4CB4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Malgun Gothic"/>
              </a:rPr>
              <a:t>유의수준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BD20D6-DD0E-47DC-A747-91F697DFA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698096" cy="3601212"/>
          </a:xfrm>
        </p:spPr>
        <p:txBody>
          <a:bodyPr lIns="109728" tIns="109728" rIns="109728" bIns="91440" anchor="t"/>
          <a:lstStyle/>
          <a:p>
            <a:r>
              <a:rPr lang="ko-KR" altLang="en-US" dirty="0" err="1">
                <a:ea typeface="Malgun Gothic Semilight"/>
                <a:cs typeface="Malgun Gothic Semilight"/>
              </a:rPr>
              <a:t>귀무가설을</a:t>
            </a:r>
            <a:r>
              <a:rPr lang="ko-KR" altLang="en-US" dirty="0">
                <a:ea typeface="Malgun Gothic Semilight"/>
                <a:cs typeface="Malgun Gothic Semilight"/>
              </a:rPr>
              <a:t> 채택 / 기각할 기준점</a:t>
            </a:r>
          </a:p>
          <a:p>
            <a:pPr>
              <a:lnSpc>
                <a:spcPct val="113999"/>
              </a:lnSpc>
            </a:pPr>
            <a:r>
              <a:rPr lang="ko-KR" altLang="en-US" dirty="0">
                <a:ea typeface="+mn-lt"/>
                <a:cs typeface="+mn-lt"/>
              </a:rPr>
              <a:t>일반적으로 1%, 5%, 10%를 선택합니다</a:t>
            </a:r>
          </a:p>
          <a:p>
            <a:pPr>
              <a:lnSpc>
                <a:spcPct val="113999"/>
              </a:lnSpc>
            </a:pPr>
            <a:r>
              <a:rPr lang="ko-KR" altLang="en-US" dirty="0">
                <a:ea typeface="+mn-lt"/>
                <a:cs typeface="+mn-lt"/>
              </a:rPr>
              <a:t>그래서 무슨 의미인데?</a:t>
            </a:r>
          </a:p>
          <a:p>
            <a:pPr lvl="1" indent="0">
              <a:lnSpc>
                <a:spcPct val="113999"/>
              </a:lnSpc>
              <a:buNone/>
            </a:pPr>
            <a:r>
              <a:rPr lang="ko-KR" altLang="en-US" dirty="0" err="1">
                <a:ea typeface="+mn-lt"/>
                <a:cs typeface="+mn-lt"/>
              </a:rPr>
              <a:t>귀무가설이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틀렸다!라는</a:t>
            </a:r>
            <a:r>
              <a:rPr lang="ko-KR" altLang="en-US" dirty="0">
                <a:ea typeface="+mn-lt"/>
                <a:cs typeface="+mn-lt"/>
              </a:rPr>
              <a:t> 증거가 나왔습니다.</a:t>
            </a:r>
          </a:p>
          <a:p>
            <a:pPr lvl="1" indent="0">
              <a:lnSpc>
                <a:spcPct val="113999"/>
              </a:lnSpc>
              <a:buNone/>
            </a:pPr>
            <a:r>
              <a:rPr lang="ko-KR" altLang="en-US" dirty="0">
                <a:ea typeface="+mn-lt"/>
                <a:cs typeface="+mn-lt"/>
              </a:rPr>
              <a:t>그런데 이 증거 자체가 잘못되었을 확률이 있겠죠?</a:t>
            </a:r>
            <a:endParaRPr lang="ko-KR"/>
          </a:p>
          <a:p>
            <a:pPr lvl="1" indent="0">
              <a:lnSpc>
                <a:spcPct val="113999"/>
              </a:lnSpc>
              <a:buNone/>
            </a:pPr>
            <a:r>
              <a:rPr lang="ko-KR" altLang="en-US" dirty="0">
                <a:ea typeface="+mn-lt"/>
                <a:cs typeface="+mn-lt"/>
              </a:rPr>
              <a:t>그 확률이 1% 5% 10% 아래일 경우 </a:t>
            </a:r>
            <a:r>
              <a:rPr lang="ko-KR" altLang="en-US" dirty="0" err="1">
                <a:ea typeface="+mn-lt"/>
                <a:cs typeface="+mn-lt"/>
              </a:rPr>
              <a:t>귀무가설을</a:t>
            </a:r>
            <a:r>
              <a:rPr lang="ko-KR" altLang="en-US" dirty="0">
                <a:ea typeface="+mn-lt"/>
                <a:cs typeface="+mn-lt"/>
              </a:rPr>
              <a:t> 기각합니다.</a:t>
            </a:r>
          </a:p>
          <a:p>
            <a:pPr>
              <a:lnSpc>
                <a:spcPct val="113999"/>
              </a:lnSpc>
            </a:pPr>
            <a:endParaRPr lang="ko-KR" alt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9653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unchcardVTI">
  <a:themeElements>
    <a:clrScheme name="AnalogousFromLightSeedRightStep">
      <a:dk1>
        <a:srgbClr val="000000"/>
      </a:dk1>
      <a:lt1>
        <a:srgbClr val="FFFFFF"/>
      </a:lt1>
      <a:dk2>
        <a:srgbClr val="242941"/>
      </a:dk2>
      <a:lt2>
        <a:srgbClr val="E8E2E3"/>
      </a:lt2>
      <a:accent1>
        <a:srgbClr val="5AAEA4"/>
      </a:accent1>
      <a:accent2>
        <a:srgbClr val="48AAD4"/>
      </a:accent2>
      <a:accent3>
        <a:srgbClr val="7C99E0"/>
      </a:accent3>
      <a:accent4>
        <a:srgbClr val="6F5FD9"/>
      </a:accent4>
      <a:accent5>
        <a:srgbClr val="B37CE0"/>
      </a:accent5>
      <a:accent6>
        <a:srgbClr val="D55FD9"/>
      </a:accent6>
      <a:hlink>
        <a:srgbClr val="AE6972"/>
      </a:hlink>
      <a:folHlink>
        <a:srgbClr val="7F7F7F"/>
      </a:folHlink>
    </a:clrScheme>
    <a:fontScheme name="Punchcard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16</Slides>
  <Notes>6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PunchcardVTI</vt:lpstr>
      <vt:lpstr>Data Science</vt:lpstr>
      <vt:lpstr>가설 검정은 어떻게 하는 것일까?</vt:lpstr>
      <vt:lpstr>가설 검정은 어떻게 하는 것일까? </vt:lpstr>
      <vt:lpstr>가설 검정은 어떻게 하는 것일까?</vt:lpstr>
      <vt:lpstr>가설 설정</vt:lpstr>
      <vt:lpstr>가설 설정</vt:lpstr>
      <vt:lpstr>가설 설정</vt:lpstr>
      <vt:lpstr>귀무가설이 틀렸으면 대립가설은 옳을까요?</vt:lpstr>
      <vt:lpstr>유의수준</vt:lpstr>
      <vt:lpstr>통계학적인 가설 검정 방식</vt:lpstr>
      <vt:lpstr>통계학적인 가설 검정 방식</vt:lpstr>
      <vt:lpstr>통계학적인 가설 검정 방식 </vt:lpstr>
      <vt:lpstr>조별과제</vt:lpstr>
      <vt:lpstr>귀무가설의 안 좋은 예</vt:lpstr>
      <vt:lpstr>조별과제 예시</vt:lpstr>
      <vt:lpstr>조별과제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524</cp:revision>
  <dcterms:created xsi:type="dcterms:W3CDTF">2022-01-10T06:50:27Z</dcterms:created>
  <dcterms:modified xsi:type="dcterms:W3CDTF">2022-01-25T23:04:16Z</dcterms:modified>
</cp:coreProperties>
</file>