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9"/>
  </p:notesMasterIdLst>
  <p:sldIdLst>
    <p:sldId id="256" r:id="rId2"/>
    <p:sldId id="271" r:id="rId3"/>
    <p:sldId id="272" r:id="rId4"/>
    <p:sldId id="262" r:id="rId5"/>
    <p:sldId id="265" r:id="rId6"/>
    <p:sldId id="266" r:id="rId7"/>
    <p:sldId id="270" r:id="rId8"/>
    <p:sldId id="264" r:id="rId9"/>
    <p:sldId id="260" r:id="rId10"/>
    <p:sldId id="273" r:id="rId11"/>
    <p:sldId id="274" r:id="rId12"/>
    <p:sldId id="259" r:id="rId13"/>
    <p:sldId id="276" r:id="rId14"/>
    <p:sldId id="261" r:id="rId15"/>
    <p:sldId id="275" r:id="rId16"/>
    <p:sldId id="267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Sheet1!$C$49</c:f>
              <c:strCache>
                <c:ptCount val="1"/>
                <c:pt idx="0">
                  <c:v>DA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Sheet1!$B$51:$B$57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Sheet1!$C$51:$C$57</c:f>
              <c:numCache>
                <c:formatCode>General</c:formatCode>
                <c:ptCount val="7"/>
                <c:pt idx="0">
                  <c:v>37.659999999999997</c:v>
                </c:pt>
                <c:pt idx="1">
                  <c:v>26.63</c:v>
                </c:pt>
                <c:pt idx="2">
                  <c:v>35.03</c:v>
                </c:pt>
                <c:pt idx="3">
                  <c:v>49.26</c:v>
                </c:pt>
                <c:pt idx="4">
                  <c:v>1.97</c:v>
                </c:pt>
                <c:pt idx="5">
                  <c:v>2.14</c:v>
                </c:pt>
                <c:pt idx="6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Sheet1!$D$49</c:f>
              <c:strCache>
                <c:ptCount val="1"/>
                <c:pt idx="0">
                  <c:v>DE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cat>
            <c:strRef>
              <c:f>Sheet1!$B$51:$B$57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Sheet1!$D$51:$D$57</c:f>
              <c:numCache>
                <c:formatCode>General</c:formatCode>
                <c:ptCount val="7"/>
                <c:pt idx="0">
                  <c:v>91.2</c:v>
                </c:pt>
                <c:pt idx="1">
                  <c:v>26.25</c:v>
                </c:pt>
                <c:pt idx="2">
                  <c:v>34.21</c:v>
                </c:pt>
                <c:pt idx="3">
                  <c:v>23.23</c:v>
                </c:pt>
                <c:pt idx="4">
                  <c:v>1.26</c:v>
                </c:pt>
                <c:pt idx="5">
                  <c:v>1.63</c:v>
                </c:pt>
                <c:pt idx="6">
                  <c:v>0.61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5859248"/>
        <c:axId val="305871568"/>
      </c:barChart>
      <c:catAx>
        <c:axId val="305859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71568"/>
        <c:crosses val="autoZero"/>
        <c:auto val="1"/>
        <c:lblAlgn val="ctr"/>
        <c:lblOffset val="100"/>
        <c:noMultiLvlLbl val="0"/>
      </c:catAx>
      <c:valAx>
        <c:axId val="30587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Runtimes (in sec)</a:t>
                </a:r>
                <a:endParaRPr lang="en-US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59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DA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Sheet1!$B$32:$B$38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Sheet1!$C$32:$C$38</c:f>
              <c:numCache>
                <c:formatCode>General</c:formatCode>
                <c:ptCount val="7"/>
                <c:pt idx="0">
                  <c:v>361</c:v>
                </c:pt>
                <c:pt idx="1">
                  <c:v>133</c:v>
                </c:pt>
                <c:pt idx="2">
                  <c:v>404</c:v>
                </c:pt>
                <c:pt idx="3">
                  <c:v>402</c:v>
                </c:pt>
                <c:pt idx="4">
                  <c:v>142</c:v>
                </c:pt>
                <c:pt idx="5">
                  <c:v>141</c:v>
                </c:pt>
                <c:pt idx="6">
                  <c:v>114</c:v>
                </c:pt>
              </c:numCache>
            </c:numRef>
          </c:val>
        </c:ser>
        <c:ser>
          <c:idx val="1"/>
          <c:order val="1"/>
          <c:tx>
            <c:v>DE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Sheet1!$B$32:$B$38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Sheet1!$E$32:$E$38</c:f>
              <c:numCache>
                <c:formatCode>General</c:formatCode>
                <c:ptCount val="7"/>
                <c:pt idx="0">
                  <c:v>1700</c:v>
                </c:pt>
                <c:pt idx="1">
                  <c:v>157</c:v>
                </c:pt>
                <c:pt idx="2">
                  <c:v>806.5</c:v>
                </c:pt>
                <c:pt idx="3">
                  <c:v>836</c:v>
                </c:pt>
                <c:pt idx="4">
                  <c:v>148</c:v>
                </c:pt>
                <c:pt idx="5">
                  <c:v>246</c:v>
                </c:pt>
                <c:pt idx="6">
                  <c:v>148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3391968"/>
        <c:axId val="373358368"/>
      </c:barChart>
      <c:catAx>
        <c:axId val="37339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58368"/>
        <c:crosses val="autoZero"/>
        <c:auto val="1"/>
        <c:lblAlgn val="ctr"/>
        <c:lblOffset val="100"/>
        <c:noMultiLvlLbl val="0"/>
      </c:catAx>
      <c:valAx>
        <c:axId val="37335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91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Dead Ant vs. Differential 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245D8B87-C1E4-461C-B2B6-5916E6BECA36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Pseudo-code</a:t>
          </a:r>
          <a:endParaRPr lang="en-US" dirty="0"/>
        </a:p>
      </dgm:t>
    </dgm:pt>
    <dgm:pt modelId="{66FC46B3-4BBA-41F1-BF26-A9051F653E6A}" type="parTrans" cxnId="{4082450E-8D37-44DD-8121-A1D2FAAD02E5}">
      <dgm:prSet/>
      <dgm:spPr/>
      <dgm:t>
        <a:bodyPr/>
        <a:lstStyle/>
        <a:p>
          <a:endParaRPr lang="en-US"/>
        </a:p>
      </dgm:t>
    </dgm:pt>
    <dgm:pt modelId="{A707FFA7-907F-4E62-8BB5-D52AF8EDCBBE}" type="sibTrans" cxnId="{4082450E-8D37-44DD-8121-A1D2FAAD02E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A288BCD2-AFA9-42B2-886C-03D9E73B7E90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1271D95C-CE30-44F7-A504-17AC24D36FE5}" type="parTrans" cxnId="{7C5FC874-32A9-4F4C-9B73-623CB8B64620}">
      <dgm:prSet/>
      <dgm:spPr/>
      <dgm:t>
        <a:bodyPr/>
        <a:lstStyle/>
        <a:p>
          <a:endParaRPr lang="en-US"/>
        </a:p>
      </dgm:t>
    </dgm:pt>
    <dgm:pt modelId="{A844707C-4A5F-43AF-B2A9-92CC6CE92B71}" type="sibTrans" cxnId="{7C5FC874-32A9-4F4C-9B73-623CB8B64620}">
      <dgm:prSet/>
      <dgm:spPr/>
      <dgm:t>
        <a:bodyPr/>
        <a:lstStyle/>
        <a:p>
          <a:endParaRPr lang="en-US"/>
        </a:p>
      </dgm:t>
    </dgm:pt>
    <dgm:pt modelId="{2273F28B-4D9C-4126-A961-2FF62379CC5D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Real-world models</a:t>
          </a:r>
          <a:endParaRPr lang="en-US" dirty="0"/>
        </a:p>
      </dgm:t>
    </dgm:pt>
    <dgm:pt modelId="{FCFB91DF-C731-4CC6-8C14-ED9A822C12D7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Standard Models</a:t>
          </a:r>
          <a:endParaRPr lang="en-US" dirty="0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2B8CF0F-8D15-45C8-838C-2308D635774A}" type="sibTrans" cxnId="{D9BB1A3F-092D-43C4-9B0A-DA3D8F0326DF}">
      <dgm:prSet/>
      <dgm:spPr/>
      <dgm:t>
        <a:bodyPr/>
        <a:lstStyle/>
        <a:p>
          <a:endParaRPr lang="en-US"/>
        </a:p>
      </dgm:t>
    </dgm:pt>
    <dgm:pt modelId="{14148C52-B216-4E61-B303-F70D2BBDCED3}" type="parTrans" cxnId="{D9BB1A3F-092D-43C4-9B0A-DA3D8F0326DF}">
      <dgm:prSet/>
      <dgm:spPr/>
      <dgm:t>
        <a:bodyPr/>
        <a:lstStyle/>
        <a:p>
          <a:endParaRPr lang="en-US"/>
        </a:p>
      </dgm:t>
    </dgm:pt>
    <dgm:pt modelId="{036FED77-7095-4BD8-99EB-FF1152DCAD9B}" type="sibTrans" cxnId="{1375761B-31B3-4F78-A30D-724EB0A3FBE3}">
      <dgm:prSet/>
      <dgm:spPr/>
      <dgm:t>
        <a:bodyPr/>
        <a:lstStyle/>
        <a:p>
          <a:endParaRPr lang="en-US"/>
        </a:p>
      </dgm:t>
    </dgm:pt>
    <dgm:pt modelId="{D67344EA-D441-45F6-9D23-7C59C9DBB98F}" type="parTrans" cxnId="{1375761B-31B3-4F78-A30D-724EB0A3FBE3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9C6A-BE7E-4C38-B598-5D0AB2040F27}" type="pres">
      <dgm:prSet presAssocID="{43F8CFA0-CC6C-4370-85B8-BC6D850E4D88}" presName="sibTrans" presStyleCnt="0"/>
      <dgm:spPr/>
    </dgm:pt>
    <dgm:pt modelId="{D41F4952-EBEA-460B-8173-D31828642EC3}" type="pres">
      <dgm:prSet presAssocID="{245D8B87-C1E4-461C-B2B6-5916E6BECA3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  <dgm:t>
        <a:bodyPr/>
        <a:lstStyle/>
        <a:p>
          <a:endParaRPr lang="en-US"/>
        </a:p>
      </dgm:t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12" custScaleX="271790" custLinFactNeighborX="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57122748-8106-49CD-87F4-9A04DE3F508E}" type="pres">
      <dgm:prSet presAssocID="{D67344EA-D441-45F6-9D23-7C59C9DBB98F}" presName="parTrans" presStyleCnt="0"/>
      <dgm:spPr/>
    </dgm:pt>
    <dgm:pt modelId="{60E3E358-FBC4-447E-9E77-FBD8556DF755}" type="pres">
      <dgm:prSet presAssocID="{FCFB91DF-C731-4CC6-8C14-ED9A822C12D7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8E68D-E33F-4687-B01D-6AB513FCD90C}" type="pres">
      <dgm:prSet presAssocID="{036FED77-7095-4BD8-99EB-FF1152DCAD9B}" presName="sibTrans" presStyleCnt="0"/>
      <dgm:spPr/>
    </dgm:pt>
    <dgm:pt modelId="{CB7A65D4-24C8-4CB8-8E72-C084E33F7AEC}" type="pres">
      <dgm:prSet presAssocID="{2273F28B-4D9C-4126-A961-2FF62379CC5D}" presName="node" presStyleLbl="alignAccFollowNode1" presStyleIdx="6" presStyleCnt="12" custScaleX="186681" custLinFactNeighborX="4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  <dgm:t>
        <a:bodyPr/>
        <a:lstStyle/>
        <a:p>
          <a:endParaRPr lang="en-US"/>
        </a:p>
      </dgm:t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031095EB-0F53-43E7-9306-F3C16681AEF5}" type="pres">
      <dgm:prSet presAssocID="{1271D95C-CE30-44F7-A504-17AC24D36FE5}" presName="parTrans" presStyleCnt="0"/>
      <dgm:spPr/>
    </dgm:pt>
    <dgm:pt modelId="{31F65324-FEE7-475A-8CD4-4C4A40847595}" type="pres">
      <dgm:prSet presAssocID="{A288BCD2-AFA9-42B2-886C-03D9E73B7E90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5954A69-2791-417F-BEF9-0A8808164B38}" type="presOf" srcId="{01DDFC7A-B6EE-45C9-AB46-D654305C2F0F}" destId="{1DDBDBAA-F41B-4AEC-B2E4-042D82D430A5}" srcOrd="0" destOrd="0" presId="urn:microsoft.com/office/officeart/2005/8/layout/lProcess3"/>
    <dgm:cxn modelId="{3B3B014C-CC44-4EC3-B090-1998CA891C91}" type="presOf" srcId="{245D8B87-C1E4-461C-B2B6-5916E6BECA36}" destId="{D41F4952-EBEA-460B-8173-D31828642EC3}" srcOrd="0" destOrd="0" presId="urn:microsoft.com/office/officeart/2005/8/layout/lProcess3"/>
    <dgm:cxn modelId="{850AA1F6-7D33-4A82-929F-89639C99CEB7}" type="presOf" srcId="{C45B2E88-3AF2-4DFF-9E1F-967BFA709EB6}" destId="{57BD0BDD-5BD4-4ED7-ABD9-241618554954}" srcOrd="0" destOrd="0" presId="urn:microsoft.com/office/officeart/2005/8/layout/lProcess3"/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A772597B-F626-4414-ADF0-0F9220B6C3D3}" type="presOf" srcId="{693E8AED-10CF-43AE-ABCD-1CF66FC51E15}" destId="{B4F466BD-F413-45A2-960C-C1E1653C4C10}" srcOrd="0" destOrd="0" presId="urn:microsoft.com/office/officeart/2005/8/layout/lProcess3"/>
    <dgm:cxn modelId="{F3050ACA-D1FA-4A81-B4C0-C132A8DB2E30}" type="presOf" srcId="{A288BCD2-AFA9-42B2-886C-03D9E73B7E90}" destId="{31F65324-FEE7-475A-8CD4-4C4A40847595}" srcOrd="0" destOrd="0" presId="urn:microsoft.com/office/officeart/2005/8/layout/lProcess3"/>
    <dgm:cxn modelId="{719C9742-3BA9-4C7E-8AE9-F2611A1634AF}" type="presOf" srcId="{0631099D-5047-4C59-8F65-7BE2C25A51AC}" destId="{0AF5FB5D-D46E-4A96-8B4E-E396EE6C1E4E}" srcOrd="0" destOrd="0" presId="urn:microsoft.com/office/officeart/2005/8/layout/lProcess3"/>
    <dgm:cxn modelId="{C3C1E662-31F2-49D4-AC0C-E797B5BC2B37}" type="presOf" srcId="{FCFB91DF-C731-4CC6-8C14-ED9A822C12D7}" destId="{60E3E358-FBC4-447E-9E77-FBD8556DF755}" srcOrd="0" destOrd="0" presId="urn:microsoft.com/office/officeart/2005/8/layout/lProcess3"/>
    <dgm:cxn modelId="{0913EF34-AFC8-450E-99EA-A71705FA6A04}" type="presOf" srcId="{444E5183-7A6B-446D-AA82-925892368028}" destId="{51003B77-5FFE-4D38-B24E-6D513F4FA35D}" srcOrd="0" destOrd="0" presId="urn:microsoft.com/office/officeart/2005/8/layout/lProcess3"/>
    <dgm:cxn modelId="{1375761B-31B3-4F78-A30D-724EB0A3FBE3}" srcId="{0631099D-5047-4C59-8F65-7BE2C25A51AC}" destId="{FCFB91DF-C731-4CC6-8C14-ED9A822C12D7}" srcOrd="0" destOrd="0" parTransId="{D67344EA-D441-45F6-9D23-7C59C9DBB98F}" sibTransId="{036FED77-7095-4BD8-99EB-FF1152DCAD9B}"/>
    <dgm:cxn modelId="{C76020EE-693E-46EC-B8C3-2F30692884CB}" type="presOf" srcId="{2273F28B-4D9C-4126-A961-2FF62379CC5D}" destId="{CB7A65D4-24C8-4CB8-8E72-C084E33F7AEC}" srcOrd="0" destOrd="0" presId="urn:microsoft.com/office/officeart/2005/8/layout/lProcess3"/>
    <dgm:cxn modelId="{C7EB3384-F783-4F61-BD65-15DB9D2FB94D}" type="presOf" srcId="{3CFC32B3-0075-4F73-9D90-F80DF1A036B0}" destId="{3E55B13C-E097-4F8E-8309-7E3C9431B4CB}" srcOrd="0" destOrd="0" presId="urn:microsoft.com/office/officeart/2005/8/layout/lProcess3"/>
    <dgm:cxn modelId="{01AB94B6-A6B2-49CE-B333-07514103CCD0}" type="presOf" srcId="{83089EAC-DA9B-421D-B136-9BE34427A542}" destId="{5AFDEDD9-A095-4000-A90B-1BA903CD0E56}" srcOrd="0" destOrd="0" presId="urn:microsoft.com/office/officeart/2005/8/layout/lProcess3"/>
    <dgm:cxn modelId="{3456DC57-98F5-4872-BD36-A41C46DA80E8}" type="presOf" srcId="{A7491E04-C484-4661-B60A-4D8F624B0908}" destId="{B8E9EE1B-2A64-4F2A-9B53-38E22FFCDD61}" srcOrd="0" destOrd="0" presId="urn:microsoft.com/office/officeart/2005/8/layout/lProcess3"/>
    <dgm:cxn modelId="{19D10751-C679-4682-BFE3-779A5434B867}" type="presOf" srcId="{5618C51E-C52A-4AB3-AD73-9640418316A4}" destId="{BF0F67D2-D705-4DA1-B37D-23BF925473ED}" srcOrd="0" destOrd="0" presId="urn:microsoft.com/office/officeart/2005/8/layout/lProcess3"/>
    <dgm:cxn modelId="{3E285289-B743-40DD-9CBF-039BA29FA0F5}" type="presOf" srcId="{22C9B715-CC1A-4034-B219-45C2F9783C94}" destId="{E00DB65B-EC6D-4460-A6F2-B34471E1010C}" srcOrd="0" destOrd="0" presId="urn:microsoft.com/office/officeart/2005/8/layout/lProcess3"/>
    <dgm:cxn modelId="{E20EFF47-2B85-4828-8E17-F95C9F35F109}" type="presOf" srcId="{6252CCA0-A196-4C82-9620-45E79D28E699}" destId="{97DE7D96-5955-47FF-A6E1-8C623387A67B}" srcOrd="0" destOrd="0" presId="urn:microsoft.com/office/officeart/2005/8/layout/lProcess3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4082450E-8D37-44DD-8121-A1D2FAAD02E5}" srcId="{5554675B-6030-4514-B76D-0B104699CB7D}" destId="{245D8B87-C1E4-461C-B2B6-5916E6BECA36}" srcOrd="3" destOrd="0" parTransId="{66FC46B3-4BBA-41F1-BF26-A9051F653E6A}" sibTransId="{A707FFA7-907F-4E62-8BB5-D52AF8EDCBBE}"/>
    <dgm:cxn modelId="{D64F55D4-40B3-465D-8C65-311595F719DA}" type="presOf" srcId="{B25040E3-F85B-4162-A976-C3493BFB0C41}" destId="{9150DD12-F3D7-423C-B543-5AB786706483}" srcOrd="0" destOrd="0" presId="urn:microsoft.com/office/officeart/2005/8/layout/lProcess3"/>
    <dgm:cxn modelId="{7C5FC874-32A9-4F4C-9B73-623CB8B64620}" srcId="{5618C51E-C52A-4AB3-AD73-9640418316A4}" destId="{A288BCD2-AFA9-42B2-886C-03D9E73B7E90}" srcOrd="0" destOrd="0" parTransId="{1271D95C-CE30-44F7-A504-17AC24D36FE5}" sibTransId="{A844707C-4A5F-43AF-B2A9-92CC6CE92B71}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CE497331-953B-43F6-9954-6FD0BF89B11C}" srcId="{5554675B-6030-4514-B76D-0B104699CB7D}" destId="{01DDFC7A-B6EE-45C9-AB46-D654305C2F0F}" srcOrd="1" destOrd="0" parTransId="{79412032-7D1C-4131-956C-FDBE9CA2B285}" sibTransId="{AB806102-D25C-48A1-B620-C56C785368B3}"/>
    <dgm:cxn modelId="{17E7387A-40B4-434A-B9D6-F91C7A9E0CDA}" type="presOf" srcId="{9DD0AB8C-80BE-47F5-BF6F-26E357CA90B5}" destId="{AA1E12C4-7D90-4C29-982C-7C6DB7E878F4}" srcOrd="0" destOrd="0" presId="urn:microsoft.com/office/officeart/2005/8/layout/lProcess3"/>
    <dgm:cxn modelId="{B6A7D303-B66F-4A31-977F-BCC7EB02FD9B}" type="presOf" srcId="{5554675B-6030-4514-B76D-0B104699CB7D}" destId="{7291D0F1-0C75-45BB-9AF1-3CC197D560F7}" srcOrd="0" destOrd="0" presId="urn:microsoft.com/office/officeart/2005/8/layout/lProcess3"/>
    <dgm:cxn modelId="{D9BB1A3F-092D-43C4-9B0A-DA3D8F0326DF}" srcId="{0631099D-5047-4C59-8F65-7BE2C25A51AC}" destId="{2273F28B-4D9C-4126-A961-2FF62379CC5D}" srcOrd="1" destOrd="0" parTransId="{14148C52-B216-4E61-B303-F70D2BBDCED3}" sibTransId="{C2B8CF0F-8D15-45C8-838C-2308D635774A}"/>
    <dgm:cxn modelId="{1CA055F5-2492-4790-A923-0B724510C205}" srcId="{5554675B-6030-4514-B76D-0B104699CB7D}" destId="{B25040E3-F85B-4162-A976-C3493BFB0C41}" srcOrd="2" destOrd="0" parTransId="{2DCCA558-803E-4FF3-A3F4-9C792EE13A6E}" sibTransId="{43F8CFA0-CC6C-4370-85B8-BC6D850E4D88}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F7440169-5CC8-488C-9343-8A29E6AEA664}" type="presOf" srcId="{FFCF19BC-C3E4-47F4-9979-945C21DB0B8E}" destId="{DA7328CA-34CD-4E59-B743-423867F32279}" srcOrd="0" destOrd="0" presId="urn:microsoft.com/office/officeart/2005/8/layout/lProcess3"/>
    <dgm:cxn modelId="{8172A22B-A6A9-4657-8A4A-B20589756CE1}" type="presParOf" srcId="{51003B77-5FFE-4D38-B24E-6D513F4FA35D}" destId="{01E87C72-BFD9-4981-8290-CAA52486F16D}" srcOrd="0" destOrd="0" presId="urn:microsoft.com/office/officeart/2005/8/layout/lProcess3"/>
    <dgm:cxn modelId="{61CDFC71-C394-4781-80E5-88F3736AE342}" type="presParOf" srcId="{01E87C72-BFD9-4981-8290-CAA52486F16D}" destId="{7291D0F1-0C75-45BB-9AF1-3CC197D560F7}" srcOrd="0" destOrd="0" presId="urn:microsoft.com/office/officeart/2005/8/layout/lProcess3"/>
    <dgm:cxn modelId="{5A8A4AC5-9FBE-4D9A-B12B-E8480CE3D915}" type="presParOf" srcId="{01E87C72-BFD9-4981-8290-CAA52486F16D}" destId="{73876337-2576-48BA-9F11-0173E55E11D4}" srcOrd="1" destOrd="0" presId="urn:microsoft.com/office/officeart/2005/8/layout/lProcess3"/>
    <dgm:cxn modelId="{1B70586C-1163-49A9-B68E-9A1ED3D40B4D}" type="presParOf" srcId="{01E87C72-BFD9-4981-8290-CAA52486F16D}" destId="{3E55B13C-E097-4F8E-8309-7E3C9431B4CB}" srcOrd="2" destOrd="0" presId="urn:microsoft.com/office/officeart/2005/8/layout/lProcess3"/>
    <dgm:cxn modelId="{9BD33BE7-1809-4701-A186-44DFA2D395C7}" type="presParOf" srcId="{01E87C72-BFD9-4981-8290-CAA52486F16D}" destId="{462126E1-883C-4D31-9D04-7C6AA68DA4DE}" srcOrd="3" destOrd="0" presId="urn:microsoft.com/office/officeart/2005/8/layout/lProcess3"/>
    <dgm:cxn modelId="{E341ED5A-903D-46D3-9D1F-0947F347A2F9}" type="presParOf" srcId="{01E87C72-BFD9-4981-8290-CAA52486F16D}" destId="{1DDBDBAA-F41B-4AEC-B2E4-042D82D430A5}" srcOrd="4" destOrd="0" presId="urn:microsoft.com/office/officeart/2005/8/layout/lProcess3"/>
    <dgm:cxn modelId="{DB1F8A36-1204-4A89-8855-FC8FB0DDD88C}" type="presParOf" srcId="{01E87C72-BFD9-4981-8290-CAA52486F16D}" destId="{D59AE3B0-ABE9-479A-BA4A-700FDA927712}" srcOrd="5" destOrd="0" presId="urn:microsoft.com/office/officeart/2005/8/layout/lProcess3"/>
    <dgm:cxn modelId="{E23AE896-25DC-4E40-A703-835B0E43F585}" type="presParOf" srcId="{01E87C72-BFD9-4981-8290-CAA52486F16D}" destId="{9150DD12-F3D7-423C-B543-5AB786706483}" srcOrd="6" destOrd="0" presId="urn:microsoft.com/office/officeart/2005/8/layout/lProcess3"/>
    <dgm:cxn modelId="{8369BC6D-6963-40DE-B27B-AA3FB10C87B3}" type="presParOf" srcId="{01E87C72-BFD9-4981-8290-CAA52486F16D}" destId="{34839C6A-BE7E-4C38-B598-5D0AB2040F27}" srcOrd="7" destOrd="0" presId="urn:microsoft.com/office/officeart/2005/8/layout/lProcess3"/>
    <dgm:cxn modelId="{015CEF33-D170-4BA5-A1A0-570D59B52637}" type="presParOf" srcId="{01E87C72-BFD9-4981-8290-CAA52486F16D}" destId="{D41F4952-EBEA-460B-8173-D31828642EC3}" srcOrd="8" destOrd="0" presId="urn:microsoft.com/office/officeart/2005/8/layout/lProcess3"/>
    <dgm:cxn modelId="{5BCEC731-DD1F-4236-B66C-3CEF34D391A9}" type="presParOf" srcId="{51003B77-5FFE-4D38-B24E-6D513F4FA35D}" destId="{2871ACD9-FFAA-4CF4-9422-FD9AB6ED74ED}" srcOrd="1" destOrd="0" presId="urn:microsoft.com/office/officeart/2005/8/layout/lProcess3"/>
    <dgm:cxn modelId="{0895D625-70DA-4FCE-9015-FC316D1C737B}" type="presParOf" srcId="{51003B77-5FFE-4D38-B24E-6D513F4FA35D}" destId="{D59F0FC4-4127-4435-913E-5988CFA61E3B}" srcOrd="2" destOrd="0" presId="urn:microsoft.com/office/officeart/2005/8/layout/lProcess3"/>
    <dgm:cxn modelId="{FBC7F103-6555-431A-B4F4-99D04D1DDFE0}" type="presParOf" srcId="{D59F0FC4-4127-4435-913E-5988CFA61E3B}" destId="{5AFDEDD9-A095-4000-A90B-1BA903CD0E56}" srcOrd="0" destOrd="0" presId="urn:microsoft.com/office/officeart/2005/8/layout/lProcess3"/>
    <dgm:cxn modelId="{132E7F92-D6D0-4173-A6F6-7CE4A37C2348}" type="presParOf" srcId="{D59F0FC4-4127-4435-913E-5988CFA61E3B}" destId="{A03A9177-6F30-47E3-8F9F-AE984C4C55B2}" srcOrd="1" destOrd="0" presId="urn:microsoft.com/office/officeart/2005/8/layout/lProcess3"/>
    <dgm:cxn modelId="{83388132-6B82-4F87-A657-7690732C9AB1}" type="presParOf" srcId="{D59F0FC4-4127-4435-913E-5988CFA61E3B}" destId="{B4F466BD-F413-45A2-960C-C1E1653C4C10}" srcOrd="2" destOrd="0" presId="urn:microsoft.com/office/officeart/2005/8/layout/lProcess3"/>
    <dgm:cxn modelId="{9DD71668-6CAA-4E12-8607-C69179719457}" type="presParOf" srcId="{51003B77-5FFE-4D38-B24E-6D513F4FA35D}" destId="{F006076C-9214-4585-993E-D8E390D89EE2}" srcOrd="3" destOrd="0" presId="urn:microsoft.com/office/officeart/2005/8/layout/lProcess3"/>
    <dgm:cxn modelId="{E953B562-E524-482E-ADEC-B5F3903A796B}" type="presParOf" srcId="{51003B77-5FFE-4D38-B24E-6D513F4FA35D}" destId="{7A483C36-C693-4967-BE96-5EEB25046737}" srcOrd="4" destOrd="0" presId="urn:microsoft.com/office/officeart/2005/8/layout/lProcess3"/>
    <dgm:cxn modelId="{5A4BFA9E-A1E1-4EC9-A367-DE00861F1865}" type="presParOf" srcId="{7A483C36-C693-4967-BE96-5EEB25046737}" destId="{0AF5FB5D-D46E-4A96-8B4E-E396EE6C1E4E}" srcOrd="0" destOrd="0" presId="urn:microsoft.com/office/officeart/2005/8/layout/lProcess3"/>
    <dgm:cxn modelId="{8FAC9C55-69E9-4614-B342-199E9161A35B}" type="presParOf" srcId="{7A483C36-C693-4967-BE96-5EEB25046737}" destId="{57122748-8106-49CD-87F4-9A04DE3F508E}" srcOrd="1" destOrd="0" presId="urn:microsoft.com/office/officeart/2005/8/layout/lProcess3"/>
    <dgm:cxn modelId="{2C798D30-72C8-4980-966C-8AA8E6B31783}" type="presParOf" srcId="{7A483C36-C693-4967-BE96-5EEB25046737}" destId="{60E3E358-FBC4-447E-9E77-FBD8556DF755}" srcOrd="2" destOrd="0" presId="urn:microsoft.com/office/officeart/2005/8/layout/lProcess3"/>
    <dgm:cxn modelId="{4C10AA6D-D656-4454-9AA2-80211FD3B743}" type="presParOf" srcId="{7A483C36-C693-4967-BE96-5EEB25046737}" destId="{7688E68D-E33F-4687-B01D-6AB513FCD90C}" srcOrd="3" destOrd="0" presId="urn:microsoft.com/office/officeart/2005/8/layout/lProcess3"/>
    <dgm:cxn modelId="{496B48FB-389B-4FAA-B241-7903DAD88F9A}" type="presParOf" srcId="{7A483C36-C693-4967-BE96-5EEB25046737}" destId="{CB7A65D4-24C8-4CB8-8E72-C084E33F7AEC}" srcOrd="4" destOrd="0" presId="urn:microsoft.com/office/officeart/2005/8/layout/lProcess3"/>
    <dgm:cxn modelId="{D55E518C-5EB6-4641-A746-55BE8B35EC44}" type="presParOf" srcId="{51003B77-5FFE-4D38-B24E-6D513F4FA35D}" destId="{7CEA2923-A848-4006-BB75-C6D2F26B5F0D}" srcOrd="5" destOrd="0" presId="urn:microsoft.com/office/officeart/2005/8/layout/lProcess3"/>
    <dgm:cxn modelId="{FD158F22-7D45-4E44-8085-85668CEA036D}" type="presParOf" srcId="{51003B77-5FFE-4D38-B24E-6D513F4FA35D}" destId="{49A35E35-E39F-4597-8C5C-06EEF2AD599D}" srcOrd="6" destOrd="0" presId="urn:microsoft.com/office/officeart/2005/8/layout/lProcess3"/>
    <dgm:cxn modelId="{397B3CD3-45E0-43F8-B4FE-93D0DE15D984}" type="presParOf" srcId="{49A35E35-E39F-4597-8C5C-06EEF2AD599D}" destId="{AA1E12C4-7D90-4C29-982C-7C6DB7E878F4}" srcOrd="0" destOrd="0" presId="urn:microsoft.com/office/officeart/2005/8/layout/lProcess3"/>
    <dgm:cxn modelId="{1BF424A6-F5F4-4B20-B5E6-D93A4DEB19C1}" type="presParOf" srcId="{49A35E35-E39F-4597-8C5C-06EEF2AD599D}" destId="{F3483227-EF25-42B7-919A-C7E2ECC5199D}" srcOrd="1" destOrd="0" presId="urn:microsoft.com/office/officeart/2005/8/layout/lProcess3"/>
    <dgm:cxn modelId="{42F0FECC-9277-496D-A03C-968343D31F50}" type="presParOf" srcId="{49A35E35-E39F-4597-8C5C-06EEF2AD599D}" destId="{E00DB65B-EC6D-4460-A6F2-B34471E1010C}" srcOrd="2" destOrd="0" presId="urn:microsoft.com/office/officeart/2005/8/layout/lProcess3"/>
    <dgm:cxn modelId="{ECF24A89-6D60-4CB8-9E13-71B9F2E3F7FC}" type="presParOf" srcId="{49A35E35-E39F-4597-8C5C-06EEF2AD599D}" destId="{BA6775F9-BE6E-4DE5-83B9-F728EB1C9729}" srcOrd="3" destOrd="0" presId="urn:microsoft.com/office/officeart/2005/8/layout/lProcess3"/>
    <dgm:cxn modelId="{8FE41C1D-C508-4D23-98EB-D9AF2CA30F93}" type="presParOf" srcId="{49A35E35-E39F-4597-8C5C-06EEF2AD599D}" destId="{DA7328CA-34CD-4E59-B743-423867F32279}" srcOrd="4" destOrd="0" presId="urn:microsoft.com/office/officeart/2005/8/layout/lProcess3"/>
    <dgm:cxn modelId="{6C8E17A5-5F8C-41BA-9909-30D967DD5047}" type="presParOf" srcId="{49A35E35-E39F-4597-8C5C-06EEF2AD599D}" destId="{401B4D1D-E28F-4ACF-A878-6D7EC94FB514}" srcOrd="5" destOrd="0" presId="urn:microsoft.com/office/officeart/2005/8/layout/lProcess3"/>
    <dgm:cxn modelId="{11D20F2F-B39B-43B5-8E75-9628D6649263}" type="presParOf" srcId="{49A35E35-E39F-4597-8C5C-06EEF2AD599D}" destId="{B8E9EE1B-2A64-4F2A-9B53-38E22FFCDD61}" srcOrd="6" destOrd="0" presId="urn:microsoft.com/office/officeart/2005/8/layout/lProcess3"/>
    <dgm:cxn modelId="{B7F40F5D-B41E-47E8-AD7B-E54AB0FF8C3A}" type="presParOf" srcId="{49A35E35-E39F-4597-8C5C-06EEF2AD599D}" destId="{F5522E8A-229F-4CCF-93F9-BCF84A50E19C}" srcOrd="7" destOrd="0" presId="urn:microsoft.com/office/officeart/2005/8/layout/lProcess3"/>
    <dgm:cxn modelId="{6C1244E9-4E4A-411D-A8A1-CC92F0CC658C}" type="presParOf" srcId="{49A35E35-E39F-4597-8C5C-06EEF2AD599D}" destId="{97DE7D96-5955-47FF-A6E1-8C623387A67B}" srcOrd="8" destOrd="0" presId="urn:microsoft.com/office/officeart/2005/8/layout/lProcess3"/>
    <dgm:cxn modelId="{E12F4335-DEB9-4900-A9AE-BD3F05B1A1B0}" type="presParOf" srcId="{51003B77-5FFE-4D38-B24E-6D513F4FA35D}" destId="{3B568145-16D9-4AF6-9367-E7BC082B66E3}" srcOrd="7" destOrd="0" presId="urn:microsoft.com/office/officeart/2005/8/layout/lProcess3"/>
    <dgm:cxn modelId="{F58B8642-9045-4810-AAC5-4CEAB307F780}" type="presParOf" srcId="{51003B77-5FFE-4D38-B24E-6D513F4FA35D}" destId="{49832468-8199-4702-9449-7A02ADD0F933}" srcOrd="8" destOrd="0" presId="urn:microsoft.com/office/officeart/2005/8/layout/lProcess3"/>
    <dgm:cxn modelId="{EC079BAD-C072-48C8-A774-FF7F03904737}" type="presParOf" srcId="{49832468-8199-4702-9449-7A02ADD0F933}" destId="{BF0F67D2-D705-4DA1-B37D-23BF925473ED}" srcOrd="0" destOrd="0" presId="urn:microsoft.com/office/officeart/2005/8/layout/lProcess3"/>
    <dgm:cxn modelId="{E7E5C224-58FD-43B9-9331-791A402BF094}" type="presParOf" srcId="{49832468-8199-4702-9449-7A02ADD0F933}" destId="{031095EB-0F53-43E7-9306-F3C16681AEF5}" srcOrd="1" destOrd="0" presId="urn:microsoft.com/office/officeart/2005/8/layout/lProcess3"/>
    <dgm:cxn modelId="{14E10A07-5775-4EA7-8ED8-4F072766ABE0}" type="presParOf" srcId="{49832468-8199-4702-9449-7A02ADD0F933}" destId="{31F65324-FEE7-475A-8CD4-4C4A40847595}" srcOrd="2" destOrd="0" presId="urn:microsoft.com/office/officeart/2005/8/layout/lProcess3"/>
    <dgm:cxn modelId="{1E87F899-891E-4D17-A7FB-6681C6566673}" type="presParOf" srcId="{51003B77-5FFE-4D38-B24E-6D513F4FA35D}" destId="{702E1062-8672-4639-B15D-BCB0C1115158}" srcOrd="9" destOrd="0" presId="urn:microsoft.com/office/officeart/2005/8/layout/lProcess3"/>
    <dgm:cxn modelId="{060B71F5-B960-4201-9B63-26F17AD7ABF9}" type="presParOf" srcId="{51003B77-5FFE-4D38-B24E-6D513F4FA35D}" destId="{EBB32913-D6B5-4E6A-9A84-86A432E97859}" srcOrd="10" destOrd="0" presId="urn:microsoft.com/office/officeart/2005/8/layout/lProcess3"/>
    <dgm:cxn modelId="{3D681F5A-ED42-4AC1-814A-9AA3DE64BBBF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795439" y="2755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Introduction</a:t>
          </a:r>
          <a:endParaRPr lang="en-US" sz="1700" kern="1200" dirty="0"/>
        </a:p>
      </dsp:txBody>
      <dsp:txXfrm>
        <a:off x="1199806" y="2755"/>
        <a:ext cx="1213101" cy="808734"/>
      </dsp:txXfrm>
    </dsp:sp>
    <dsp:sp modelId="{3E55B13C-E097-4F8E-8309-7E3C9431B4CB}">
      <dsp:nvSpPr>
        <dsp:cNvPr id="0" name=""/>
        <dsp:cNvSpPr/>
      </dsp:nvSpPr>
      <dsp:spPr>
        <a:xfrm>
          <a:off x="2554436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Introducing Dead Ant</a:t>
          </a:r>
          <a:endParaRPr lang="en-US" sz="1500" kern="1200" dirty="0"/>
        </a:p>
      </dsp:txBody>
      <dsp:txXfrm>
        <a:off x="2890061" y="71497"/>
        <a:ext cx="1006874" cy="671249"/>
      </dsp:txXfrm>
    </dsp:sp>
    <dsp:sp modelId="{1DDBDBAA-F41B-4AEC-B2E4-042D82D430A5}">
      <dsp:nvSpPr>
        <dsp:cNvPr id="0" name=""/>
        <dsp:cNvSpPr/>
      </dsp:nvSpPr>
      <dsp:spPr>
        <a:xfrm>
          <a:off x="3997622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Determining close</a:t>
          </a:r>
          <a:endParaRPr lang="en-US" sz="1500" kern="1200" dirty="0"/>
        </a:p>
      </dsp:txBody>
      <dsp:txXfrm>
        <a:off x="4333247" y="71497"/>
        <a:ext cx="1006874" cy="671249"/>
      </dsp:txXfrm>
    </dsp:sp>
    <dsp:sp modelId="{9150DD12-F3D7-423C-B543-5AB786706483}">
      <dsp:nvSpPr>
        <dsp:cNvPr id="0" name=""/>
        <dsp:cNvSpPr/>
      </dsp:nvSpPr>
      <dsp:spPr>
        <a:xfrm>
          <a:off x="5440808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Mutation</a:t>
          </a:r>
          <a:endParaRPr lang="en-US" sz="1500" kern="1200" dirty="0"/>
        </a:p>
      </dsp:txBody>
      <dsp:txXfrm>
        <a:off x="5776433" y="71497"/>
        <a:ext cx="1006874" cy="671249"/>
      </dsp:txXfrm>
    </dsp:sp>
    <dsp:sp modelId="{D41F4952-EBEA-460B-8173-D31828642EC3}">
      <dsp:nvSpPr>
        <dsp:cNvPr id="0" name=""/>
        <dsp:cNvSpPr/>
      </dsp:nvSpPr>
      <dsp:spPr>
        <a:xfrm>
          <a:off x="6883994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Pseudo-code</a:t>
          </a:r>
          <a:endParaRPr lang="en-US" sz="1500" kern="1200" dirty="0"/>
        </a:p>
      </dsp:txBody>
      <dsp:txXfrm>
        <a:off x="7219619" y="71497"/>
        <a:ext cx="1006874" cy="671249"/>
      </dsp:txXfrm>
    </dsp:sp>
    <dsp:sp modelId="{5AFDEDD9-A095-4000-A90B-1BA903CD0E56}">
      <dsp:nvSpPr>
        <dsp:cNvPr id="0" name=""/>
        <dsp:cNvSpPr/>
      </dsp:nvSpPr>
      <dsp:spPr>
        <a:xfrm>
          <a:off x="795439" y="924711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Comparisons</a:t>
          </a:r>
          <a:endParaRPr lang="en-US" sz="1700" kern="1200" dirty="0"/>
        </a:p>
      </dsp:txBody>
      <dsp:txXfrm>
        <a:off x="1199806" y="924711"/>
        <a:ext cx="1213101" cy="808734"/>
      </dsp:txXfrm>
    </dsp:sp>
    <dsp:sp modelId="{B4F466BD-F413-45A2-960C-C1E1653C4C10}">
      <dsp:nvSpPr>
        <dsp:cNvPr id="0" name=""/>
        <dsp:cNvSpPr/>
      </dsp:nvSpPr>
      <dsp:spPr>
        <a:xfrm>
          <a:off x="2560047" y="993454"/>
          <a:ext cx="4560971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Dead Ant vs. Differential Evolution</a:t>
          </a:r>
          <a:endParaRPr lang="en-US" sz="1500" kern="1200" dirty="0"/>
        </a:p>
      </dsp:txBody>
      <dsp:txXfrm>
        <a:off x="2895672" y="993454"/>
        <a:ext cx="3889722" cy="671249"/>
      </dsp:txXfrm>
    </dsp:sp>
    <dsp:sp modelId="{0AF5FB5D-D46E-4A96-8B4E-E396EE6C1E4E}">
      <dsp:nvSpPr>
        <dsp:cNvPr id="0" name=""/>
        <dsp:cNvSpPr/>
      </dsp:nvSpPr>
      <dsp:spPr>
        <a:xfrm>
          <a:off x="795439" y="1846668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Models</a:t>
          </a:r>
          <a:endParaRPr lang="en-US" sz="1700" kern="1200" dirty="0"/>
        </a:p>
      </dsp:txBody>
      <dsp:txXfrm>
        <a:off x="1199806" y="1846668"/>
        <a:ext cx="1213101" cy="808734"/>
      </dsp:txXfrm>
    </dsp:sp>
    <dsp:sp modelId="{60E3E358-FBC4-447E-9E77-FBD8556DF755}">
      <dsp:nvSpPr>
        <dsp:cNvPr id="0" name=""/>
        <dsp:cNvSpPr/>
      </dsp:nvSpPr>
      <dsp:spPr>
        <a:xfrm>
          <a:off x="2554436" y="1915411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Standard Models</a:t>
          </a:r>
          <a:endParaRPr lang="en-US" sz="1500" kern="1200" dirty="0"/>
        </a:p>
      </dsp:txBody>
      <dsp:txXfrm>
        <a:off x="2890061" y="1915411"/>
        <a:ext cx="1006874" cy="671249"/>
      </dsp:txXfrm>
    </dsp:sp>
    <dsp:sp modelId="{CB7A65D4-24C8-4CB8-8E72-C084E33F7AEC}">
      <dsp:nvSpPr>
        <dsp:cNvPr id="0" name=""/>
        <dsp:cNvSpPr/>
      </dsp:nvSpPr>
      <dsp:spPr>
        <a:xfrm>
          <a:off x="4008163" y="1915411"/>
          <a:ext cx="3132737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Real-world models</a:t>
          </a:r>
          <a:endParaRPr lang="en-US" sz="1500" kern="1200" dirty="0"/>
        </a:p>
      </dsp:txBody>
      <dsp:txXfrm>
        <a:off x="4343788" y="1915411"/>
        <a:ext cx="2461488" cy="671249"/>
      </dsp:txXfrm>
    </dsp:sp>
    <dsp:sp modelId="{AA1E12C4-7D90-4C29-982C-7C6DB7E878F4}">
      <dsp:nvSpPr>
        <dsp:cNvPr id="0" name=""/>
        <dsp:cNvSpPr/>
      </dsp:nvSpPr>
      <dsp:spPr>
        <a:xfrm>
          <a:off x="795439" y="2768625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Experiments</a:t>
          </a:r>
          <a:endParaRPr lang="en-US" sz="1700" kern="1200" dirty="0"/>
        </a:p>
      </dsp:txBody>
      <dsp:txXfrm>
        <a:off x="1199806" y="2768625"/>
        <a:ext cx="1213101" cy="808734"/>
      </dsp:txXfrm>
    </dsp:sp>
    <dsp:sp modelId="{E00DB65B-EC6D-4460-A6F2-B34471E1010C}">
      <dsp:nvSpPr>
        <dsp:cNvPr id="0" name=""/>
        <dsp:cNvSpPr/>
      </dsp:nvSpPr>
      <dsp:spPr>
        <a:xfrm>
          <a:off x="2554436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Objective Scores</a:t>
          </a:r>
          <a:endParaRPr lang="en-US" sz="1500" kern="1200" dirty="0"/>
        </a:p>
      </dsp:txBody>
      <dsp:txXfrm>
        <a:off x="2890061" y="2837368"/>
        <a:ext cx="1006874" cy="671249"/>
      </dsp:txXfrm>
    </dsp:sp>
    <dsp:sp modelId="{DA7328CA-34CD-4E59-B743-423867F32279}">
      <dsp:nvSpPr>
        <dsp:cNvPr id="0" name=""/>
        <dsp:cNvSpPr/>
      </dsp:nvSpPr>
      <dsp:spPr>
        <a:xfrm>
          <a:off x="3997622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Spread</a:t>
          </a:r>
          <a:endParaRPr lang="en-US" sz="1500" kern="1200" dirty="0"/>
        </a:p>
      </dsp:txBody>
      <dsp:txXfrm>
        <a:off x="4333247" y="2837368"/>
        <a:ext cx="1006874" cy="671249"/>
      </dsp:txXfrm>
    </dsp:sp>
    <dsp:sp modelId="{B8E9EE1B-2A64-4F2A-9B53-38E22FFCDD61}">
      <dsp:nvSpPr>
        <dsp:cNvPr id="0" name=""/>
        <dsp:cNvSpPr/>
      </dsp:nvSpPr>
      <dsp:spPr>
        <a:xfrm>
          <a:off x="5440808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Number of evaluations</a:t>
          </a:r>
          <a:endParaRPr lang="en-US" sz="1500" kern="1200" dirty="0"/>
        </a:p>
      </dsp:txBody>
      <dsp:txXfrm>
        <a:off x="5776433" y="2837368"/>
        <a:ext cx="1006874" cy="671249"/>
      </dsp:txXfrm>
    </dsp:sp>
    <dsp:sp modelId="{97DE7D96-5955-47FF-A6E1-8C623387A67B}">
      <dsp:nvSpPr>
        <dsp:cNvPr id="0" name=""/>
        <dsp:cNvSpPr/>
      </dsp:nvSpPr>
      <dsp:spPr>
        <a:xfrm>
          <a:off x="6883994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Run times</a:t>
          </a:r>
          <a:endParaRPr lang="en-US" sz="1500" kern="1200" dirty="0"/>
        </a:p>
      </dsp:txBody>
      <dsp:txXfrm>
        <a:off x="7219619" y="2837368"/>
        <a:ext cx="1006874" cy="671249"/>
      </dsp:txXfrm>
    </dsp:sp>
    <dsp:sp modelId="{BF0F67D2-D705-4DA1-B37D-23BF925473ED}">
      <dsp:nvSpPr>
        <dsp:cNvPr id="0" name=""/>
        <dsp:cNvSpPr/>
      </dsp:nvSpPr>
      <dsp:spPr>
        <a:xfrm>
          <a:off x="795439" y="3690582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Concluding Remarks</a:t>
          </a:r>
          <a:endParaRPr lang="en-US" sz="1700" kern="1200" dirty="0"/>
        </a:p>
      </dsp:txBody>
      <dsp:txXfrm>
        <a:off x="1199806" y="3690582"/>
        <a:ext cx="1213101" cy="808734"/>
      </dsp:txXfrm>
    </dsp:sp>
    <dsp:sp modelId="{31F65324-FEE7-475A-8CD4-4C4A40847595}">
      <dsp:nvSpPr>
        <dsp:cNvPr id="0" name=""/>
        <dsp:cNvSpPr/>
      </dsp:nvSpPr>
      <dsp:spPr>
        <a:xfrm>
          <a:off x="2554436" y="3759325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Future work</a:t>
          </a:r>
          <a:endParaRPr lang="en-US" sz="1500" kern="1200" dirty="0"/>
        </a:p>
      </dsp:txBody>
      <dsp:txXfrm>
        <a:off x="2890061" y="3759325"/>
        <a:ext cx="1006874" cy="671249"/>
      </dsp:txXfrm>
    </dsp:sp>
    <dsp:sp modelId="{57BD0BDD-5BD4-4ED7-ABD9-241618554954}">
      <dsp:nvSpPr>
        <dsp:cNvPr id="0" name=""/>
        <dsp:cNvSpPr/>
      </dsp:nvSpPr>
      <dsp:spPr>
        <a:xfrm>
          <a:off x="795439" y="4612539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Questions</a:t>
          </a:r>
          <a:endParaRPr lang="en-US" sz="1700" kern="1200" dirty="0"/>
        </a:p>
      </dsp:txBody>
      <dsp:txXfrm>
        <a:off x="1199806" y="4612539"/>
        <a:ext cx="1213101" cy="80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Dead Ant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260987"/>
            <a:ext cx="6400800" cy="1752600"/>
          </a:xfrm>
        </p:spPr>
        <p:txBody>
          <a:bodyPr/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Presentation for the term project in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earch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ased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oftware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ngineering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099" y="2368929"/>
            <a:ext cx="2463802" cy="3228084"/>
          </a:xfrm>
          <a:prstGeom prst="rect">
            <a:avLst/>
          </a:prstGeom>
          <a:ln>
            <a:noFill/>
          </a:ln>
          <a:effectLst>
            <a:glow>
              <a:schemeClr val="bg1">
                <a:alpha val="73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1371599" y="5597013"/>
            <a:ext cx="6400800" cy="126098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North Carolina State University</a:t>
            </a:r>
            <a:r>
              <a:rPr lang="en-US" i="1" u="sng" dirty="0" smtClean="0"/>
              <a:t> </a:t>
            </a:r>
          </a:p>
          <a:p>
            <a:r>
              <a:rPr lang="en-US" i="1" dirty="0" smtClean="0"/>
              <a:t>Dept. of Computer Science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18365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-1.19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5455501" y="36246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15028" y="36246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455501" y="5898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5501" y="40879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444634" y="4548580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15028" y="40879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26121" y="454858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27787" y="5458802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Energy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8" name="Chevron 27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Energy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Chevron 39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  <p:sp>
        <p:nvSpPr>
          <p:cNvPr id="42" name="5-Point Star 41"/>
          <p:cNvSpPr/>
          <p:nvPr/>
        </p:nvSpPr>
        <p:spPr>
          <a:xfrm>
            <a:off x="5444634" y="5458802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32830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0.49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8920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61519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Spread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5" name="Chevron 24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" name="Chevron 2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Spread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51726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2161308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37.66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91.20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26.25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35.03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34.21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23.23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1.97 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458920" y="405783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70326" y="547755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3215028" y="405783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3215028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70326" y="45451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35548" y="45451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15028" y="591354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5470326" y="590954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3215028" y="547755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Runtimes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30" name="Chevron 2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6" name="Chevron 3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Run Times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Runtimes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30" name="Chevron 2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6" name="Chevron 3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Run Times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626961"/>
              </p:ext>
            </p:extLst>
          </p:nvPr>
        </p:nvGraphicFramePr>
        <p:xfrm>
          <a:off x="673100" y="1536700"/>
          <a:ext cx="7670800" cy="516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5-Point Star 47"/>
          <p:cNvSpPr/>
          <p:nvPr/>
        </p:nvSpPr>
        <p:spPr>
          <a:xfrm>
            <a:off x="3380128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3" name="5-Point Star 52"/>
          <p:cNvSpPr/>
          <p:nvPr/>
        </p:nvSpPr>
        <p:spPr>
          <a:xfrm>
            <a:off x="4341347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4" name="5-Point Star 53"/>
          <p:cNvSpPr/>
          <p:nvPr/>
        </p:nvSpPr>
        <p:spPr>
          <a:xfrm>
            <a:off x="5340975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5" name="5-Point Star 54"/>
          <p:cNvSpPr/>
          <p:nvPr/>
        </p:nvSpPr>
        <p:spPr>
          <a:xfrm>
            <a:off x="6309106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6" name="5-Point Star 55"/>
          <p:cNvSpPr/>
          <p:nvPr/>
        </p:nvSpPr>
        <p:spPr>
          <a:xfrm>
            <a:off x="7286179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7" name="5-Point Star 56"/>
          <p:cNvSpPr/>
          <p:nvPr/>
        </p:nvSpPr>
        <p:spPr>
          <a:xfrm>
            <a:off x="1437028" y="58942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59042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458920" y="54474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458920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evaluations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3" name="Chevron 22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Chevron 25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Chevron 28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2" name="Chevron 31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</a:t>
              </a:r>
              <a:r>
                <a:rPr lang="en-US" sz="1300" b="1" kern="1200" dirty="0" smtClean="0"/>
                <a:t> </a:t>
              </a:r>
              <a:r>
                <a:rPr lang="en-US" sz="1300" kern="1200" dirty="0" smtClean="0"/>
                <a:t>Times</a:t>
              </a:r>
              <a:endParaRPr lang="en-US" sz="13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5" name="Chevron 34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Number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of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evaluations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936821"/>
              </p:ext>
            </p:extLst>
          </p:nvPr>
        </p:nvGraphicFramePr>
        <p:xfrm>
          <a:off x="730153" y="1748533"/>
          <a:ext cx="7956647" cy="4722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evaluations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8" name="Chevron 7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Chevron 16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</a:t>
              </a:r>
              <a:r>
                <a:rPr lang="en-US" sz="1300" b="1" kern="1200" dirty="0" smtClean="0"/>
                <a:t> </a:t>
              </a:r>
              <a:r>
                <a:rPr lang="en-US" sz="1300" kern="1200" dirty="0" smtClean="0"/>
                <a:t>Times</a:t>
              </a:r>
              <a:endParaRPr lang="en-US" sz="13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0" name="Chevron 19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Number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of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evaluations</a:t>
              </a:r>
              <a:endParaRPr lang="en-US" sz="1300" b="1" kern="1200" dirty="0"/>
            </a:p>
          </p:txBody>
        </p:sp>
      </p:grpSp>
      <p:sp>
        <p:nvSpPr>
          <p:cNvPr id="22" name="5-Point Star 21"/>
          <p:cNvSpPr/>
          <p:nvPr/>
        </p:nvSpPr>
        <p:spPr>
          <a:xfrm>
            <a:off x="1488674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2508652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31442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4551420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571398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6587474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5-Point Star 27"/>
          <p:cNvSpPr/>
          <p:nvPr/>
        </p:nvSpPr>
        <p:spPr>
          <a:xfrm>
            <a:off x="7581284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70" y="832068"/>
            <a:ext cx="8229600" cy="1143000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DeadAnt</a:t>
            </a:r>
          </a:p>
          <a:p>
            <a:pPr lvl="1"/>
            <a:r>
              <a:rPr lang="en-US" dirty="0" smtClean="0"/>
              <a:t>Active learner</a:t>
            </a:r>
          </a:p>
          <a:p>
            <a:pPr lvl="1"/>
            <a:r>
              <a:rPr lang="en-US" dirty="0" smtClean="0"/>
              <a:t>Evaluates only the most useful candidates</a:t>
            </a:r>
          </a:p>
          <a:p>
            <a:pPr lvl="1"/>
            <a:r>
              <a:rPr lang="en-US" dirty="0" smtClean="0"/>
              <a:t>Works well on large Real-world models</a:t>
            </a:r>
          </a:p>
          <a:p>
            <a:pPr lvl="1"/>
            <a:r>
              <a:rPr lang="en-US" dirty="0" smtClean="0"/>
              <a:t>Finds reasonable solutions on standard models</a:t>
            </a:r>
          </a:p>
          <a:p>
            <a:r>
              <a:rPr lang="en-US" dirty="0"/>
              <a:t>	</a:t>
            </a:r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Reduce number of nearest neighbor comparisons by discarding some dead ants from the cache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853440" y="92076"/>
            <a:ext cx="3437120" cy="808734"/>
            <a:chOff x="2590602" y="92076"/>
            <a:chExt cx="3437120" cy="808734"/>
          </a:xfrm>
        </p:grpSpPr>
        <p:grpSp>
          <p:nvGrpSpPr>
            <p:cNvPr id="4" name="Group 3"/>
            <p:cNvGrpSpPr/>
            <p:nvPr/>
          </p:nvGrpSpPr>
          <p:grpSpPr>
            <a:xfrm>
              <a:off x="2590602" y="92076"/>
              <a:ext cx="2021835" cy="808734"/>
              <a:chOff x="795439" y="3690582"/>
              <a:chExt cx="2021835" cy="808734"/>
            </a:xfrm>
          </p:grpSpPr>
          <p:sp>
            <p:nvSpPr>
              <p:cNvPr id="8" name="Chevron 7"/>
              <p:cNvSpPr/>
              <p:nvPr/>
            </p:nvSpPr>
            <p:spPr>
              <a:xfrm>
                <a:off x="795439" y="3690582"/>
                <a:ext cx="2021835" cy="808734"/>
              </a:xfrm>
              <a:prstGeom prst="chevr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Chevron 4"/>
              <p:cNvSpPr/>
              <p:nvPr/>
            </p:nvSpPr>
            <p:spPr>
              <a:xfrm>
                <a:off x="1199806" y="3690582"/>
                <a:ext cx="1213101" cy="808734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90" tIns="10795" rIns="0" bIns="10795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700" b="1" kern="1200" dirty="0" smtClean="0"/>
                  <a:t>Concluding Remarks</a:t>
                </a:r>
                <a:endParaRPr lang="en-US" sz="1700" b="1" kern="12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349599" y="160819"/>
              <a:ext cx="1678123" cy="671249"/>
              <a:chOff x="2554436" y="3759325"/>
              <a:chExt cx="1678123" cy="671249"/>
            </a:xfrm>
          </p:grpSpPr>
          <p:sp>
            <p:nvSpPr>
              <p:cNvPr id="6" name="Chevron 5"/>
              <p:cNvSpPr/>
              <p:nvPr/>
            </p:nvSpPr>
            <p:spPr>
              <a:xfrm>
                <a:off x="2554436" y="3759325"/>
                <a:ext cx="1678123" cy="671249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7" name="Chevron 6"/>
              <p:cNvSpPr/>
              <p:nvPr/>
            </p:nvSpPr>
            <p:spPr>
              <a:xfrm>
                <a:off x="2890061" y="3759325"/>
                <a:ext cx="1006874" cy="671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050" tIns="9525" rIns="0" bIns="9525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b="1" kern="1200" dirty="0" smtClean="0"/>
                  <a:t>Future work</a:t>
                </a:r>
                <a:endParaRPr lang="en-US" sz="15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50956"/>
              </p:ext>
            </p:extLst>
          </p:nvPr>
        </p:nvGraphicFramePr>
        <p:xfrm>
          <a:off x="-307825" y="1278429"/>
          <a:ext cx="9357557" cy="5424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DeadAnt is a simple active learner.</a:t>
            </a:r>
          </a:p>
          <a:p>
            <a:pPr lvl="1"/>
            <a:r>
              <a:rPr lang="en-US" dirty="0"/>
              <a:t>Use less training, but allow machine to pick the examples to learn from [1]</a:t>
            </a:r>
          </a:p>
          <a:p>
            <a:r>
              <a:rPr lang="en-US" dirty="0"/>
              <a:t>It uses an </a:t>
            </a:r>
            <a:r>
              <a:rPr lang="en-US" dirty="0" smtClean="0"/>
              <a:t>unsupervised tabu search to </a:t>
            </a:r>
            <a:r>
              <a:rPr lang="en-US" dirty="0"/>
              <a:t>decide if a potential solution deserves </a:t>
            </a:r>
            <a:r>
              <a:rPr lang="en-US" dirty="0" smtClean="0"/>
              <a:t>an evaluation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new solution is </a:t>
            </a:r>
            <a:r>
              <a:rPr lang="en-US" i="1" dirty="0" smtClean="0"/>
              <a:t>close</a:t>
            </a:r>
            <a:r>
              <a:rPr lang="en-US" dirty="0" smtClean="0"/>
              <a:t> </a:t>
            </a:r>
            <a:r>
              <a:rPr lang="en-US" dirty="0"/>
              <a:t>to a bad solution, do not evaluate it.</a:t>
            </a:r>
          </a:p>
          <a:p>
            <a:r>
              <a:rPr lang="en-US" dirty="0"/>
              <a:t>It generates new </a:t>
            </a:r>
            <a:r>
              <a:rPr lang="en-US" dirty="0" smtClean="0"/>
              <a:t>candidates by </a:t>
            </a:r>
            <a:r>
              <a:rPr lang="en-US" dirty="0"/>
              <a:t>directional mutation [</a:t>
            </a:r>
            <a:r>
              <a:rPr lang="en-US" dirty="0" smtClean="0"/>
              <a:t>2]</a:t>
            </a:r>
            <a:endParaRPr lang="en-US" dirty="0"/>
          </a:p>
          <a:p>
            <a:pPr lvl="1"/>
            <a:r>
              <a:rPr lang="en-US" dirty="0"/>
              <a:t>If a new </a:t>
            </a:r>
            <a:r>
              <a:rPr lang="en-US" dirty="0" smtClean="0"/>
              <a:t>candidate is </a:t>
            </a:r>
            <a:r>
              <a:rPr lang="en-US" dirty="0"/>
              <a:t>close to a good </a:t>
            </a:r>
            <a:r>
              <a:rPr lang="en-US" dirty="0" smtClean="0"/>
              <a:t>candidate, </a:t>
            </a:r>
            <a:r>
              <a:rPr lang="en-US" dirty="0"/>
              <a:t>mutate towards the better solution among the two.</a:t>
            </a:r>
          </a:p>
          <a:p>
            <a:r>
              <a:rPr lang="en-US" dirty="0"/>
              <a:t>Limits the population size by discarding bad solutions.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629401"/>
            <a:ext cx="9144001" cy="218658"/>
          </a:xfrm>
        </p:spPr>
        <p:txBody>
          <a:bodyPr/>
          <a:lstStyle/>
          <a:p>
            <a:pPr algn="l"/>
            <a:r>
              <a:rPr lang="en-US" dirty="0" smtClean="0"/>
              <a:t>[1]  B. Settles, Active Learning, ser. Synthesis digital library of engineering and computer science. Morgan &amp; Claypool, 2011.</a:t>
            </a:r>
          </a:p>
          <a:p>
            <a:pPr algn="l"/>
            <a:r>
              <a:rPr lang="en-US" dirty="0"/>
              <a:t>[2] R. </a:t>
            </a:r>
            <a:r>
              <a:rPr lang="en-US" dirty="0" err="1"/>
              <a:t>Storn</a:t>
            </a:r>
            <a:r>
              <a:rPr lang="en-US" dirty="0"/>
              <a:t>, “On the usage of differential evolution for function optimization,” in Fuzzy Information Processing Society, 1996. NAFIPS., 1996 Biennial Conference of the North American, Jun 1996, pp. 519–523.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36" name="Chevron 3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Introducing Dead Ant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5" name="Chevron 4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Chevron 4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2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</a:t>
            </a:r>
            <a:r>
              <a:rPr lang="en-US" dirty="0" smtClean="0"/>
              <a:t>are the </a:t>
            </a:r>
            <a:r>
              <a:rPr lang="en-US" dirty="0" smtClean="0"/>
              <a:t>approximations to the Pareto frontier.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Chevron 22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Chevron 25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Chevron 28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2" name="Chevron 31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start with 2 arrays of with ‘K’ bins.</a:t>
            </a:r>
          </a:p>
          <a:p>
            <a:pPr lvl="1"/>
            <a:r>
              <a:rPr lang="en-US" dirty="0" smtClean="0"/>
              <a:t>One stores the sum of the distances (for every new value)</a:t>
            </a:r>
          </a:p>
          <a:p>
            <a:pPr lvl="1"/>
            <a:r>
              <a:rPr lang="en-US" dirty="0" smtClean="0"/>
              <a:t>The other stores the number of distances in each bin.</a:t>
            </a:r>
          </a:p>
          <a:p>
            <a:pPr marL="457200" lvl="1" indent="0">
              <a:buNone/>
            </a:pPr>
            <a:r>
              <a:rPr lang="en-US" sz="2400" i="1" dirty="0" smtClean="0"/>
              <a:t>Note: In a beginning all distances go to the first bin</a:t>
            </a:r>
          </a:p>
          <a:p>
            <a:r>
              <a:rPr lang="en-US" dirty="0" smtClean="0"/>
              <a:t>After the number of values in the bin reached a certain value, we obtain the mean of the distances in the bin.</a:t>
            </a:r>
          </a:p>
          <a:p>
            <a:r>
              <a:rPr lang="en-US" dirty="0" smtClean="0"/>
              <a:t>Now for every new value that comes, if the distance less than the mean of a bin, we move to then next bin.</a:t>
            </a:r>
          </a:p>
          <a:p>
            <a:r>
              <a:rPr lang="en-US" dirty="0" smtClean="0"/>
              <a:t>If a new distance propagates beyond the 4</a:t>
            </a:r>
            <a:r>
              <a:rPr lang="en-US" baseline="30000" dirty="0" smtClean="0"/>
              <a:t>th</a:t>
            </a:r>
            <a:r>
              <a:rPr lang="en-US" dirty="0" smtClean="0"/>
              <a:t> bin, we say </a:t>
            </a:r>
            <a:r>
              <a:rPr lang="en-US" dirty="0" smtClean="0"/>
              <a:t>they’re close.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36" name="Chevron 3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Determining close</a:t>
              </a:r>
              <a:endParaRPr lang="en-US" sz="1300" b="1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5" name="Chevron 4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Chevron 4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Mutation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33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mutate towards the better solution based on the distance between the A and B.</a:t>
            </a:r>
          </a:p>
          <a:p>
            <a:pPr lvl="1"/>
            <a:r>
              <a:rPr lang="en-US" dirty="0" smtClean="0"/>
              <a:t>The mutation distance is constrained by a fixed parameter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Dead Ant, the new solution is obtained by mutating with a randomly chosen constraint.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maximum extent of mutation is still limited by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/>
              <a:t>Furthermore, in DA we generate 100 mutants using the above policy and pick the one which is farthest from the bad solution.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8697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21" name="Chevron 20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4" name="Chevron 23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0" name="Chevron 29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1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Mutation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9649"/>
            <a:ext cx="8229600" cy="1143000"/>
          </a:xfrm>
        </p:spPr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876104"/>
              </p:ext>
            </p:extLst>
          </p:nvPr>
        </p:nvGraphicFramePr>
        <p:xfrm>
          <a:off x="457200" y="1679493"/>
          <a:ext cx="8229600" cy="48683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Property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Dead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Ant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Differential Evolution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Initial</a:t>
                      </a:r>
                      <a:r>
                        <a:rPr lang="en-US" b="1" baseline="0" dirty="0" smtClean="0"/>
                        <a:t> Placement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Selection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in list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Domination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Label better solution as ‘Alive’, worse solution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Replace the dominated solution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Better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one, label</a:t>
                      </a:r>
                      <a:r>
                        <a:rPr lang="en-US" baseline="0" dirty="0" smtClean="0"/>
                        <a:t> the other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and discard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New candidates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 Extrapolate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Active Learning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Frontier Size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743455" y="108918"/>
            <a:ext cx="1808167" cy="723266"/>
            <a:chOff x="935537" y="826077"/>
            <a:chExt cx="1808167" cy="723266"/>
          </a:xfrm>
        </p:grpSpPr>
        <p:sp>
          <p:nvSpPr>
            <p:cNvPr id="17" name="Chevron 16"/>
            <p:cNvSpPr/>
            <p:nvPr/>
          </p:nvSpPr>
          <p:spPr>
            <a:xfrm>
              <a:off x="935537" y="826077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1297170" y="826077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Comparisons</a:t>
              </a:r>
              <a:endParaRPr lang="en-US" sz="1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1579" y="170395"/>
            <a:ext cx="4078966" cy="600311"/>
            <a:chOff x="2513661" y="887554"/>
            <a:chExt cx="4078966" cy="600311"/>
          </a:xfrm>
          <a:solidFill>
            <a:schemeClr val="bg1">
              <a:lumMod val="85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2513661" y="887554"/>
              <a:ext cx="4078966" cy="600311"/>
            </a:xfrm>
            <a:prstGeom prst="chevron">
              <a:avLst/>
            </a:prstGeom>
            <a:grpFill/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6"/>
            <p:cNvSpPr/>
            <p:nvPr/>
          </p:nvSpPr>
          <p:spPr>
            <a:xfrm>
              <a:off x="2813817" y="887554"/>
              <a:ext cx="3478655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Dead Ant vs. Differential Evolution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138"/>
            <a:ext cx="8229600" cy="1143000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Real-world Models</a:t>
            </a:r>
          </a:p>
          <a:p>
            <a:pPr lvl="1"/>
            <a:r>
              <a:rPr lang="en-US" dirty="0" smtClean="0"/>
              <a:t>XOMO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23, Objectives 4)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POM3</a:t>
            </a:r>
            <a:r>
              <a:rPr lang="en-US" sz="2600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9, Objectives 4)</a:t>
            </a:r>
          </a:p>
          <a:p>
            <a:r>
              <a:rPr lang="en-US" dirty="0" smtClean="0"/>
              <a:t>Standard Models</a:t>
            </a:r>
          </a:p>
          <a:p>
            <a:pPr lvl="1"/>
            <a:r>
              <a:rPr lang="en-US" dirty="0" smtClean="0"/>
              <a:t>Schaffer 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1, Objectives 2)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Kursawe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Fonseca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3, Objectives 2)</a:t>
            </a:r>
          </a:p>
          <a:p>
            <a:pPr lvl="1"/>
            <a:r>
              <a:rPr lang="en-US" dirty="0" smtClean="0"/>
              <a:t>DTLZ7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20, Objectives 20)</a:t>
            </a:r>
          </a:p>
          <a:p>
            <a:pPr lvl="1"/>
            <a:r>
              <a:rPr lang="en-US" dirty="0"/>
              <a:t>ZDT1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30, Objectives 2)</a:t>
            </a:r>
          </a:p>
          <a:p>
            <a:pPr lvl="1"/>
            <a:r>
              <a:rPr lang="en-US" dirty="0" smtClean="0"/>
              <a:t>ZDT3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08725"/>
            <a:ext cx="3187700" cy="365125"/>
          </a:xfrm>
        </p:spPr>
        <p:txBody>
          <a:bodyPr/>
          <a:lstStyle/>
          <a:p>
            <a:pPr algn="l"/>
            <a:r>
              <a:rPr lang="en-US" dirty="0" smtClean="0"/>
              <a:t>*Takes too long to run to run! Still computing 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4769" y="87286"/>
            <a:ext cx="1808167" cy="723266"/>
            <a:chOff x="935537" y="2475125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Models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37874" y="14876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Standard</a:t>
              </a:r>
              <a:endParaRPr lang="en-US" sz="13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37971" y="14876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Real world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53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7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Energy</a:t>
            </a:r>
            <a:endParaRPr lang="en-US" sz="2800" dirty="0" smtClean="0"/>
          </a:p>
          <a:p>
            <a:pPr lvl="1"/>
            <a:r>
              <a:rPr lang="en-US" sz="2800" dirty="0"/>
              <a:t> </a:t>
            </a:r>
            <a:r>
              <a:rPr lang="en-US" sz="2400" dirty="0"/>
              <a:t>Scott Knott test for 25 repeated runs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Spread</a:t>
            </a:r>
          </a:p>
          <a:p>
            <a:pPr lvl="1"/>
            <a:r>
              <a:rPr lang="en-US" sz="2400" dirty="0" smtClean="0"/>
              <a:t>Determines the spread of solutions of on the Pareto frontier (less is better)</a:t>
            </a:r>
            <a:endParaRPr lang="en-US" sz="2400" dirty="0" smtClean="0"/>
          </a:p>
          <a:p>
            <a:pPr lvl="1"/>
            <a:r>
              <a:rPr lang="en-US" sz="2400" dirty="0" smtClean="0"/>
              <a:t>Scott Knott </a:t>
            </a:r>
            <a:r>
              <a:rPr lang="en-US" sz="2400" dirty="0"/>
              <a:t>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400" dirty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400" dirty="0"/>
              <a:t>Scott Knott </a:t>
            </a:r>
            <a:r>
              <a:rPr lang="en-US" sz="2400" dirty="0" smtClean="0"/>
              <a:t>for 25 </a:t>
            </a:r>
            <a:r>
              <a:rPr lang="en-US" sz="2400" dirty="0"/>
              <a:t>runs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Baselining policy: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Run the model </a:t>
                </a:r>
                <a:r>
                  <a:rPr lang="en-US" dirty="0" smtClean="0"/>
                  <a:t>500 times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maximum and minimum objective scores (x</a:t>
                </a:r>
                <a:r>
                  <a:rPr lang="en-US" baseline="-25000" dirty="0" smtClean="0"/>
                  <a:t>max</a:t>
                </a:r>
                <a:r>
                  <a:rPr lang="en-US" dirty="0"/>
                  <a:t> </a:t>
                </a:r>
                <a:r>
                  <a:rPr lang="en-US" dirty="0" smtClean="0"/>
                  <a:t>and x</a:t>
                </a:r>
                <a:r>
                  <a:rPr lang="en-US" baseline="-25000" dirty="0" smtClean="0"/>
                  <a:t>min</a:t>
                </a:r>
                <a:r>
                  <a:rPr lang="en-US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Energy(x, baseline)</a:t>
                </a:r>
              </a:p>
              <a:p>
                <a:pPr algn="ctr"/>
                <a:r>
                  <a:rPr lang="en-US" sz="2000" dirty="0" smtClean="0"/>
                  <a:t>Energy</a:t>
                </a:r>
                <a:r>
                  <a:rPr lang="en-US" sz="2000" b="1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𝑂𝑏𝑗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 smtClean="0"/>
              </a:p>
              <a:p>
                <a:pPr algn="ctr"/>
                <a:endParaRPr lang="en-US" sz="1200" dirty="0" smtClean="0"/>
              </a:p>
              <a:p>
                <a:pPr marL="342900" indent="-342900">
                  <a:buAutoNum type="arabicPeriod" startAt="4"/>
                </a:pPr>
                <a:r>
                  <a:rPr lang="en-US" dirty="0" smtClean="0"/>
                  <a:t>The median determines the quality of the solution</a:t>
                </a:r>
                <a:endParaRPr lang="en-US" baseline="-25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blipFill rotWithShape="0">
                <a:blip r:embed="rId3"/>
                <a:stretch>
                  <a:fillRect l="-1278" t="-963" r="-2077" b="-1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65293" y="4909755"/>
            <a:ext cx="38019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Energy</a:t>
            </a:r>
          </a:p>
          <a:p>
            <a:r>
              <a:rPr lang="en-US" dirty="0" smtClean="0"/>
              <a:t>&gt; 0 : Loss in quality from baseline</a:t>
            </a:r>
          </a:p>
          <a:p>
            <a:r>
              <a:rPr lang="en-US" dirty="0" smtClean="0"/>
              <a:t>= 0 : No improvement</a:t>
            </a:r>
          </a:p>
          <a:p>
            <a:r>
              <a:rPr lang="en-US" dirty="0" smtClean="0"/>
              <a:t>&lt; 0 : Improvement from baseline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Experiments</a:t>
              </a:r>
              <a:endParaRPr lang="en-US" sz="1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" name="Chevron 1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Words>1193</Words>
  <Application>Microsoft Office PowerPoint</Application>
  <PresentationFormat>On-screen Show (4:3)</PresentationFormat>
  <Paragraphs>353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Theme1</vt:lpstr>
      <vt:lpstr>Dead Ant</vt:lpstr>
      <vt:lpstr>Outline</vt:lpstr>
      <vt:lpstr>Introducing DeadAnt</vt:lpstr>
      <vt:lpstr>Dead Ant Pseudo-code</vt:lpstr>
      <vt:lpstr>Determining ‘Close’?</vt:lpstr>
      <vt:lpstr>Mutation Policy</vt:lpstr>
      <vt:lpstr>DA vs. DE</vt:lpstr>
      <vt:lpstr>Models</vt:lpstr>
      <vt:lpstr>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Concluding Remarks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93</cp:revision>
  <dcterms:created xsi:type="dcterms:W3CDTF">2014-11-24T00:23:29Z</dcterms:created>
  <dcterms:modified xsi:type="dcterms:W3CDTF">2014-11-25T18:23:12Z</dcterms:modified>
</cp:coreProperties>
</file>