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96405" autoAdjust="0"/>
  </p:normalViewPr>
  <p:slideViewPr>
    <p:cSldViewPr snapToGrid="0" snapToObjects="1">
      <p:cViewPr varScale="1">
        <p:scale>
          <a:sx n="126" d="100"/>
          <a:sy n="126" d="100"/>
        </p:scale>
        <p:origin x="199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5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1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8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79B8-E416-D442-B17F-05DE93910295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5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4448" y="1939197"/>
            <a:ext cx="4001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Abbreviations:</a:t>
            </a:r>
          </a:p>
          <a:p>
            <a:r>
              <a:rPr lang="en-US" sz="1400" dirty="0" smtClean="0"/>
              <a:t>Before = before development</a:t>
            </a:r>
          </a:p>
          <a:p>
            <a:r>
              <a:rPr lang="en-US" sz="1400" dirty="0" smtClean="0"/>
              <a:t>Reqts	  = requirements</a:t>
            </a:r>
          </a:p>
          <a:p>
            <a:r>
              <a:rPr lang="en-US" sz="1400" dirty="0" smtClean="0"/>
              <a:t>HLD	  = high-level design</a:t>
            </a:r>
          </a:p>
          <a:p>
            <a:r>
              <a:rPr lang="en-US" sz="1400" dirty="0" smtClean="0"/>
              <a:t>IntTest = Integration testing (with code from others)</a:t>
            </a:r>
          </a:p>
          <a:p>
            <a:r>
              <a:rPr lang="en-US" sz="1400" dirty="0" smtClean="0"/>
              <a:t>SysTest = system test (e.g. load stress tests)</a:t>
            </a:r>
          </a:p>
          <a:p>
            <a:r>
              <a:rPr lang="en-US" sz="1400" dirty="0" smtClean="0"/>
              <a:t>AcceptTest  = acceptance testing (with users)</a:t>
            </a:r>
          </a:p>
          <a:p>
            <a:r>
              <a:rPr lang="en-US" sz="1400" dirty="0" smtClean="0"/>
              <a:t>Review        = private activity</a:t>
            </a:r>
          </a:p>
          <a:p>
            <a:r>
              <a:rPr lang="en-US" sz="1400" dirty="0" smtClean="0"/>
              <a:t>Inspect        = group activity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607202" y="2481035"/>
            <a:ext cx="0" cy="207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479244" y="500996"/>
            <a:ext cx="671979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Before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8852" y="3287055"/>
            <a:ext cx="558729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7592" y="3241594"/>
            <a:ext cx="650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chemeClr val="accent3">
                    <a:lumMod val="75000"/>
                  </a:schemeClr>
                </a:solidFill>
              </a:rPr>
              <a:t>review</a:t>
            </a:r>
            <a:endParaRPr lang="en-US" sz="12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75546" y="2821569"/>
            <a:ext cx="673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chemeClr val="accent3">
                    <a:lumMod val="75000"/>
                  </a:schemeClr>
                </a:solidFill>
              </a:rPr>
              <a:t>inspect</a:t>
            </a:r>
            <a:endParaRPr lang="en-US" sz="12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782" y="3970522"/>
            <a:ext cx="802699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UnitTest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9765" y="3983758"/>
            <a:ext cx="69154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IntTest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0470" y="4588450"/>
            <a:ext cx="725817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SysTest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85569" y="1063615"/>
            <a:ext cx="813306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Planning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7851" y="1592942"/>
            <a:ext cx="596162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Reqts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32879" y="2688739"/>
            <a:ext cx="674709" cy="30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Design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8340" y="2161065"/>
            <a:ext cx="482461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HLD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9782" y="4588450"/>
            <a:ext cx="991352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AcceptTest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612512" y="3002488"/>
            <a:ext cx="0" cy="284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295438" y="3599164"/>
            <a:ext cx="234179" cy="35433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447986" y="4112789"/>
            <a:ext cx="552851" cy="116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321322" y="4291377"/>
            <a:ext cx="679515" cy="2513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 flipV="1">
            <a:off x="1726379" y="1939197"/>
            <a:ext cx="548916" cy="326061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  <a:gd name="connsiteX0" fmla="*/ 227939 w 410730"/>
              <a:gd name="connsiteY0" fmla="*/ 0 h 432508"/>
              <a:gd name="connsiteX1" fmla="*/ 407033 w 410730"/>
              <a:gd name="connsiteY1" fmla="*/ 390722 h 432508"/>
              <a:gd name="connsiteX2" fmla="*/ 140138 w 410730"/>
              <a:gd name="connsiteY2" fmla="*/ 395769 h 432508"/>
              <a:gd name="connsiteX3" fmla="*/ 0 w 410730"/>
              <a:gd name="connsiteY3" fmla="*/ 162800 h 432508"/>
              <a:gd name="connsiteX0" fmla="*/ 227939 w 452788"/>
              <a:gd name="connsiteY0" fmla="*/ 0 h 427846"/>
              <a:gd name="connsiteX1" fmla="*/ 450827 w 452788"/>
              <a:gd name="connsiteY1" fmla="*/ 381963 h 427846"/>
              <a:gd name="connsiteX2" fmla="*/ 140138 w 452788"/>
              <a:gd name="connsiteY2" fmla="*/ 395769 h 427846"/>
              <a:gd name="connsiteX3" fmla="*/ 0 w 452788"/>
              <a:gd name="connsiteY3" fmla="*/ 162800 h 42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788" h="427846">
                <a:moveTo>
                  <a:pt x="227939" y="0"/>
                </a:moveTo>
                <a:cubicBezTo>
                  <a:pt x="398892" y="111248"/>
                  <a:pt x="465460" y="316002"/>
                  <a:pt x="450827" y="381963"/>
                </a:cubicBezTo>
                <a:cubicBezTo>
                  <a:pt x="436194" y="447924"/>
                  <a:pt x="207977" y="433756"/>
                  <a:pt x="140138" y="395769"/>
                </a:cubicBezTo>
                <a:cubicBezTo>
                  <a:pt x="72299" y="357782"/>
                  <a:pt x="0" y="162800"/>
                  <a:pt x="0" y="162800"/>
                </a:cubicBezTo>
              </a:path>
            </a:pathLst>
          </a:custGeom>
          <a:ln w="28575" cmpd="sng">
            <a:solidFill>
              <a:schemeClr val="accent5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589684" y="1898381"/>
            <a:ext cx="0" cy="207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581776" y="1385238"/>
            <a:ext cx="0" cy="207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565140" y="808773"/>
            <a:ext cx="0" cy="207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Freeform 79"/>
          <p:cNvSpPr/>
          <p:nvPr/>
        </p:nvSpPr>
        <p:spPr>
          <a:xfrm flipV="1">
            <a:off x="1801550" y="3069422"/>
            <a:ext cx="548916" cy="326061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  <a:gd name="connsiteX0" fmla="*/ 227939 w 410730"/>
              <a:gd name="connsiteY0" fmla="*/ 0 h 432508"/>
              <a:gd name="connsiteX1" fmla="*/ 407033 w 410730"/>
              <a:gd name="connsiteY1" fmla="*/ 390722 h 432508"/>
              <a:gd name="connsiteX2" fmla="*/ 140138 w 410730"/>
              <a:gd name="connsiteY2" fmla="*/ 395769 h 432508"/>
              <a:gd name="connsiteX3" fmla="*/ 0 w 410730"/>
              <a:gd name="connsiteY3" fmla="*/ 162800 h 432508"/>
              <a:gd name="connsiteX0" fmla="*/ 227939 w 452788"/>
              <a:gd name="connsiteY0" fmla="*/ 0 h 427846"/>
              <a:gd name="connsiteX1" fmla="*/ 450827 w 452788"/>
              <a:gd name="connsiteY1" fmla="*/ 381963 h 427846"/>
              <a:gd name="connsiteX2" fmla="*/ 140138 w 452788"/>
              <a:gd name="connsiteY2" fmla="*/ 395769 h 427846"/>
              <a:gd name="connsiteX3" fmla="*/ 0 w 452788"/>
              <a:gd name="connsiteY3" fmla="*/ 162800 h 42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788" h="427846">
                <a:moveTo>
                  <a:pt x="227939" y="0"/>
                </a:moveTo>
                <a:cubicBezTo>
                  <a:pt x="398892" y="111248"/>
                  <a:pt x="465460" y="316002"/>
                  <a:pt x="450827" y="381963"/>
                </a:cubicBezTo>
                <a:cubicBezTo>
                  <a:pt x="436194" y="447924"/>
                  <a:pt x="207977" y="433756"/>
                  <a:pt x="140138" y="395769"/>
                </a:cubicBezTo>
                <a:cubicBezTo>
                  <a:pt x="72299" y="357782"/>
                  <a:pt x="0" y="162800"/>
                  <a:pt x="0" y="162800"/>
                </a:cubicBezTo>
              </a:path>
            </a:pathLst>
          </a:custGeom>
          <a:ln w="28575" cmpd="sng">
            <a:solidFill>
              <a:schemeClr val="accent3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1" name="Freeform 80"/>
          <p:cNvSpPr/>
          <p:nvPr/>
        </p:nvSpPr>
        <p:spPr>
          <a:xfrm flipH="1" flipV="1">
            <a:off x="935051" y="2465641"/>
            <a:ext cx="548916" cy="326061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  <a:gd name="connsiteX0" fmla="*/ 227939 w 410730"/>
              <a:gd name="connsiteY0" fmla="*/ 0 h 432508"/>
              <a:gd name="connsiteX1" fmla="*/ 407033 w 410730"/>
              <a:gd name="connsiteY1" fmla="*/ 390722 h 432508"/>
              <a:gd name="connsiteX2" fmla="*/ 140138 w 410730"/>
              <a:gd name="connsiteY2" fmla="*/ 395769 h 432508"/>
              <a:gd name="connsiteX3" fmla="*/ 0 w 410730"/>
              <a:gd name="connsiteY3" fmla="*/ 162800 h 432508"/>
              <a:gd name="connsiteX0" fmla="*/ 227939 w 452788"/>
              <a:gd name="connsiteY0" fmla="*/ 0 h 427846"/>
              <a:gd name="connsiteX1" fmla="*/ 450827 w 452788"/>
              <a:gd name="connsiteY1" fmla="*/ 381963 h 427846"/>
              <a:gd name="connsiteX2" fmla="*/ 140138 w 452788"/>
              <a:gd name="connsiteY2" fmla="*/ 395769 h 427846"/>
              <a:gd name="connsiteX3" fmla="*/ 0 w 452788"/>
              <a:gd name="connsiteY3" fmla="*/ 162800 h 42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788" h="427846">
                <a:moveTo>
                  <a:pt x="227939" y="0"/>
                </a:moveTo>
                <a:cubicBezTo>
                  <a:pt x="398892" y="111248"/>
                  <a:pt x="465460" y="316002"/>
                  <a:pt x="450827" y="381963"/>
                </a:cubicBezTo>
                <a:cubicBezTo>
                  <a:pt x="436194" y="447924"/>
                  <a:pt x="207977" y="433756"/>
                  <a:pt x="140138" y="395769"/>
                </a:cubicBezTo>
                <a:cubicBezTo>
                  <a:pt x="72299" y="357782"/>
                  <a:pt x="0" y="162800"/>
                  <a:pt x="0" y="162800"/>
                </a:cubicBezTo>
              </a:path>
            </a:pathLst>
          </a:custGeom>
          <a:ln w="28575" cmpd="sng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3" name="Freeform 82"/>
          <p:cNvSpPr/>
          <p:nvPr/>
        </p:nvSpPr>
        <p:spPr>
          <a:xfrm flipH="1" flipV="1">
            <a:off x="861828" y="1372663"/>
            <a:ext cx="548916" cy="326061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  <a:gd name="connsiteX0" fmla="*/ 227939 w 410730"/>
              <a:gd name="connsiteY0" fmla="*/ 0 h 432508"/>
              <a:gd name="connsiteX1" fmla="*/ 407033 w 410730"/>
              <a:gd name="connsiteY1" fmla="*/ 390722 h 432508"/>
              <a:gd name="connsiteX2" fmla="*/ 140138 w 410730"/>
              <a:gd name="connsiteY2" fmla="*/ 395769 h 432508"/>
              <a:gd name="connsiteX3" fmla="*/ 0 w 410730"/>
              <a:gd name="connsiteY3" fmla="*/ 162800 h 432508"/>
              <a:gd name="connsiteX0" fmla="*/ 227939 w 452788"/>
              <a:gd name="connsiteY0" fmla="*/ 0 h 427846"/>
              <a:gd name="connsiteX1" fmla="*/ 450827 w 452788"/>
              <a:gd name="connsiteY1" fmla="*/ 381963 h 427846"/>
              <a:gd name="connsiteX2" fmla="*/ 140138 w 452788"/>
              <a:gd name="connsiteY2" fmla="*/ 395769 h 427846"/>
              <a:gd name="connsiteX3" fmla="*/ 0 w 452788"/>
              <a:gd name="connsiteY3" fmla="*/ 162800 h 42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788" h="427846">
                <a:moveTo>
                  <a:pt x="227939" y="0"/>
                </a:moveTo>
                <a:cubicBezTo>
                  <a:pt x="398892" y="111248"/>
                  <a:pt x="465460" y="316002"/>
                  <a:pt x="450827" y="381963"/>
                </a:cubicBezTo>
                <a:cubicBezTo>
                  <a:pt x="436194" y="447924"/>
                  <a:pt x="207977" y="433756"/>
                  <a:pt x="140138" y="395769"/>
                </a:cubicBezTo>
                <a:cubicBezTo>
                  <a:pt x="72299" y="357782"/>
                  <a:pt x="0" y="162800"/>
                  <a:pt x="0" y="162800"/>
                </a:cubicBezTo>
              </a:path>
            </a:pathLst>
          </a:custGeom>
          <a:ln w="28575" cmpd="sng">
            <a:solidFill>
              <a:srgbClr val="C0504D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4" name="Rectangle 83"/>
          <p:cNvSpPr/>
          <p:nvPr/>
        </p:nvSpPr>
        <p:spPr>
          <a:xfrm>
            <a:off x="2125648" y="2094119"/>
            <a:ext cx="650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chemeClr val="accent5">
                    <a:lumMod val="75000"/>
                  </a:schemeClr>
                </a:solidFill>
              </a:rPr>
              <a:t>review</a:t>
            </a:r>
            <a:endParaRPr lang="en-US" sz="12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03602" y="1674094"/>
            <a:ext cx="673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chemeClr val="accent5">
                    <a:lumMod val="75000"/>
                  </a:schemeClr>
                </a:solidFill>
              </a:rPr>
              <a:t>inspect</a:t>
            </a:r>
            <a:endParaRPr lang="en-US" sz="12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54388" y="1535963"/>
            <a:ext cx="650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rgbClr val="C0504D"/>
                </a:solidFill>
              </a:rPr>
              <a:t>review</a:t>
            </a:r>
            <a:endParaRPr lang="en-US" sz="1200" b="1" i="1" dirty="0">
              <a:solidFill>
                <a:srgbClr val="C0504D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32342" y="1115938"/>
            <a:ext cx="673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rgbClr val="C0504D"/>
                </a:solidFill>
              </a:rPr>
              <a:t>inspect</a:t>
            </a:r>
            <a:endParaRPr lang="en-US" sz="1200" b="1" i="1" dirty="0">
              <a:solidFill>
                <a:srgbClr val="C0504D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10406" y="2635885"/>
            <a:ext cx="650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chemeClr val="accent4">
                    <a:lumMod val="75000"/>
                  </a:schemeClr>
                </a:solidFill>
              </a:rPr>
              <a:t>review</a:t>
            </a:r>
            <a:endParaRPr lang="en-US" sz="12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88360" y="2215860"/>
            <a:ext cx="673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chemeClr val="accent4">
                    <a:lumMod val="75000"/>
                  </a:schemeClr>
                </a:solidFill>
              </a:rPr>
              <a:t>inspect</a:t>
            </a:r>
            <a:endParaRPr lang="en-US" sz="12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679823" y="4745983"/>
            <a:ext cx="372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4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2304416" y="5600876"/>
            <a:ext cx="585418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950500" y="49882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1102900" y="51406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255300" y="52930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420934" y="5446987"/>
            <a:ext cx="74624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Backlog</a:t>
            </a:r>
            <a:endParaRPr lang="en-US" sz="1400" dirty="0"/>
          </a:p>
        </p:txBody>
      </p:sp>
      <p:sp>
        <p:nvSpPr>
          <p:cNvPr id="48" name="Arc 47"/>
          <p:cNvSpPr/>
          <p:nvPr/>
        </p:nvSpPr>
        <p:spPr>
          <a:xfrm>
            <a:off x="3111872" y="5022870"/>
            <a:ext cx="1187985" cy="120177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16200000">
            <a:off x="3015800" y="5015728"/>
            <a:ext cx="1187985" cy="120177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3104098" y="5095176"/>
            <a:ext cx="1187985" cy="120177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5400000" flipV="1">
            <a:off x="3008026" y="5099476"/>
            <a:ext cx="1187985" cy="120177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443166" y="5600876"/>
            <a:ext cx="585418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/>
          <p:cNvSpPr/>
          <p:nvPr/>
        </p:nvSpPr>
        <p:spPr>
          <a:xfrm>
            <a:off x="5165950" y="5448476"/>
            <a:ext cx="74892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Release</a:t>
            </a:r>
            <a:endParaRPr lang="en-US" sz="1400" dirty="0"/>
          </a:p>
        </p:txBody>
      </p:sp>
      <p:sp>
        <p:nvSpPr>
          <p:cNvPr id="55" name="Arc 54"/>
          <p:cNvSpPr/>
          <p:nvPr/>
        </p:nvSpPr>
        <p:spPr>
          <a:xfrm>
            <a:off x="4106297" y="4568013"/>
            <a:ext cx="437473" cy="48613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16200000">
            <a:off x="3993041" y="4578557"/>
            <a:ext cx="480560" cy="442550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flipV="1">
            <a:off x="4098523" y="4640318"/>
            <a:ext cx="437473" cy="48613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5400000" flipV="1">
            <a:off x="3985268" y="4662306"/>
            <a:ext cx="480558" cy="442551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67086" y="5196061"/>
            <a:ext cx="7663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Sprints</a:t>
            </a:r>
          </a:p>
          <a:p>
            <a:endParaRPr lang="en-US" sz="1400" dirty="0" smtClean="0"/>
          </a:p>
          <a:p>
            <a:r>
              <a:rPr lang="en-US" sz="1400" dirty="0" smtClean="0"/>
              <a:t>(days to</a:t>
            </a:r>
          </a:p>
          <a:p>
            <a:r>
              <a:rPr lang="en-US" sz="1400" dirty="0"/>
              <a:t>w</a:t>
            </a:r>
            <a:r>
              <a:rPr lang="en-US" sz="1400" dirty="0" smtClean="0"/>
              <a:t>eeks)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3983611" y="4654744"/>
            <a:ext cx="606281" cy="36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/>
              <a:t>d</a:t>
            </a:r>
            <a:r>
              <a:rPr lang="en-US" sz="1200" dirty="0" smtClean="0"/>
              <a:t>aily</a:t>
            </a:r>
          </a:p>
          <a:p>
            <a:pPr>
              <a:lnSpc>
                <a:spcPct val="70000"/>
              </a:lnSpc>
            </a:pPr>
            <a:r>
              <a:rPr lang="en-US" sz="1200" dirty="0" smtClean="0"/>
              <a:t>review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4679256" y="4974058"/>
            <a:ext cx="440930" cy="392836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/>
          <p:cNvSpPr/>
          <p:nvPr/>
        </p:nvSpPr>
        <p:spPr>
          <a:xfrm>
            <a:off x="4809787" y="4903673"/>
            <a:ext cx="8027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/>
              <a:t>feedback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433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39</Words>
  <Application>Microsoft Macintosh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NcState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Microsoft Office User</cp:lastModifiedBy>
  <cp:revision>27</cp:revision>
  <dcterms:created xsi:type="dcterms:W3CDTF">2015-02-23T03:09:23Z</dcterms:created>
  <dcterms:modified xsi:type="dcterms:W3CDTF">2016-06-15T03:40:38Z</dcterms:modified>
</cp:coreProperties>
</file>