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oboto Mono SemiBold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riam Mansou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DC05BD-2ABD-4D0F-B308-BBBA884E0D7C}">
  <a:tblStyle styleId="{56DC05BD-2ABD-4D0F-B308-BBBA884E0D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MonoSemiBold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MonoSemiBold-italic.fntdata"/><Relationship Id="rId12" Type="http://schemas.openxmlformats.org/officeDocument/2006/relationships/slide" Target="slides/slide5.xml"/><Relationship Id="rId34" Type="http://schemas.openxmlformats.org/officeDocument/2006/relationships/font" Target="fonts/RobotoMonoSemiBold-bold.fntdata"/><Relationship Id="rId15" Type="http://schemas.openxmlformats.org/officeDocument/2006/relationships/slide" Target="slides/slide8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7.xml"/><Relationship Id="rId36" Type="http://schemas.openxmlformats.org/officeDocument/2006/relationships/font" Target="fonts/RobotoMonoSemiBold-boldItalic.fntdata"/><Relationship Id="rId17" Type="http://schemas.openxmlformats.org/officeDocument/2006/relationships/slide" Target="slides/slide10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9.xml"/><Relationship Id="rId38" Type="http://schemas.openxmlformats.org/officeDocument/2006/relationships/font" Target="fonts/RobotoMon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17T23:34:35.883">
    <p:pos x="6000" y="0"/>
    <p:text>qui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9920a3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c9920a3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cfce25f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cfce25f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non ci interessa scrivere una classe, solo averne un’idea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non è necessariamente una classe completa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c9920a3f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c9920a3f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c9920a3f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c9920a3f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c9920a3f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c9920a3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ci torna utile perché in root generalmente sono tutti puntatori…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c9920a3f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c9920a3f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c9920a3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c9920a3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c9920a3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c9920a3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c9920a3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c9920a3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9920a3f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c9920a3f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c9a44999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c9a44999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c9920a3f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c9920a3f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d57f4abfc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d57f4abfc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è per questioni di memoria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cfce25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cfce25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c9920a3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c9920a3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c9920a3f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c9920a3f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mostra codice hist fit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c9920a3f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c9920a3f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c9920a3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c9920a3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c9920a3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c9920a3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9920a3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9920a3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c9920a3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c9920a3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file hello 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c9920a3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c9920a3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c9920a3f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c9920a3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jesse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cfce25f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cfce25f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 Root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classi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È utile usare una struttura per raggruppare tutto insieme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u="sng"/>
              <a:t>In programmazione: esiste la </a:t>
            </a:r>
            <a:r>
              <a:rPr b="1" lang="it" u="sng"/>
              <a:t>classe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Ricordate i struct? Una cosa un po’ più avanzata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3"/>
          <p:cNvGraphicFramePr/>
          <p:nvPr/>
        </p:nvGraphicFramePr>
        <p:xfrm>
          <a:off x="-1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9144000"/>
              </a:tblGrid>
              <a:tr h="514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700">
                          <a:solidFill>
                            <a:srgbClr val="0000F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Grafico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{</a:t>
                      </a:r>
                      <a:endParaRPr sz="1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private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it" sz="17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float*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7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asse_x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it" sz="17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float*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7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asse_y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it" sz="17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7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n_punti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it" sz="17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float*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7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FitLineare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();</a:t>
                      </a:r>
                      <a:endParaRPr sz="1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it" sz="17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7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LeggiFile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b="1" lang="it" sz="1700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7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char*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7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nome_file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it" sz="17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7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PlotGrafico</a:t>
                      </a: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();</a:t>
                      </a:r>
                      <a:endParaRPr sz="1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i="1" lang="it" sz="17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Altri metodi aggiuntivi </a:t>
                      </a:r>
                      <a:endParaRPr i="1" sz="1700">
                        <a:solidFill>
                          <a:srgbClr val="A05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it" sz="1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};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208800" marB="63500" marR="63500" marL="244800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Sintassi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Notare </a:t>
            </a:r>
            <a:r>
              <a:rPr b="1" lang="it"/>
              <a:t>private </a:t>
            </a:r>
            <a:r>
              <a:rPr lang="it"/>
              <a:t>e </a:t>
            </a:r>
            <a:r>
              <a:rPr b="1" lang="it"/>
              <a:t>public</a:t>
            </a:r>
            <a:r>
              <a:rPr lang="it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determinano se sono accessibili fuori dalla classe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le variabili saranno sempre private, le </a:t>
            </a:r>
            <a:r>
              <a:rPr lang="it"/>
              <a:t>funzioni</a:t>
            </a:r>
            <a:r>
              <a:rPr lang="it"/>
              <a:t> o pubbliche o private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Nomenclatura</a:t>
            </a:r>
            <a:r>
              <a:rPr lang="it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funzione = metodo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variabile = attributo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Cosa bisogna sapere?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Non dobbiamo creare nuove classi, ma utilizzare quelle già fornite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Creiamo una "copia" o "istanza" della classe per i nostri scopi personali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Questa "copia" è chiamata </a:t>
            </a:r>
            <a:r>
              <a:rPr b="1" lang="it">
                <a:solidFill>
                  <a:srgbClr val="9900FF"/>
                </a:solidFill>
              </a:rPr>
              <a:t>oggetto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struttura della classe è fissa, cambiano i dati inseriti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it"/>
              <a:t>Analogia: la classe rappresenta il progetto di una casa, gli oggetti sono tutte le case costruite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Prima i puntatori</a:t>
            </a:r>
            <a:endParaRPr/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510313" y="109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7991475"/>
              </a:tblGrid>
              <a:tr h="221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6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Dichiarare la variabile originale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6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variabile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6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600">
                          <a:solidFill>
                            <a:srgbClr val="106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6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Dichiarare un puntatore ed assegnare l’indirizzo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6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r>
                        <a:rPr lang="it" sz="16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puntatore =</a:t>
                      </a:r>
                      <a:r>
                        <a:rPr b="1" lang="it" sz="16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</a:t>
                      </a:r>
                      <a:r>
                        <a:rPr lang="it" sz="16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variabile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6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Dereferenziare il puntatore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6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6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valore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6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6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r>
                        <a:rPr lang="it" sz="16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puntatore</a:t>
                      </a:r>
                      <a:r>
                        <a:rPr lang="it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208800" marB="63500" marR="63500" marL="244800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Creare un oggetto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87900" y="923875"/>
            <a:ext cx="71946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Riprendiamo la nostra classe Grafico:</a:t>
            </a:r>
            <a:endParaRPr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409775" y="174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8423100"/>
              </a:tblGrid>
              <a:tr h="265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//Creare un oggetto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Grafico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gr1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new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Grafico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(); </a:t>
                      </a: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//puntatore!!</a:t>
                      </a:r>
                      <a:endParaRPr i="1" sz="1800">
                        <a:solidFill>
                          <a:srgbClr val="A05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rgbClr val="A05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//Accedere al metodo leggiFile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gr1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leggiFile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“data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txt”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 </a:t>
                      </a: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//dereferenziare prima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gr1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-&gt;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leggiFile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“data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txt”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 </a:t>
                      </a: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//molto meglio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208800" marB="63500" marR="63500" marL="244800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costruttore di una classe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lang="it"/>
              <a:t>funzione</a:t>
            </a:r>
            <a:r>
              <a:rPr lang="it"/>
              <a:t> speciale avviata alla creazione di un l’oggetto (non permette </a:t>
            </a:r>
            <a:r>
              <a:rPr lang="it">
                <a:solidFill>
                  <a:srgbClr val="FF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return </a:t>
            </a:r>
            <a:r>
              <a:rPr lang="it"/>
              <a:t>ma non viene neanche definita come </a:t>
            </a:r>
            <a:r>
              <a:rPr lang="it">
                <a:solidFill>
                  <a:srgbClr val="FF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void</a:t>
            </a:r>
            <a:r>
              <a:rPr lang="it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Ha </a:t>
            </a:r>
            <a:r>
              <a:rPr lang="it"/>
              <a:t>lo </a:t>
            </a:r>
            <a:r>
              <a:rPr b="1" lang="it"/>
              <a:t>stesso nome</a:t>
            </a:r>
            <a:r>
              <a:rPr lang="it"/>
              <a:t> della classe</a:t>
            </a:r>
            <a:endParaRPr/>
          </a:p>
        </p:txBody>
      </p:sp>
      <p:graphicFrame>
        <p:nvGraphicFramePr>
          <p:cNvPr id="160" name="Google Shape;160;p28"/>
          <p:cNvGraphicFramePr/>
          <p:nvPr/>
        </p:nvGraphicFramePr>
        <p:xfrm>
          <a:off x="1531575" y="251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6080825"/>
              </a:tblGrid>
              <a:tr h="186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Grafico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Grafico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(){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std::cout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&lt;&lt;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”il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grafico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è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stato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creato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!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\n”</a:t>
                      </a:r>
                      <a:endParaRPr sz="1800">
                        <a:solidFill>
                          <a:srgbClr val="1AB1C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208800" marB="63500" marR="63500" marL="244800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O un esempio più utile… </a:t>
            </a:r>
            <a:endParaRPr/>
          </a:p>
        </p:txBody>
      </p:sp>
      <p:graphicFrame>
        <p:nvGraphicFramePr>
          <p:cNvPr id="167" name="Google Shape;167;p29"/>
          <p:cNvGraphicFramePr/>
          <p:nvPr/>
        </p:nvGraphicFramePr>
        <p:xfrm>
          <a:off x="1607025" y="170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5686250"/>
              </a:tblGrid>
              <a:tr h="186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Grafico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it" sz="18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float*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dati_x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it" sz="18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float*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dati_y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){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800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asse_x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800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asse_x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208800" marB="63500" marR="63500" marL="244800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9"/>
          <p:cNvSpPr/>
          <p:nvPr/>
        </p:nvSpPr>
        <p:spPr>
          <a:xfrm>
            <a:off x="1752075" y="2266950"/>
            <a:ext cx="792600" cy="521400"/>
          </a:xfrm>
          <a:prstGeom prst="ellipse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3935350"/>
            <a:ext cx="85206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Cosa rappresenta  </a:t>
            </a:r>
            <a:r>
              <a:rPr b="1" i="1" lang="it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this </a:t>
            </a:r>
            <a:r>
              <a:rPr lang="it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Oggetto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.attributo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Istogrammi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istogrammi in 1D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38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rappresentati dalla classe TH1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particolare TH1F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it"/>
              <a:t>F sta per float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100" y="1029200"/>
            <a:ext cx="4872625" cy="330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cosa serve?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libreria di analisi dati e visualizzazione (come gnuplot)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disponibile in c++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disponibile anche in python con pyroot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Creare un istogramma 1D</a:t>
            </a:r>
            <a:endParaRPr/>
          </a:p>
        </p:txBody>
      </p:sp>
      <p:graphicFrame>
        <p:nvGraphicFramePr>
          <p:cNvPr id="187" name="Google Shape;187;p32"/>
          <p:cNvGraphicFramePr/>
          <p:nvPr/>
        </p:nvGraphicFramePr>
        <p:xfrm>
          <a:off x="360450" y="12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8423100"/>
              </a:tblGrid>
              <a:tr h="348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numBins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06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minVal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06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maxVal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06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10.0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Istanziare un oggetto di nome "hist"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TH1F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hist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new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TH1F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it" sz="1800">
                          <a:solidFill>
                            <a:srgbClr val="A0101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"hist"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it" sz="1800">
                          <a:solidFill>
                            <a:srgbClr val="A0101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"Titolo Istogramma"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numBins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minVal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maxVal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208800" marB="63500" marR="63500" marL="244800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320">
                <a:solidFill>
                  <a:srgbClr val="FF0000"/>
                </a:solidFill>
              </a:rPr>
              <a:t>È sempre un puntatore </a:t>
            </a:r>
            <a:endParaRPr b="1" sz="3320">
              <a:solidFill>
                <a:srgbClr val="FF0000"/>
              </a:solidFill>
            </a:endParaRPr>
          </a:p>
        </p:txBody>
      </p:sp>
      <p:graphicFrame>
        <p:nvGraphicFramePr>
          <p:cNvPr id="193" name="Google Shape;193;p33"/>
          <p:cNvGraphicFramePr/>
          <p:nvPr/>
        </p:nvGraphicFramePr>
        <p:xfrm>
          <a:off x="808450" y="190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7392050"/>
              </a:tblGrid>
              <a:tr h="111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8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TH1F </a:t>
                      </a:r>
                      <a:r>
                        <a:rPr b="1" lang="it" sz="18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r>
                        <a:rPr lang="it" sz="18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hist</a:t>
                      </a:r>
                      <a:r>
                        <a:rPr lang="it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new</a:t>
                      </a:r>
                      <a:r>
                        <a:rPr lang="it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TH1F(</a:t>
                      </a:r>
                      <a:r>
                        <a:rPr lang="it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"hist", "Titolo Istogramma", numBins, minVal, maxVal</a:t>
                      </a:r>
                      <a:r>
                        <a:rPr lang="it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208800" marB="63500" marR="63500" marL="244800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Salvare l’istogramma in un file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Fit di un istogramma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funzione matematica “gaus”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Sono disponibili funzioni matematiche predefinite, come la gaussiana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 eseguire un fit, è sufficiente utilizzare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3F3F3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h1-&gt;Fit("gaus");</a:t>
            </a:r>
            <a:endParaRPr>
              <a:solidFill>
                <a:srgbClr val="F3F3F3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funzione apparirà automaticamente nel plot.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Le funzioni matematiche sono rappresentate dalla classe </a:t>
            </a:r>
            <a:r>
              <a:rPr b="1" lang="it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Ricavare i parametri</a:t>
            </a:r>
            <a:endParaRPr/>
          </a:p>
        </p:txBody>
      </p:sp>
      <p:graphicFrame>
        <p:nvGraphicFramePr>
          <p:cNvPr id="215" name="Google Shape;215;p37"/>
          <p:cNvGraphicFramePr/>
          <p:nvPr/>
        </p:nvGraphicFramePr>
        <p:xfrm>
          <a:off x="360450" y="12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8423100"/>
              </a:tblGrid>
              <a:tr h="348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Salviamo la funzione di fit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TF1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f_fit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hist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-&gt;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GetFunction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it" sz="1800">
                          <a:solidFill>
                            <a:srgbClr val="A0101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"gaus"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Salviamo in un array i parametri 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it" sz="18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Float_t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fitParameters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it" sz="18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f_fit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GetParameters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();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//qual è la dimensione e il range?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208800" marB="63500" marR="63500" marL="244800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4" y="152400"/>
            <a:ext cx="3372649" cy="226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497" y="86713"/>
            <a:ext cx="4374453" cy="239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5">
            <a:alphaModFix/>
          </a:blip>
          <a:srcRect b="0" l="-6270" r="6270" t="0"/>
          <a:stretch/>
        </p:blipFill>
        <p:spPr>
          <a:xfrm>
            <a:off x="4290122" y="2713006"/>
            <a:ext cx="3372652" cy="228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125" y="2745825"/>
            <a:ext cx="3559609" cy="22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installare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si usa?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13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/>
              <a:t>tramite </a:t>
            </a:r>
            <a:r>
              <a:rPr b="1" lang="it"/>
              <a:t>macro</a:t>
            </a:r>
            <a:r>
              <a:rPr lang="it"/>
              <a:t>: un file di codice con estensione .C che verrà eseguito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struttura del file: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311713" y="235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3340025"/>
              </a:tblGrid>
              <a:tr h="186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nome_macro()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//codice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08800" marB="63500" marR="63500" marL="244800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81;p17"/>
          <p:cNvGraphicFramePr/>
          <p:nvPr/>
        </p:nvGraphicFramePr>
        <p:xfrm>
          <a:off x="5644938" y="249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{56DC05BD-2ABD-4D0F-B308-BBBA884E0D7C}</a:tableStyleId>
              </a:tblPr>
              <a:tblGrid>
                <a:gridCol w="3187375"/>
              </a:tblGrid>
              <a:tr h="173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 </a:t>
                      </a:r>
                      <a:r>
                        <a:rPr lang="it" sz="18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main()</a:t>
                      </a: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800">
                          <a:solidFill>
                            <a:srgbClr val="A05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//codice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08800" marB="63500" marR="63500" marL="244800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cxnSp>
        <p:nvCxnSpPr>
          <p:cNvPr id="82" name="Google Shape;82;p17"/>
          <p:cNvCxnSpPr/>
          <p:nvPr/>
        </p:nvCxnSpPr>
        <p:spPr>
          <a:xfrm flipH="1" rot="10800000">
            <a:off x="5526688" y="2434563"/>
            <a:ext cx="3423900" cy="1976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/>
          <p:nvPr/>
        </p:nvSpPr>
        <p:spPr>
          <a:xfrm>
            <a:off x="3979050" y="2975725"/>
            <a:ext cx="1338600" cy="46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 rot="10800000">
            <a:off x="5492550" y="2429913"/>
            <a:ext cx="3439800" cy="19860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Eseguire la macro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il </a:t>
            </a:r>
            <a:r>
              <a:rPr b="1" lang="it"/>
              <a:t>nome </a:t>
            </a:r>
            <a:r>
              <a:rPr lang="it"/>
              <a:t>del file dovrà essere identico alla funzione: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nome_macro.C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/>
              <a:t>comandi </a:t>
            </a:r>
            <a:r>
              <a:rPr lang="it"/>
              <a:t>per eseguire la macro: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.L nome_macro.C</a:t>
            </a:r>
            <a:r>
              <a:rPr lang="it"/>
              <a:t> 	per caricare il codice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.X nome_macro.C</a:t>
            </a:r>
            <a:r>
              <a:rPr lang="it"/>
              <a:t>	per eseguire il codice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Cenni alla programmazione ad oggetti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/>
              <a:t>Com’è fatta la nostra liberia?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concetto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Supponiamo di voler creare alcune funzioni e variabili che abbiamo un </a:t>
            </a:r>
            <a:r>
              <a:rPr b="1" lang="it"/>
              <a:t>tema </a:t>
            </a:r>
            <a:r>
              <a:rPr lang="it"/>
              <a:t>in comune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Esempio: </a:t>
            </a:r>
            <a:r>
              <a:rPr b="1" lang="it"/>
              <a:t>grafici</a:t>
            </a:r>
            <a:r>
              <a:rPr lang="it"/>
              <a:t>, nel caso si volesse sviluppare una libreria come Root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3055575" y="1801400"/>
            <a:ext cx="2278200" cy="10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/>
              <a:t>Grafico</a:t>
            </a:r>
            <a:endParaRPr sz="2300"/>
          </a:p>
        </p:txBody>
      </p:sp>
      <p:sp>
        <p:nvSpPr>
          <p:cNvPr id="108" name="Google Shape;108;p21"/>
          <p:cNvSpPr/>
          <p:nvPr/>
        </p:nvSpPr>
        <p:spPr>
          <a:xfrm>
            <a:off x="2415225" y="368600"/>
            <a:ext cx="20667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float* FitLineare()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6731150" y="791250"/>
            <a:ext cx="20667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float* asse_x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6636975" y="2571750"/>
            <a:ext cx="20667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float</a:t>
            </a:r>
            <a:r>
              <a:rPr lang="it"/>
              <a:t>* asse_y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224775" y="2335700"/>
            <a:ext cx="20667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void LeggiFile(float* x,float* y)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538650" y="3703300"/>
            <a:ext cx="20667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void PlotGrafico()</a:t>
            </a:r>
            <a:endParaRPr/>
          </a:p>
        </p:txBody>
      </p:sp>
      <p:cxnSp>
        <p:nvCxnSpPr>
          <p:cNvPr id="113" name="Google Shape;113;p21"/>
          <p:cNvCxnSpPr>
            <a:stCxn id="107" idx="2"/>
            <a:endCxn id="112" idx="0"/>
          </p:cNvCxnSpPr>
          <p:nvPr/>
        </p:nvCxnSpPr>
        <p:spPr>
          <a:xfrm>
            <a:off x="4194675" y="2870000"/>
            <a:ext cx="377400" cy="83340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>
            <a:stCxn id="107" idx="1"/>
            <a:endCxn id="111" idx="3"/>
          </p:cNvCxnSpPr>
          <p:nvPr/>
        </p:nvCxnSpPr>
        <p:spPr>
          <a:xfrm flipH="1">
            <a:off x="2291475" y="2335700"/>
            <a:ext cx="764100" cy="42270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>
            <a:stCxn id="107" idx="0"/>
            <a:endCxn id="108" idx="2"/>
          </p:cNvCxnSpPr>
          <p:nvPr/>
        </p:nvCxnSpPr>
        <p:spPr>
          <a:xfrm rot="10800000">
            <a:off x="3448575" y="1214000"/>
            <a:ext cx="746100" cy="58740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>
            <a:stCxn id="107" idx="3"/>
            <a:endCxn id="110" idx="1"/>
          </p:cNvCxnSpPr>
          <p:nvPr/>
        </p:nvCxnSpPr>
        <p:spPr>
          <a:xfrm>
            <a:off x="5333775" y="2335700"/>
            <a:ext cx="1303200" cy="65880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>
            <a:stCxn id="107" idx="3"/>
            <a:endCxn id="109" idx="2"/>
          </p:cNvCxnSpPr>
          <p:nvPr/>
        </p:nvCxnSpPr>
        <p:spPr>
          <a:xfrm flipH="1" rot="10800000">
            <a:off x="5333775" y="1636700"/>
            <a:ext cx="2430600" cy="69900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