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ranthron chansawang" initials="wc" lastIdx="2" clrIdx="0">
    <p:extLst>
      <p:ext uri="{19B8F6BF-5375-455C-9EA6-DF929625EA0E}">
        <p15:presenceInfo xmlns:p15="http://schemas.microsoft.com/office/powerpoint/2012/main" userId="S::ss45647@samsenwit.ac.th::8705622d-587c-42b3-b5a5-1feec55469f5" providerId="AD"/>
      </p:ext>
    </p:extLst>
  </p:cmAuthor>
  <p:cmAuthor id="2" name="Guest User" initials="GU" lastIdx="1" clrIdx="1">
    <p:extLst>
      <p:ext uri="{19B8F6BF-5375-455C-9EA6-DF929625EA0E}">
        <p15:presenceInfo xmlns:p15="http://schemas.microsoft.com/office/powerpoint/2012/main" userId="S::urn:spo:anon#a54164bb525b1b386da3262e960f3ab1e06893b192e36bd3021b8cc3f042ad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53BB50"/>
    <a:srgbClr val="42913E"/>
    <a:srgbClr val="63D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2100A-2668-0802-7430-D29F6C6F3650}" v="4099" dt="2020-11-06T17:38:18.564"/>
    <p1510:client id="{4E9C8EC8-FF17-794D-43F9-D98D53B7A458}" v="393" dt="2020-11-06T17:53:50.171"/>
    <p1510:client id="{72EC0051-0B85-4BDB-AD71-7D636773149F}" v="1320" dt="2020-11-06T17:22:25.261"/>
    <p1510:client id="{FD360CD5-F84A-604C-A1F6-8FB4A632B58B}" v="2711" dt="2020-11-06T17:53:48.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31"/>
  </p:normalViewPr>
  <p:slideViewPr>
    <p:cSldViewPr snapToGrid="0">
      <p:cViewPr varScale="1">
        <p:scale>
          <a:sx n="149" d="100"/>
          <a:sy n="149"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1A547-83D1-C942-A592-7339BA2085A2}"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1C839-BFE4-234E-AB73-17CCE4C13413}" type="slidenum">
              <a:rPr lang="en-US" smtClean="0"/>
              <a:t>‹#›</a:t>
            </a:fld>
            <a:endParaRPr lang="en-US"/>
          </a:p>
        </p:txBody>
      </p:sp>
    </p:spTree>
    <p:extLst>
      <p:ext uri="{BB962C8B-B14F-4D97-AF65-F5344CB8AC3E}">
        <p14:creationId xmlns:p14="http://schemas.microsoft.com/office/powerpoint/2010/main" val="200231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F1C839-BFE4-234E-AB73-17CCE4C13413}" type="slidenum">
              <a:rPr lang="en-US" smtClean="0"/>
              <a:t>1</a:t>
            </a:fld>
            <a:endParaRPr lang="en-US"/>
          </a:p>
        </p:txBody>
      </p:sp>
    </p:spTree>
    <p:extLst>
      <p:ext uri="{BB962C8B-B14F-4D97-AF65-F5344CB8AC3E}">
        <p14:creationId xmlns:p14="http://schemas.microsoft.com/office/powerpoint/2010/main" val="270647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D589-F3D6-B045-82B4-D9CC2E40D04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6AB7B1-AC33-F04B-9B20-0F9CB7AC9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A6ADC33-6314-454B-8776-77FFDED39BDC}"/>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95A8DF66-BD81-A74A-B557-C309F1039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6B40-D0B5-BC4C-AC28-0F3617917C48}"/>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88876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D33A-E00E-484B-815A-FAC2B30D79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1D25FA-F96A-3441-BC86-DC805B87B3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773816-3E66-1A49-AD74-D67ABCC3B84E}"/>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450230B2-BCC6-DB4B-A98E-DA5BC90D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3DAB7-A719-F74D-B20A-07731AF3085B}"/>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308197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A4B59-6BBA-5E4B-8BA3-960BD03BF06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D650C5B-9CCA-0544-A407-F3650F6421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C88F85-B830-7348-9AB9-100A1538FCB4}"/>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EC106A6B-DBBF-7043-8E09-51CBC5ADC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837-C29A-C046-BCB5-BFB37E7255A5}"/>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18090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7B78-3F6C-864F-9162-519C3A38E1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86314E-5806-4643-BD9C-383A39351A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67B144-01F5-B44A-A359-F245E3AFDC97}"/>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5E2B4B27-252F-D94F-B547-8648BFB34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BCBDC-8999-B44E-9566-E10CF2FFD027}"/>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371792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FBB0-B1D7-F04D-8D42-FEAF3B02686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7B365E2-D164-2E43-BEE0-5E4EF476E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360244-905B-F344-8DDF-6441133EFB4E}"/>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094DDB10-CD69-544D-8FC2-26BEDC09D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A9AB6-00E8-2749-AC01-2AB9B75AA469}"/>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264788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DEF3-2560-A549-A727-4AF188782E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7F40F9-2E28-684D-A89B-153E1E3FACD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51C776E-6A93-384A-B529-17D68785C4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A11607C-CA43-604B-A651-414728C17D59}"/>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6" name="Footer Placeholder 5">
            <a:extLst>
              <a:ext uri="{FF2B5EF4-FFF2-40B4-BE49-F238E27FC236}">
                <a16:creationId xmlns:a16="http://schemas.microsoft.com/office/drawing/2014/main" id="{F47F08DB-5346-6A4F-BC88-D6946C803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9915-125F-2742-99F1-2D912F0948A2}"/>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351652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089D-50F8-EC42-A6C4-E382B3BA1D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EB903-8517-7F4E-8A10-08E4301F6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AB0488-DAC5-564C-B268-03477AC313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340F84-AF56-D340-8EC7-A64989CB2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979F05-0CCD-5848-9FF3-4EF657B18B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0F736FF-2BFC-4246-B412-60FDE9BAC816}"/>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8" name="Footer Placeholder 7">
            <a:extLst>
              <a:ext uri="{FF2B5EF4-FFF2-40B4-BE49-F238E27FC236}">
                <a16:creationId xmlns:a16="http://schemas.microsoft.com/office/drawing/2014/main" id="{9FBB8F1E-8D33-934B-98DD-A7F7BDB019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9767DA-6162-0143-BE55-DEDC19344D1F}"/>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135794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2E95-4C58-4547-B67E-EB0CE53C89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FD72E5-F712-3245-B3EA-B29086246D4B}"/>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4" name="Footer Placeholder 3">
            <a:extLst>
              <a:ext uri="{FF2B5EF4-FFF2-40B4-BE49-F238E27FC236}">
                <a16:creationId xmlns:a16="http://schemas.microsoft.com/office/drawing/2014/main" id="{FB1A7464-00B3-2D48-9CF8-05FD01E284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905A2-F33D-BA44-96BE-DA37B039EB07}"/>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15597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F18FB-83A8-AE42-9F0E-6CE5774F35A4}"/>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3" name="Footer Placeholder 2">
            <a:extLst>
              <a:ext uri="{FF2B5EF4-FFF2-40B4-BE49-F238E27FC236}">
                <a16:creationId xmlns:a16="http://schemas.microsoft.com/office/drawing/2014/main" id="{2096B1C1-4E67-4849-9AA6-8A6C2338FF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8AAD20-A3A2-9440-AEE1-1CBF621B7B78}"/>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283343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E2-CA66-2240-8CC9-8452AD1F56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C04265A-CD52-6F4A-BA62-B6182B1F7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709ACBD-DBA7-214A-AB22-09633A5BE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C2CBE1-0EB9-654C-93BE-2CEDFEFDF0A4}"/>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6" name="Footer Placeholder 5">
            <a:extLst>
              <a:ext uri="{FF2B5EF4-FFF2-40B4-BE49-F238E27FC236}">
                <a16:creationId xmlns:a16="http://schemas.microsoft.com/office/drawing/2014/main" id="{4CBE47CA-E2C9-EE4F-A16D-C17E54639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9DB1-29CA-C043-8B0C-223E5A0A4FF4}"/>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16467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C862-FA3C-7440-9D4B-A43561BB64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A71934-6942-6B4F-AFD5-6C75DF15A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90BD9A-CB0C-ED4F-8F9F-611B35EAE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C10211-2B34-3141-B953-3D8513543E69}"/>
              </a:ext>
            </a:extLst>
          </p:cNvPr>
          <p:cNvSpPr>
            <a:spLocks noGrp="1"/>
          </p:cNvSpPr>
          <p:nvPr>
            <p:ph type="dt" sz="half" idx="10"/>
          </p:nvPr>
        </p:nvSpPr>
        <p:spPr/>
        <p:txBody>
          <a:bodyPr/>
          <a:lstStyle/>
          <a:p>
            <a:fld id="{B6F6CD38-3A1B-8649-816C-E26E7099709D}" type="datetimeFigureOut">
              <a:rPr lang="en-US" smtClean="0"/>
              <a:t>11/13/20</a:t>
            </a:fld>
            <a:endParaRPr lang="en-US"/>
          </a:p>
        </p:txBody>
      </p:sp>
      <p:sp>
        <p:nvSpPr>
          <p:cNvPr id="6" name="Footer Placeholder 5">
            <a:extLst>
              <a:ext uri="{FF2B5EF4-FFF2-40B4-BE49-F238E27FC236}">
                <a16:creationId xmlns:a16="http://schemas.microsoft.com/office/drawing/2014/main" id="{841E463F-3502-F14C-AEB8-E4F3D9C02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69B9B-3F44-5645-9A41-6749F2920590}"/>
              </a:ext>
            </a:extLst>
          </p:cNvPr>
          <p:cNvSpPr>
            <a:spLocks noGrp="1"/>
          </p:cNvSpPr>
          <p:nvPr>
            <p:ph type="sldNum" sz="quarter" idx="12"/>
          </p:nvPr>
        </p:nvSpPr>
        <p:spPr/>
        <p:txBody>
          <a:bodyPr/>
          <a:lstStyle/>
          <a:p>
            <a:fld id="{69BF58E7-7EA8-E44E-9561-848CFF2EAA85}" type="slidenum">
              <a:rPr lang="en-US" smtClean="0"/>
              <a:t>‹#›</a:t>
            </a:fld>
            <a:endParaRPr lang="en-US"/>
          </a:p>
        </p:txBody>
      </p:sp>
    </p:spTree>
    <p:extLst>
      <p:ext uri="{BB962C8B-B14F-4D97-AF65-F5344CB8AC3E}">
        <p14:creationId xmlns:p14="http://schemas.microsoft.com/office/powerpoint/2010/main" val="276644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14D46-833D-E845-AC86-D62BF6AA7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AADD7B-C684-1047-8E27-A5B964083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C7301F-6568-174F-94D8-256931356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6CD38-3A1B-8649-816C-E26E7099709D}" type="datetimeFigureOut">
              <a:rPr lang="en-US" smtClean="0"/>
              <a:t>11/13/20</a:t>
            </a:fld>
            <a:endParaRPr lang="en-US"/>
          </a:p>
        </p:txBody>
      </p:sp>
      <p:sp>
        <p:nvSpPr>
          <p:cNvPr id="5" name="Footer Placeholder 4">
            <a:extLst>
              <a:ext uri="{FF2B5EF4-FFF2-40B4-BE49-F238E27FC236}">
                <a16:creationId xmlns:a16="http://schemas.microsoft.com/office/drawing/2014/main" id="{2681B687-7A16-334E-8AFE-44D973DE5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896843-9856-E043-B495-B31155F15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F58E7-7EA8-E44E-9561-848CFF2EAA85}" type="slidenum">
              <a:rPr lang="en-US" smtClean="0"/>
              <a:t>‹#›</a:t>
            </a:fld>
            <a:endParaRPr lang="en-US"/>
          </a:p>
        </p:txBody>
      </p:sp>
    </p:spTree>
    <p:extLst>
      <p:ext uri="{BB962C8B-B14F-4D97-AF65-F5344CB8AC3E}">
        <p14:creationId xmlns:p14="http://schemas.microsoft.com/office/powerpoint/2010/main" val="167431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sv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DF43A1-9155-A440-A4BE-3965546CA178}"/>
              </a:ext>
            </a:extLst>
          </p:cNvPr>
          <p:cNvSpPr/>
          <p:nvPr/>
        </p:nvSpPr>
        <p:spPr>
          <a:xfrm>
            <a:off x="0" y="6274676"/>
            <a:ext cx="12192000" cy="583324"/>
          </a:xfrm>
          <a:prstGeom prst="rect">
            <a:avLst/>
          </a:prstGeom>
          <a:solidFill>
            <a:srgbClr val="63D85A"/>
          </a:solidFill>
          <a:ln>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pic>
        <p:nvPicPr>
          <p:cNvPr id="7" name="Graphic 6">
            <a:extLst>
              <a:ext uri="{FF2B5EF4-FFF2-40B4-BE49-F238E27FC236}">
                <a16:creationId xmlns:a16="http://schemas.microsoft.com/office/drawing/2014/main" id="{35A4150D-C9C6-2E4C-815C-E98E20DBA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6979" y="6417828"/>
            <a:ext cx="1528535" cy="324494"/>
          </a:xfrm>
          <a:prstGeom prst="rect">
            <a:avLst/>
          </a:prstGeom>
        </p:spPr>
      </p:pic>
      <p:sp>
        <p:nvSpPr>
          <p:cNvPr id="8" name="TextBox 7">
            <a:extLst>
              <a:ext uri="{FF2B5EF4-FFF2-40B4-BE49-F238E27FC236}">
                <a16:creationId xmlns:a16="http://schemas.microsoft.com/office/drawing/2014/main" id="{710D97CD-486F-8544-86E6-0F0DDE6E1966}"/>
              </a:ext>
            </a:extLst>
          </p:cNvPr>
          <p:cNvSpPr txBox="1"/>
          <p:nvPr/>
        </p:nvSpPr>
        <p:spPr>
          <a:xfrm>
            <a:off x="8655454" y="6434545"/>
            <a:ext cx="3536546" cy="307777"/>
          </a:xfrm>
          <a:prstGeom prst="rect">
            <a:avLst/>
          </a:prstGeom>
          <a:noFill/>
        </p:spPr>
        <p:txBody>
          <a:bodyPr wrap="square" rtlCol="0">
            <a:spAutoFit/>
          </a:bodyPr>
          <a:lstStyle/>
          <a:p>
            <a:r>
              <a:rPr lang="en-US" sz="1400">
                <a:solidFill>
                  <a:schemeClr val="bg1"/>
                </a:solidFill>
                <a:latin typeface="Product Sans" panose="020B0403030502040203" pitchFamily="34" charset="0"/>
                <a:ea typeface="Inter" panose="020B0502030000000004" pitchFamily="34" charset="0"/>
                <a:cs typeface="Inter" panose="020B0502030000000004" pitchFamily="34" charset="0"/>
              </a:rPr>
              <a:t>Be part of making a difference in 2020</a:t>
            </a:r>
          </a:p>
        </p:txBody>
      </p:sp>
      <p:sp>
        <p:nvSpPr>
          <p:cNvPr id="9" name="TextBox 8">
            <a:extLst>
              <a:ext uri="{FF2B5EF4-FFF2-40B4-BE49-F238E27FC236}">
                <a16:creationId xmlns:a16="http://schemas.microsoft.com/office/drawing/2014/main" id="{4C24CDEE-7412-2641-A78B-E4DC54FE3416}"/>
              </a:ext>
            </a:extLst>
          </p:cNvPr>
          <p:cNvSpPr txBox="1"/>
          <p:nvPr/>
        </p:nvSpPr>
        <p:spPr>
          <a:xfrm>
            <a:off x="2232883" y="6434545"/>
            <a:ext cx="6127346" cy="307777"/>
          </a:xfrm>
          <a:prstGeom prst="rect">
            <a:avLst/>
          </a:prstGeom>
          <a:noFill/>
        </p:spPr>
        <p:txBody>
          <a:bodyPr wrap="square" lIns="91440" tIns="45720" rIns="91440" bIns="45720" rtlCol="0" anchor="t">
            <a:spAutoFit/>
          </a:bodyPr>
          <a:lstStyle/>
          <a:p>
            <a:r>
              <a:rPr lang="en-US" sz="1400">
                <a:solidFill>
                  <a:schemeClr val="bg1"/>
                </a:solidFill>
                <a:latin typeface="Product Sans" panose="020B0403030502040203" pitchFamily="34" charset="0"/>
                <a:ea typeface="Inter" panose="020B0502030000000004" pitchFamily="34" charset="0"/>
                <a:cs typeface="Inter" panose="020B0502030000000004" pitchFamily="34" charset="0"/>
              </a:rPr>
              <a:t>Your Team Name Goes Here: AI-shiteru</a:t>
            </a:r>
          </a:p>
        </p:txBody>
      </p:sp>
      <p:sp>
        <p:nvSpPr>
          <p:cNvPr id="24" name="Rectangle 23">
            <a:extLst>
              <a:ext uri="{FF2B5EF4-FFF2-40B4-BE49-F238E27FC236}">
                <a16:creationId xmlns:a16="http://schemas.microsoft.com/office/drawing/2014/main" id="{CF65D3A5-EDD5-604B-8E61-BB16D502DFDD}"/>
              </a:ext>
            </a:extLst>
          </p:cNvPr>
          <p:cNvSpPr/>
          <p:nvPr/>
        </p:nvSpPr>
        <p:spPr>
          <a:xfrm>
            <a:off x="148471" y="4135178"/>
            <a:ext cx="5947530" cy="2023820"/>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26" name="Rectangle 25">
            <a:extLst>
              <a:ext uri="{FF2B5EF4-FFF2-40B4-BE49-F238E27FC236}">
                <a16:creationId xmlns:a16="http://schemas.microsoft.com/office/drawing/2014/main" id="{77DE923D-1A0F-324E-936D-1EBAB76D156F}"/>
              </a:ext>
            </a:extLst>
          </p:cNvPr>
          <p:cNvSpPr/>
          <p:nvPr/>
        </p:nvSpPr>
        <p:spPr>
          <a:xfrm>
            <a:off x="6096000" y="4135177"/>
            <a:ext cx="5947530" cy="202381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20" name="Rectangle 19">
            <a:extLst>
              <a:ext uri="{FF2B5EF4-FFF2-40B4-BE49-F238E27FC236}">
                <a16:creationId xmlns:a16="http://schemas.microsoft.com/office/drawing/2014/main" id="{0DC9FE6A-0A9B-CD45-9A5A-69B8FB67AC33}"/>
              </a:ext>
            </a:extLst>
          </p:cNvPr>
          <p:cNvSpPr/>
          <p:nvPr/>
        </p:nvSpPr>
        <p:spPr>
          <a:xfrm>
            <a:off x="148471" y="115668"/>
            <a:ext cx="2349155" cy="401950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27" name="Rectangle 26">
            <a:extLst>
              <a:ext uri="{FF2B5EF4-FFF2-40B4-BE49-F238E27FC236}">
                <a16:creationId xmlns:a16="http://schemas.microsoft.com/office/drawing/2014/main" id="{39C0F800-AFC2-6846-A772-572945D91A8F}"/>
              </a:ext>
            </a:extLst>
          </p:cNvPr>
          <p:cNvSpPr/>
          <p:nvPr/>
        </p:nvSpPr>
        <p:spPr>
          <a:xfrm>
            <a:off x="2534947" y="115668"/>
            <a:ext cx="2349155" cy="401950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28" name="Rectangle 27">
            <a:extLst>
              <a:ext uri="{FF2B5EF4-FFF2-40B4-BE49-F238E27FC236}">
                <a16:creationId xmlns:a16="http://schemas.microsoft.com/office/drawing/2014/main" id="{7460FC6B-0F84-8B49-B2B6-FE0804AF68A3}"/>
              </a:ext>
            </a:extLst>
          </p:cNvPr>
          <p:cNvSpPr/>
          <p:nvPr/>
        </p:nvSpPr>
        <p:spPr>
          <a:xfrm>
            <a:off x="4921423" y="115668"/>
            <a:ext cx="2349155" cy="401950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29" name="Rectangle 28">
            <a:extLst>
              <a:ext uri="{FF2B5EF4-FFF2-40B4-BE49-F238E27FC236}">
                <a16:creationId xmlns:a16="http://schemas.microsoft.com/office/drawing/2014/main" id="{32AD929E-09EF-CD43-80DF-7B8E91DE33F6}"/>
              </a:ext>
            </a:extLst>
          </p:cNvPr>
          <p:cNvSpPr/>
          <p:nvPr/>
        </p:nvSpPr>
        <p:spPr>
          <a:xfrm>
            <a:off x="7307899" y="115668"/>
            <a:ext cx="2349155" cy="401950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Product Sans" panose="020B0403030502040203" pitchFamily="34" charset="0"/>
            </a:endParaRPr>
          </a:p>
          <a:p>
            <a:pPr algn="ctr"/>
            <a:endParaRPr lang="en-US">
              <a:latin typeface="Product Sans" panose="020B0403030502040203" pitchFamily="34" charset="0"/>
            </a:endParaRPr>
          </a:p>
        </p:txBody>
      </p:sp>
      <p:sp>
        <p:nvSpPr>
          <p:cNvPr id="30" name="Rectangle 29">
            <a:extLst>
              <a:ext uri="{FF2B5EF4-FFF2-40B4-BE49-F238E27FC236}">
                <a16:creationId xmlns:a16="http://schemas.microsoft.com/office/drawing/2014/main" id="{FBCC4581-0187-EF45-9031-733AA1F59E89}"/>
              </a:ext>
            </a:extLst>
          </p:cNvPr>
          <p:cNvSpPr/>
          <p:nvPr/>
        </p:nvSpPr>
        <p:spPr>
          <a:xfrm>
            <a:off x="9694375" y="115668"/>
            <a:ext cx="2349155" cy="4019509"/>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33" name="Rectangle 32">
            <a:extLst>
              <a:ext uri="{FF2B5EF4-FFF2-40B4-BE49-F238E27FC236}">
                <a16:creationId xmlns:a16="http://schemas.microsoft.com/office/drawing/2014/main" id="{0A16FD9B-FD72-0240-94A8-018E8C80C957}"/>
              </a:ext>
            </a:extLst>
          </p:cNvPr>
          <p:cNvSpPr/>
          <p:nvPr/>
        </p:nvSpPr>
        <p:spPr>
          <a:xfrm>
            <a:off x="2497625" y="1888197"/>
            <a:ext cx="2386477" cy="2165700"/>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34" name="Rectangle 33">
            <a:extLst>
              <a:ext uri="{FF2B5EF4-FFF2-40B4-BE49-F238E27FC236}">
                <a16:creationId xmlns:a16="http://schemas.microsoft.com/office/drawing/2014/main" id="{933ABBB3-FF99-6446-866E-1E5FFF417489}"/>
              </a:ext>
            </a:extLst>
          </p:cNvPr>
          <p:cNvSpPr/>
          <p:nvPr/>
        </p:nvSpPr>
        <p:spPr>
          <a:xfrm>
            <a:off x="7289237" y="1956377"/>
            <a:ext cx="2386477" cy="2165700"/>
          </a:xfrm>
          <a:prstGeom prst="rect">
            <a:avLst/>
          </a:prstGeom>
          <a:noFill/>
          <a:ln w="38100">
            <a:solidFill>
              <a:srgbClr val="63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duct Sans" panose="020B0403030502040203" pitchFamily="34" charset="0"/>
            </a:endParaRPr>
          </a:p>
        </p:txBody>
      </p:sp>
      <p:sp>
        <p:nvSpPr>
          <p:cNvPr id="35" name="TextBox 34">
            <a:extLst>
              <a:ext uri="{FF2B5EF4-FFF2-40B4-BE49-F238E27FC236}">
                <a16:creationId xmlns:a16="http://schemas.microsoft.com/office/drawing/2014/main" id="{1A2E64BA-8B88-CA4E-BE33-9FF825208A1F}"/>
              </a:ext>
            </a:extLst>
          </p:cNvPr>
          <p:cNvSpPr txBox="1"/>
          <p:nvPr/>
        </p:nvSpPr>
        <p:spPr>
          <a:xfrm>
            <a:off x="148470" y="115667"/>
            <a:ext cx="1096775"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Key Partners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36" name="TextBox 35">
            <a:extLst>
              <a:ext uri="{FF2B5EF4-FFF2-40B4-BE49-F238E27FC236}">
                <a16:creationId xmlns:a16="http://schemas.microsoft.com/office/drawing/2014/main" id="{3D938309-2E50-8B47-9B43-A7CC59F86CB3}"/>
              </a:ext>
            </a:extLst>
          </p:cNvPr>
          <p:cNvSpPr txBox="1"/>
          <p:nvPr/>
        </p:nvSpPr>
        <p:spPr>
          <a:xfrm>
            <a:off x="2534946" y="116447"/>
            <a:ext cx="1205779"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Key Activities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37" name="TextBox 36">
            <a:extLst>
              <a:ext uri="{FF2B5EF4-FFF2-40B4-BE49-F238E27FC236}">
                <a16:creationId xmlns:a16="http://schemas.microsoft.com/office/drawing/2014/main" id="{02E2C943-0A97-2E49-96A5-0C1ACD7C8895}"/>
              </a:ext>
            </a:extLst>
          </p:cNvPr>
          <p:cNvSpPr txBox="1"/>
          <p:nvPr/>
        </p:nvSpPr>
        <p:spPr>
          <a:xfrm>
            <a:off x="4921422" y="115666"/>
            <a:ext cx="1500732"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Value Propositions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38" name="TextBox 37">
            <a:extLst>
              <a:ext uri="{FF2B5EF4-FFF2-40B4-BE49-F238E27FC236}">
                <a16:creationId xmlns:a16="http://schemas.microsoft.com/office/drawing/2014/main" id="{E839B9AF-0706-1D40-B900-0F2AFD59E7C5}"/>
              </a:ext>
            </a:extLst>
          </p:cNvPr>
          <p:cNvSpPr txBox="1"/>
          <p:nvPr/>
        </p:nvSpPr>
        <p:spPr>
          <a:xfrm>
            <a:off x="7336473" y="136542"/>
            <a:ext cx="1388522"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Buy-in &amp; Support</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39" name="TextBox 38">
            <a:extLst>
              <a:ext uri="{FF2B5EF4-FFF2-40B4-BE49-F238E27FC236}">
                <a16:creationId xmlns:a16="http://schemas.microsoft.com/office/drawing/2014/main" id="{89180840-6B0B-1B41-BD0E-1D0B123C6F28}"/>
              </a:ext>
            </a:extLst>
          </p:cNvPr>
          <p:cNvSpPr txBox="1"/>
          <p:nvPr/>
        </p:nvSpPr>
        <p:spPr>
          <a:xfrm>
            <a:off x="9694374" y="115665"/>
            <a:ext cx="1144865"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Beneficiaries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40" name="TextBox 39">
            <a:extLst>
              <a:ext uri="{FF2B5EF4-FFF2-40B4-BE49-F238E27FC236}">
                <a16:creationId xmlns:a16="http://schemas.microsoft.com/office/drawing/2014/main" id="{C7B56100-B5AB-3441-B0D8-6BAD1115176C}"/>
              </a:ext>
            </a:extLst>
          </p:cNvPr>
          <p:cNvSpPr txBox="1"/>
          <p:nvPr/>
        </p:nvSpPr>
        <p:spPr>
          <a:xfrm>
            <a:off x="7337610" y="1977251"/>
            <a:ext cx="1087157"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Deployment</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41" name="TextBox 40">
            <a:extLst>
              <a:ext uri="{FF2B5EF4-FFF2-40B4-BE49-F238E27FC236}">
                <a16:creationId xmlns:a16="http://schemas.microsoft.com/office/drawing/2014/main" id="{9F4739A2-D8A1-D948-9822-279617DF84C7}"/>
              </a:ext>
            </a:extLst>
          </p:cNvPr>
          <p:cNvSpPr txBox="1"/>
          <p:nvPr/>
        </p:nvSpPr>
        <p:spPr>
          <a:xfrm>
            <a:off x="2564659" y="1977250"/>
            <a:ext cx="1226618"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Key Resources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42" name="TextBox 41">
            <a:extLst>
              <a:ext uri="{FF2B5EF4-FFF2-40B4-BE49-F238E27FC236}">
                <a16:creationId xmlns:a16="http://schemas.microsoft.com/office/drawing/2014/main" id="{8DB16B98-611C-684A-86A7-F6DBC9AAE9CE}"/>
              </a:ext>
            </a:extLst>
          </p:cNvPr>
          <p:cNvSpPr txBox="1"/>
          <p:nvPr/>
        </p:nvSpPr>
        <p:spPr>
          <a:xfrm>
            <a:off x="148469" y="4139829"/>
            <a:ext cx="1677062"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Mission Budget/Cost</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43" name="TextBox 42">
            <a:extLst>
              <a:ext uri="{FF2B5EF4-FFF2-40B4-BE49-F238E27FC236}">
                <a16:creationId xmlns:a16="http://schemas.microsoft.com/office/drawing/2014/main" id="{3EEFBB5F-D113-D843-9B6F-AC692DC9C1D9}"/>
              </a:ext>
            </a:extLst>
          </p:cNvPr>
          <p:cNvSpPr txBox="1"/>
          <p:nvPr/>
        </p:nvSpPr>
        <p:spPr>
          <a:xfrm>
            <a:off x="6095999" y="4133203"/>
            <a:ext cx="2839239" cy="276999"/>
          </a:xfrm>
          <a:prstGeom prst="rect">
            <a:avLst/>
          </a:prstGeom>
          <a:noFill/>
        </p:spPr>
        <p:txBody>
          <a:bodyPr wrap="none" rtlCol="0">
            <a:spAutoFit/>
          </a:bodyPr>
          <a:lstStyle/>
          <a:p>
            <a:r>
              <a:rPr lang="en-NZ" sz="1200" b="1">
                <a:solidFill>
                  <a:srgbClr val="53BB50"/>
                </a:solidFill>
                <a:latin typeface="Product Sans" panose="020B0403030502040203" pitchFamily="34" charset="0"/>
                <a:ea typeface="Inter Semi" panose="020B0502030000000004" pitchFamily="34" charset="0"/>
                <a:cs typeface="Inter Semi" panose="020B0502030000000004" pitchFamily="34" charset="0"/>
              </a:rPr>
              <a:t>Mission Achievement/Impact Factors</a:t>
            </a:r>
            <a:endParaRPr lang="en-US" sz="1200" b="1">
              <a:solidFill>
                <a:srgbClr val="53BB50"/>
              </a:solidFill>
              <a:latin typeface="Product Sans" panose="020B0403030502040203" pitchFamily="34" charset="0"/>
              <a:ea typeface="Inter Semi" panose="020B0502030000000004" pitchFamily="34" charset="0"/>
              <a:cs typeface="Inter Semi" panose="020B0502030000000004" pitchFamily="34" charset="0"/>
            </a:endParaRPr>
          </a:p>
        </p:txBody>
      </p:sp>
      <p:sp>
        <p:nvSpPr>
          <p:cNvPr id="44" name="TextBox 43">
            <a:extLst>
              <a:ext uri="{FF2B5EF4-FFF2-40B4-BE49-F238E27FC236}">
                <a16:creationId xmlns:a16="http://schemas.microsoft.com/office/drawing/2014/main" id="{6C714177-6BEC-8745-ACE8-0487427FEA58}"/>
              </a:ext>
            </a:extLst>
          </p:cNvPr>
          <p:cNvSpPr txBox="1"/>
          <p:nvPr/>
        </p:nvSpPr>
        <p:spPr>
          <a:xfrm>
            <a:off x="190034" y="485034"/>
            <a:ext cx="2272089"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Product Sans"/>
              </a:rPr>
              <a:t>Autistic Thai Foundation</a:t>
            </a:r>
          </a:p>
          <a:p>
            <a:pPr marL="285750" indent="-285750">
              <a:buFont typeface="Arial" panose="020B0604020202020204" pitchFamily="34" charset="0"/>
              <a:buChar char="•"/>
            </a:pPr>
            <a:r>
              <a:rPr lang="en-US" sz="1600">
                <a:latin typeface="Product Sans"/>
              </a:rPr>
              <a:t>Autistic child school</a:t>
            </a:r>
          </a:p>
          <a:p>
            <a:pPr marL="285750" indent="-285750">
              <a:buFont typeface="Arial" panose="020B0604020202020204" pitchFamily="34" charset="0"/>
              <a:buChar char="•"/>
            </a:pPr>
            <a:r>
              <a:rPr lang="en-US" sz="1600">
                <a:latin typeface="Product Sans"/>
              </a:rPr>
              <a:t>Companies that cooperate with Autistic Thai Foundation</a:t>
            </a:r>
          </a:p>
        </p:txBody>
      </p:sp>
      <p:sp>
        <p:nvSpPr>
          <p:cNvPr id="46" name="TextBox 45">
            <a:extLst>
              <a:ext uri="{FF2B5EF4-FFF2-40B4-BE49-F238E27FC236}">
                <a16:creationId xmlns:a16="http://schemas.microsoft.com/office/drawing/2014/main" id="{805394E6-D6C6-8744-B48A-0A56F876A648}"/>
              </a:ext>
            </a:extLst>
          </p:cNvPr>
          <p:cNvSpPr txBox="1"/>
          <p:nvPr/>
        </p:nvSpPr>
        <p:spPr>
          <a:xfrm>
            <a:off x="2571214" y="343844"/>
            <a:ext cx="2339630" cy="160043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 sz="1400">
                <a:latin typeface="Product Sans"/>
                <a:cs typeface="Cordia New"/>
              </a:rPr>
              <a:t>Acting as a broker between the company and autism in hiring people to work.</a:t>
            </a:r>
          </a:p>
          <a:p>
            <a:pPr marL="285750" indent="-285750">
              <a:buFont typeface="Arial" panose="020B0604020202020204" pitchFamily="34" charset="0"/>
              <a:buChar char="•"/>
            </a:pPr>
            <a:r>
              <a:rPr lang="en" sz="1400">
                <a:latin typeface="Product Sans"/>
                <a:cs typeface="Cordia New"/>
              </a:rPr>
              <a:t>Acting as a consultant, analyst, and problem solvers.</a:t>
            </a:r>
            <a:endParaRPr lang="en" sz="1400">
              <a:latin typeface="Product Sans" panose="020B0403030502040203" pitchFamily="34" charset="0"/>
              <a:cs typeface="Cordia New"/>
            </a:endParaRPr>
          </a:p>
        </p:txBody>
      </p:sp>
      <p:sp>
        <p:nvSpPr>
          <p:cNvPr id="47" name="TextBox 46">
            <a:extLst>
              <a:ext uri="{FF2B5EF4-FFF2-40B4-BE49-F238E27FC236}">
                <a16:creationId xmlns:a16="http://schemas.microsoft.com/office/drawing/2014/main" id="{128A4104-D199-0C4F-AAD4-2DE20E513021}"/>
              </a:ext>
            </a:extLst>
          </p:cNvPr>
          <p:cNvSpPr txBox="1"/>
          <p:nvPr/>
        </p:nvSpPr>
        <p:spPr>
          <a:xfrm>
            <a:off x="4909344" y="485034"/>
            <a:ext cx="2379000" cy="138499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NZ" sz="1400">
                <a:latin typeface="Product"/>
                <a:cs typeface="SUKHUMVITSET-TEXT"/>
              </a:rPr>
              <a:t>Increase your chances of getting accept into work</a:t>
            </a:r>
            <a:endParaRPr lang="th-TH" sz="1400">
              <a:latin typeface="Product"/>
              <a:cs typeface="SUKHUMVITSET-TEXT"/>
            </a:endParaRPr>
          </a:p>
          <a:p>
            <a:pPr marL="285750" indent="-285750">
              <a:buFont typeface="Arial" panose="020B0604020202020204" pitchFamily="34" charset="0"/>
              <a:buChar char="•"/>
            </a:pPr>
            <a:r>
              <a:rPr lang="en-NZ" sz="1400">
                <a:latin typeface="Product"/>
                <a:cs typeface="SUKHUMVITSET-TEXT"/>
              </a:rPr>
              <a:t>After complete the  exam ,you will get the certificate that says you are able to work.</a:t>
            </a:r>
          </a:p>
        </p:txBody>
      </p:sp>
      <p:sp>
        <p:nvSpPr>
          <p:cNvPr id="49" name="TextBox 48">
            <a:extLst>
              <a:ext uri="{FF2B5EF4-FFF2-40B4-BE49-F238E27FC236}">
                <a16:creationId xmlns:a16="http://schemas.microsoft.com/office/drawing/2014/main" id="{8BCA0AF4-1A7F-AD4E-9935-3FB3668AE796}"/>
              </a:ext>
            </a:extLst>
          </p:cNvPr>
          <p:cNvSpPr txBox="1"/>
          <p:nvPr/>
        </p:nvSpPr>
        <p:spPr>
          <a:xfrm>
            <a:off x="9707757" y="411432"/>
            <a:ext cx="2339630" cy="2062103"/>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600">
                <a:latin typeface="Product Sans"/>
                <a:cs typeface="Cordia New"/>
              </a:rPr>
              <a:t>Autistic people that is looking for work</a:t>
            </a:r>
          </a:p>
          <a:p>
            <a:pPr marL="342900" indent="-342900">
              <a:buFont typeface="Arial" panose="020B0604020202020204" pitchFamily="34" charset="0"/>
              <a:buChar char="•"/>
            </a:pPr>
            <a:r>
              <a:rPr lang="en-US" sz="1600">
                <a:latin typeface="Product Sans"/>
                <a:cs typeface="Cordia New"/>
              </a:rPr>
              <a:t>Autistic children who find a dream and passion.</a:t>
            </a:r>
          </a:p>
          <a:p>
            <a:pPr marL="342900" indent="-342900">
              <a:buFont typeface="Arial" panose="020B0604020202020204" pitchFamily="34" charset="0"/>
              <a:buChar char="•"/>
            </a:pPr>
            <a:r>
              <a:rPr lang="en-US" sz="1600">
                <a:latin typeface="Product Sans"/>
                <a:cs typeface="Cordia New"/>
              </a:rPr>
              <a:t>Autistic children who have problems with learning</a:t>
            </a:r>
          </a:p>
        </p:txBody>
      </p:sp>
      <p:sp>
        <p:nvSpPr>
          <p:cNvPr id="50" name="TextBox 49">
            <a:extLst>
              <a:ext uri="{FF2B5EF4-FFF2-40B4-BE49-F238E27FC236}">
                <a16:creationId xmlns:a16="http://schemas.microsoft.com/office/drawing/2014/main" id="{92894849-460A-9A40-BF60-40A7B68A21AC}"/>
              </a:ext>
            </a:extLst>
          </p:cNvPr>
          <p:cNvSpPr txBox="1"/>
          <p:nvPr/>
        </p:nvSpPr>
        <p:spPr>
          <a:xfrm>
            <a:off x="2559058" y="2587737"/>
            <a:ext cx="2349155" cy="1200329"/>
          </a:xfrm>
          <a:prstGeom prst="rect">
            <a:avLst/>
          </a:prstGeom>
          <a:noFill/>
        </p:spPr>
        <p:txBody>
          <a:bodyPr wrap="square" lIns="91440" tIns="45720" rIns="91440" bIns="45720" rtlCol="0" anchor="t">
            <a:spAutoFit/>
          </a:bodyPr>
          <a:lstStyle/>
          <a:p>
            <a:r>
              <a:rPr lang="en-US" sz="1200">
                <a:latin typeface="Product Sans" panose="020B0403030502040203" pitchFamily="34" charset="0"/>
              </a:rPr>
              <a:t>Azure Services</a:t>
            </a:r>
          </a:p>
          <a:p>
            <a:pPr marL="285750" indent="-285750">
              <a:buFont typeface="Arial" panose="020B0604020202020204" pitchFamily="34" charset="0"/>
              <a:buChar char="•"/>
            </a:pPr>
            <a:r>
              <a:rPr lang="en-US" sz="1200">
                <a:latin typeface="Product Sans" panose="020B0403030502040203" pitchFamily="34" charset="0"/>
              </a:rPr>
              <a:t>Visual Studio Codespaces</a:t>
            </a:r>
          </a:p>
          <a:p>
            <a:pPr marL="285750" indent="-285750">
              <a:buFont typeface="Arial" panose="020B0604020202020204" pitchFamily="34" charset="0"/>
              <a:buChar char="•"/>
            </a:pPr>
            <a:r>
              <a:rPr lang="en-US" sz="1200">
                <a:latin typeface="Product Sans" panose="020B0403030502040203" pitchFamily="34" charset="0"/>
              </a:rPr>
              <a:t>Azure Bot Service</a:t>
            </a:r>
          </a:p>
          <a:p>
            <a:pPr marL="285750" indent="-285750">
              <a:buFont typeface="Arial" panose="020B0604020202020204" pitchFamily="34" charset="0"/>
              <a:buChar char="•"/>
            </a:pPr>
            <a:r>
              <a:rPr lang="en-US" sz="1200">
                <a:latin typeface="Product Sans" panose="020B0403030502040203" pitchFamily="34" charset="0"/>
              </a:rPr>
              <a:t>Data center costs</a:t>
            </a:r>
            <a:endParaRPr lang="th-TH" sz="1200">
              <a:latin typeface="Product Sans" panose="020B0403030502040203" pitchFamily="34" charset="0"/>
            </a:endParaRPr>
          </a:p>
          <a:p>
            <a:pPr marL="285750" indent="-285750">
              <a:buFont typeface="Arial" panose="020B0604020202020204" pitchFamily="34" charset="0"/>
              <a:buChar char="•"/>
            </a:pPr>
            <a:r>
              <a:rPr lang="en-US" sz="1200">
                <a:latin typeface="Product Sans" panose="020B0403030502040203" pitchFamily="34" charset="0"/>
              </a:rPr>
              <a:t>Machine Learning Studio</a:t>
            </a:r>
            <a:endParaRPr lang="th-TH" sz="1200">
              <a:latin typeface="Product Sans" panose="020B0403030502040203" pitchFamily="34" charset="0"/>
            </a:endParaRPr>
          </a:p>
          <a:p>
            <a:pPr marL="285750" indent="-285750">
              <a:buFont typeface="Arial" panose="020B0604020202020204" pitchFamily="34" charset="0"/>
              <a:buChar char="•"/>
            </a:pPr>
            <a:r>
              <a:rPr lang="en-US" sz="1200">
                <a:latin typeface="Product Sans" panose="020B0403030502040203" pitchFamily="34" charset="0"/>
              </a:rPr>
              <a:t>App service</a:t>
            </a:r>
          </a:p>
        </p:txBody>
      </p:sp>
      <p:sp>
        <p:nvSpPr>
          <p:cNvPr id="52" name="TextBox 51">
            <a:extLst>
              <a:ext uri="{FF2B5EF4-FFF2-40B4-BE49-F238E27FC236}">
                <a16:creationId xmlns:a16="http://schemas.microsoft.com/office/drawing/2014/main" id="{3F83F235-83B2-1240-8133-496E709A3FFF}"/>
              </a:ext>
            </a:extLst>
          </p:cNvPr>
          <p:cNvSpPr txBox="1"/>
          <p:nvPr/>
        </p:nvSpPr>
        <p:spPr>
          <a:xfrm>
            <a:off x="7326559" y="2253423"/>
            <a:ext cx="2349155" cy="1569660"/>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NZ" sz="1600">
                <a:latin typeface="Product Sans" panose="020B0403030502040203" pitchFamily="34" charset="0"/>
                <a:ea typeface="+mn-lt"/>
                <a:cs typeface="+mn-lt"/>
              </a:rPr>
              <a:t>Facebook page</a:t>
            </a:r>
          </a:p>
          <a:p>
            <a:pPr marL="171450" indent="-171450">
              <a:buFont typeface="Arial" panose="020B0604020202020204" pitchFamily="34" charset="0"/>
              <a:buChar char="•"/>
            </a:pPr>
            <a:r>
              <a:rPr lang="en-NZ" sz="1600">
                <a:latin typeface="Product Sans" panose="020B0403030502040203" pitchFamily="34" charset="0"/>
                <a:ea typeface="+mn-lt"/>
                <a:cs typeface="+mn-lt"/>
              </a:rPr>
              <a:t>Facebook group</a:t>
            </a:r>
          </a:p>
          <a:p>
            <a:pPr marL="171450" indent="-171450">
              <a:buFont typeface="Arial" panose="020B0604020202020204" pitchFamily="34" charset="0"/>
              <a:buChar char="•"/>
            </a:pPr>
            <a:r>
              <a:rPr lang="en-NZ" sz="1600">
                <a:latin typeface="Product Sans" panose="020B0403030502040203" pitchFamily="34" charset="0"/>
                <a:ea typeface="+mn-lt"/>
                <a:cs typeface="+mn-lt"/>
              </a:rPr>
              <a:t>Email</a:t>
            </a:r>
          </a:p>
          <a:p>
            <a:pPr marL="171450" indent="-171450">
              <a:buFont typeface="Arial" panose="020B0604020202020204" pitchFamily="34" charset="0"/>
              <a:buChar char="•"/>
            </a:pPr>
            <a:r>
              <a:rPr lang="en-NZ" sz="1600">
                <a:latin typeface="Product Sans" panose="020B0403030502040203" pitchFamily="34" charset="0"/>
                <a:cs typeface="Calibri"/>
              </a:rPr>
              <a:t>Phone number</a:t>
            </a:r>
          </a:p>
          <a:p>
            <a:pPr marL="171450" indent="-171450">
              <a:buFont typeface="Arial" panose="020B0604020202020204" pitchFamily="34" charset="0"/>
              <a:buChar char="•"/>
            </a:pPr>
            <a:r>
              <a:rPr lang="en-NZ" sz="1600">
                <a:latin typeface="Product Sans" panose="020B0403030502040203" pitchFamily="34" charset="0"/>
                <a:cs typeface="Calibri"/>
              </a:rPr>
              <a:t>Web page</a:t>
            </a:r>
          </a:p>
          <a:p>
            <a:pPr marL="171450" indent="-171450">
              <a:buFont typeface="Arial" panose="020B0604020202020204" pitchFamily="34" charset="0"/>
              <a:buChar char="•"/>
            </a:pPr>
            <a:r>
              <a:rPr lang="en-NZ" sz="1600">
                <a:latin typeface="Product Sans" panose="020B0403030502040203" pitchFamily="34" charset="0"/>
                <a:cs typeface="Calibri"/>
              </a:rPr>
              <a:t>Instagram</a:t>
            </a:r>
          </a:p>
        </p:txBody>
      </p:sp>
      <p:sp>
        <p:nvSpPr>
          <p:cNvPr id="53" name="TextBox 52">
            <a:extLst>
              <a:ext uri="{FF2B5EF4-FFF2-40B4-BE49-F238E27FC236}">
                <a16:creationId xmlns:a16="http://schemas.microsoft.com/office/drawing/2014/main" id="{3271BF9D-13F1-3E4B-9C77-0FB53974702A}"/>
              </a:ext>
            </a:extLst>
          </p:cNvPr>
          <p:cNvSpPr txBox="1"/>
          <p:nvPr/>
        </p:nvSpPr>
        <p:spPr>
          <a:xfrm>
            <a:off x="6322681" y="4500073"/>
            <a:ext cx="2455693" cy="1384995"/>
          </a:xfrm>
          <a:prstGeom prst="rect">
            <a:avLst/>
          </a:prstGeom>
          <a:noFill/>
        </p:spPr>
        <p:txBody>
          <a:bodyPr wrap="square" lIns="91440" tIns="45720" rIns="91440" bIns="45720" rtlCol="0" anchor="t">
            <a:spAutoFit/>
          </a:bodyPr>
          <a:lstStyle/>
          <a:p>
            <a:pPr algn="ctr"/>
            <a:r>
              <a:rPr lang="th-TH" sz="1400" err="1">
                <a:latin typeface="Product"/>
                <a:cs typeface="Calibri"/>
              </a:rPr>
              <a:t>We</a:t>
            </a:r>
            <a:r>
              <a:rPr lang="th-TH" sz="1400">
                <a:latin typeface="Product"/>
                <a:cs typeface="Calibri"/>
              </a:rPr>
              <a:t> </a:t>
            </a:r>
            <a:r>
              <a:rPr lang="th-TH" sz="1400" err="1">
                <a:latin typeface="Product"/>
                <a:cs typeface="Calibri"/>
              </a:rPr>
              <a:t>will</a:t>
            </a:r>
            <a:r>
              <a:rPr lang="th-TH" sz="1400">
                <a:latin typeface="Product"/>
                <a:cs typeface="Calibri"/>
              </a:rPr>
              <a:t> </a:t>
            </a:r>
            <a:r>
              <a:rPr lang="th-TH" sz="1400" err="1">
                <a:latin typeface="Product"/>
                <a:cs typeface="Calibri"/>
              </a:rPr>
              <a:t>collect</a:t>
            </a:r>
            <a:r>
              <a:rPr lang="th-TH" sz="1400">
                <a:latin typeface="Product"/>
                <a:cs typeface="Calibri"/>
              </a:rPr>
              <a:t> </a:t>
            </a:r>
            <a:r>
              <a:rPr lang="th-TH" sz="1400" err="1">
                <a:latin typeface="Product"/>
                <a:cs typeface="Calibri"/>
              </a:rPr>
              <a:t>the</a:t>
            </a:r>
            <a:r>
              <a:rPr lang="th-TH" sz="1400">
                <a:latin typeface="Product"/>
                <a:cs typeface="Calibri"/>
              </a:rPr>
              <a:t> </a:t>
            </a:r>
            <a:r>
              <a:rPr lang="th-TH" sz="1400" err="1">
                <a:latin typeface="Product"/>
                <a:cs typeface="Calibri"/>
              </a:rPr>
              <a:t>percentage</a:t>
            </a:r>
            <a:r>
              <a:rPr lang="th-TH" sz="1400">
                <a:latin typeface="Product"/>
                <a:cs typeface="Calibri"/>
              </a:rPr>
              <a:t> </a:t>
            </a:r>
            <a:r>
              <a:rPr lang="th-TH" sz="1400" err="1">
                <a:latin typeface="Product"/>
                <a:cs typeface="Calibri"/>
              </a:rPr>
              <a:t>gain</a:t>
            </a:r>
            <a:r>
              <a:rPr lang="th-TH" sz="1400">
                <a:latin typeface="Product"/>
                <a:cs typeface="Calibri"/>
              </a:rPr>
              <a:t> </a:t>
            </a:r>
            <a:r>
              <a:rPr lang="th-TH" sz="1400" err="1">
                <a:latin typeface="Product"/>
                <a:cs typeface="Calibri"/>
              </a:rPr>
              <a:t>from</a:t>
            </a:r>
            <a:r>
              <a:rPr lang="th-TH" sz="1400">
                <a:latin typeface="Product"/>
                <a:cs typeface="Calibri"/>
              </a:rPr>
              <a:t> </a:t>
            </a:r>
            <a:r>
              <a:rPr lang="th-TH" sz="1400" err="1">
                <a:latin typeface="Product"/>
                <a:cs typeface="Calibri"/>
              </a:rPr>
              <a:t>the</a:t>
            </a:r>
            <a:r>
              <a:rPr lang="th-TH" sz="1400">
                <a:latin typeface="Product"/>
                <a:cs typeface="Calibri"/>
              </a:rPr>
              <a:t> </a:t>
            </a:r>
            <a:r>
              <a:rPr lang="th-TH" sz="1400" err="1">
                <a:latin typeface="Product"/>
                <a:cs typeface="Calibri"/>
              </a:rPr>
              <a:t>contract</a:t>
            </a:r>
            <a:r>
              <a:rPr lang="th-TH" sz="1400">
                <a:latin typeface="Product"/>
                <a:cs typeface="Calibri"/>
              </a:rPr>
              <a:t> </a:t>
            </a:r>
            <a:r>
              <a:rPr lang="th-TH" sz="1400" err="1">
                <a:latin typeface="Product"/>
                <a:cs typeface="Calibri"/>
              </a:rPr>
              <a:t>between</a:t>
            </a:r>
            <a:r>
              <a:rPr lang="th-TH" sz="1400">
                <a:latin typeface="Product"/>
                <a:cs typeface="Calibri"/>
              </a:rPr>
              <a:t> </a:t>
            </a:r>
            <a:r>
              <a:rPr lang="th-TH" sz="1400" err="1">
                <a:latin typeface="Product"/>
                <a:cs typeface="Calibri"/>
              </a:rPr>
              <a:t>autistic</a:t>
            </a:r>
            <a:r>
              <a:rPr lang="th-TH" sz="1400">
                <a:latin typeface="Product"/>
                <a:cs typeface="Calibri"/>
              </a:rPr>
              <a:t> </a:t>
            </a:r>
            <a:r>
              <a:rPr lang="th-TH" sz="1400" err="1">
                <a:latin typeface="Product"/>
                <a:cs typeface="Calibri"/>
              </a:rPr>
              <a:t>people</a:t>
            </a:r>
            <a:r>
              <a:rPr lang="th-TH" sz="1400">
                <a:latin typeface="Product"/>
                <a:cs typeface="Calibri"/>
              </a:rPr>
              <a:t> and </a:t>
            </a:r>
            <a:r>
              <a:rPr lang="th-TH" sz="1400" err="1">
                <a:latin typeface="Product"/>
                <a:cs typeface="Calibri"/>
              </a:rPr>
              <a:t>the</a:t>
            </a:r>
            <a:r>
              <a:rPr lang="th-TH" sz="1400">
                <a:latin typeface="Product"/>
                <a:cs typeface="Calibri"/>
              </a:rPr>
              <a:t> </a:t>
            </a:r>
            <a:r>
              <a:rPr lang="th-TH" sz="1400" err="1">
                <a:latin typeface="Product"/>
                <a:cs typeface="Calibri"/>
              </a:rPr>
              <a:t>company</a:t>
            </a:r>
            <a:r>
              <a:rPr lang="th-TH" sz="1400">
                <a:latin typeface="Product"/>
                <a:cs typeface="Calibri"/>
              </a:rPr>
              <a:t> </a:t>
            </a:r>
            <a:r>
              <a:rPr lang="th-TH" sz="1400" err="1">
                <a:latin typeface="Product"/>
                <a:cs typeface="Calibri"/>
              </a:rPr>
              <a:t>based</a:t>
            </a:r>
            <a:r>
              <a:rPr lang="th-TH" sz="1400">
                <a:latin typeface="Product"/>
                <a:cs typeface="Calibri"/>
              </a:rPr>
              <a:t> </a:t>
            </a:r>
            <a:r>
              <a:rPr lang="th-TH" sz="1400" err="1">
                <a:latin typeface="Product"/>
                <a:cs typeface="Calibri"/>
              </a:rPr>
              <a:t>on</a:t>
            </a:r>
            <a:r>
              <a:rPr lang="th-TH" sz="1400">
                <a:latin typeface="Product"/>
                <a:cs typeface="Calibri"/>
              </a:rPr>
              <a:t> </a:t>
            </a:r>
            <a:r>
              <a:rPr lang="th-TH" sz="1400" err="1">
                <a:latin typeface="Product"/>
                <a:cs typeface="Calibri"/>
              </a:rPr>
              <a:t>the</a:t>
            </a:r>
            <a:r>
              <a:rPr lang="th-TH" sz="1400">
                <a:latin typeface="Product"/>
                <a:cs typeface="Calibri"/>
              </a:rPr>
              <a:t> </a:t>
            </a:r>
            <a:r>
              <a:rPr lang="th-TH" sz="1400" err="1">
                <a:latin typeface="Product"/>
                <a:cs typeface="Calibri"/>
              </a:rPr>
              <a:t>salary</a:t>
            </a:r>
            <a:r>
              <a:rPr lang="th-TH" sz="1400">
                <a:latin typeface="Product"/>
                <a:cs typeface="Calibri"/>
              </a:rPr>
              <a:t> </a:t>
            </a:r>
            <a:r>
              <a:rPr lang="th-TH" sz="1400" err="1">
                <a:latin typeface="Product"/>
                <a:cs typeface="Calibri"/>
              </a:rPr>
              <a:t>on</a:t>
            </a:r>
            <a:r>
              <a:rPr lang="th-TH" sz="1400">
                <a:latin typeface="Product"/>
                <a:cs typeface="Calibri"/>
              </a:rPr>
              <a:t> </a:t>
            </a:r>
            <a:r>
              <a:rPr lang="th-TH" sz="1400" err="1">
                <a:latin typeface="Product"/>
                <a:cs typeface="Calibri"/>
              </a:rPr>
              <a:t>the</a:t>
            </a:r>
            <a:r>
              <a:rPr lang="th-TH" sz="1400">
                <a:latin typeface="Product"/>
                <a:cs typeface="Calibri"/>
              </a:rPr>
              <a:t> </a:t>
            </a:r>
            <a:r>
              <a:rPr lang="th-TH" sz="1400" err="1">
                <a:latin typeface="Product"/>
                <a:cs typeface="Calibri"/>
              </a:rPr>
              <a:t>first</a:t>
            </a:r>
            <a:r>
              <a:rPr lang="th-TH" sz="1400">
                <a:latin typeface="Product"/>
                <a:cs typeface="Calibri"/>
              </a:rPr>
              <a:t>-</a:t>
            </a:r>
            <a:r>
              <a:rPr lang="th-TH" sz="1400" err="1">
                <a:latin typeface="Product"/>
                <a:cs typeface="Calibri"/>
              </a:rPr>
              <a:t>year</a:t>
            </a:r>
            <a:r>
              <a:rPr lang="th-TH" sz="1400">
                <a:latin typeface="Product"/>
                <a:cs typeface="Calibri"/>
              </a:rPr>
              <a:t> </a:t>
            </a:r>
            <a:r>
              <a:rPr lang="th-TH" sz="1400" err="1">
                <a:latin typeface="Product"/>
                <a:cs typeface="Calibri"/>
              </a:rPr>
              <a:t>income</a:t>
            </a:r>
            <a:r>
              <a:rPr lang="th-TH" sz="1400">
                <a:latin typeface="Product"/>
                <a:cs typeface="Calibri"/>
              </a:rPr>
              <a:t>.</a:t>
            </a:r>
            <a:endParaRPr lang="en-US">
              <a:cs typeface="Calibri" panose="020F0502020204030204"/>
            </a:endParaRPr>
          </a:p>
        </p:txBody>
      </p:sp>
      <p:sp>
        <p:nvSpPr>
          <p:cNvPr id="5" name="TextBox 4">
            <a:extLst>
              <a:ext uri="{FF2B5EF4-FFF2-40B4-BE49-F238E27FC236}">
                <a16:creationId xmlns:a16="http://schemas.microsoft.com/office/drawing/2014/main" id="{05E9A060-C0F6-4781-A58C-B93496E90BBC}"/>
              </a:ext>
            </a:extLst>
          </p:cNvPr>
          <p:cNvSpPr txBox="1"/>
          <p:nvPr/>
        </p:nvSpPr>
        <p:spPr>
          <a:xfrm>
            <a:off x="7307898" y="392927"/>
            <a:ext cx="2342285"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1300">
                <a:latin typeface="Product Sans"/>
                <a:cs typeface="Calibri"/>
              </a:rPr>
              <a:t>Users can follow our social media for more information</a:t>
            </a:r>
          </a:p>
          <a:p>
            <a:pPr marL="285750" indent="-285750">
              <a:buFont typeface="Arial" panose="020B0604020202020204" pitchFamily="34" charset="0"/>
              <a:buChar char="•"/>
            </a:pPr>
            <a:r>
              <a:rPr lang="en-GB" sz="1300">
                <a:latin typeface="Product Sans"/>
                <a:cs typeface="Calibri"/>
              </a:rPr>
              <a:t>There is an AI chatbot that will be supporting autistic people for a minor problem.</a:t>
            </a:r>
          </a:p>
        </p:txBody>
      </p:sp>
      <p:sp>
        <p:nvSpPr>
          <p:cNvPr id="6" name="TextBox 5">
            <a:extLst>
              <a:ext uri="{FF2B5EF4-FFF2-40B4-BE49-F238E27FC236}">
                <a16:creationId xmlns:a16="http://schemas.microsoft.com/office/drawing/2014/main" id="{4F686A7A-9AC8-2A46-AECB-7F1F53840B6E}"/>
              </a:ext>
            </a:extLst>
          </p:cNvPr>
          <p:cNvSpPr txBox="1"/>
          <p:nvPr/>
        </p:nvSpPr>
        <p:spPr>
          <a:xfrm>
            <a:off x="190034" y="4504543"/>
            <a:ext cx="2501006" cy="1384995"/>
          </a:xfrm>
          <a:prstGeom prst="rect">
            <a:avLst/>
          </a:prstGeom>
          <a:noFill/>
        </p:spPr>
        <p:txBody>
          <a:bodyPr wrap="none" rtlCol="0">
            <a:spAutoFit/>
          </a:bodyPr>
          <a:lstStyle/>
          <a:p>
            <a:r>
              <a:rPr lang="en-US" sz="1400">
                <a:latin typeface="Product Sans" panose="020B0403030502040203" pitchFamily="34" charset="0"/>
              </a:rPr>
              <a:t>Azure costs</a:t>
            </a:r>
          </a:p>
          <a:p>
            <a:pPr marL="285750" indent="-285750">
              <a:buFont typeface="Arial" panose="020B0604020202020204" pitchFamily="34" charset="0"/>
              <a:buChar char="•"/>
            </a:pPr>
            <a:r>
              <a:rPr lang="en-US" sz="1400">
                <a:latin typeface="Product Sans" panose="020B0403030502040203" pitchFamily="34" charset="0"/>
              </a:rPr>
              <a:t>Visual Studio Codespaces</a:t>
            </a:r>
          </a:p>
          <a:p>
            <a:pPr marL="285750" indent="-285750">
              <a:buFont typeface="Arial" panose="020B0604020202020204" pitchFamily="34" charset="0"/>
              <a:buChar char="•"/>
            </a:pPr>
            <a:r>
              <a:rPr lang="en-US" sz="1400">
                <a:latin typeface="Product Sans" panose="020B0403030502040203" pitchFamily="34" charset="0"/>
              </a:rPr>
              <a:t>Azure Bot Service</a:t>
            </a:r>
          </a:p>
          <a:p>
            <a:pPr marL="285750" indent="-285750">
              <a:buFont typeface="Arial" panose="020B0604020202020204" pitchFamily="34" charset="0"/>
              <a:buChar char="•"/>
            </a:pPr>
            <a:r>
              <a:rPr lang="en-US" sz="1400">
                <a:latin typeface="Product Sans" panose="020B0403030502040203" pitchFamily="34" charset="0"/>
              </a:rPr>
              <a:t>Data center costs</a:t>
            </a:r>
            <a:endParaRPr lang="th-TH" sz="1400">
              <a:latin typeface="Product Sans" panose="020B0403030502040203" pitchFamily="34" charset="0"/>
            </a:endParaRPr>
          </a:p>
          <a:p>
            <a:pPr marL="285750" indent="-285750">
              <a:buFont typeface="Arial" panose="020B0604020202020204" pitchFamily="34" charset="0"/>
              <a:buChar char="•"/>
            </a:pPr>
            <a:r>
              <a:rPr lang="en-US" sz="1400">
                <a:latin typeface="Product Sans" panose="020B0403030502040203" pitchFamily="34" charset="0"/>
              </a:rPr>
              <a:t>Machine Learning Studio</a:t>
            </a:r>
          </a:p>
          <a:p>
            <a:pPr marL="285750" indent="-285750">
              <a:buFont typeface="Arial" panose="020B0604020202020204" pitchFamily="34" charset="0"/>
              <a:buChar char="•"/>
            </a:pPr>
            <a:r>
              <a:rPr lang="en-US" sz="1400">
                <a:latin typeface="Product Sans" panose="020B0403030502040203" pitchFamily="34" charset="0"/>
              </a:rPr>
              <a:t>App service</a:t>
            </a:r>
          </a:p>
        </p:txBody>
      </p:sp>
      <p:pic>
        <p:nvPicPr>
          <p:cNvPr id="1026" name="Picture 2">
            <a:extLst>
              <a:ext uri="{FF2B5EF4-FFF2-40B4-BE49-F238E27FC236}">
                <a16:creationId xmlns:a16="http://schemas.microsoft.com/office/drawing/2014/main" id="{73B66FD2-9539-6346-9177-9DFF7F10B1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625" y="2277380"/>
            <a:ext cx="1484845" cy="17003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picture containing graphical user interface&#10;&#10;Description automatically generated">
            <a:extLst>
              <a:ext uri="{FF2B5EF4-FFF2-40B4-BE49-F238E27FC236}">
                <a16:creationId xmlns:a16="http://schemas.microsoft.com/office/drawing/2014/main" id="{5F9CF68C-FB51-4EE4-AACB-F97B3A1188CA}"/>
              </a:ext>
            </a:extLst>
          </p:cNvPr>
          <p:cNvPicPr>
            <a:picLocks noChangeAspect="1"/>
          </p:cNvPicPr>
          <p:nvPr/>
        </p:nvPicPr>
        <p:blipFill>
          <a:blip r:embed="rId6"/>
          <a:stretch>
            <a:fillRect/>
          </a:stretch>
        </p:blipFill>
        <p:spPr>
          <a:xfrm>
            <a:off x="2983923" y="4457700"/>
            <a:ext cx="2743200" cy="1371600"/>
          </a:xfrm>
          <a:prstGeom prst="rect">
            <a:avLst/>
          </a:prstGeom>
        </p:spPr>
      </p:pic>
      <p:pic>
        <p:nvPicPr>
          <p:cNvPr id="3" name="Picture 9">
            <a:extLst>
              <a:ext uri="{FF2B5EF4-FFF2-40B4-BE49-F238E27FC236}">
                <a16:creationId xmlns:a16="http://schemas.microsoft.com/office/drawing/2014/main" id="{241355B9-EEF2-45E1-8BB2-0E91F049469E}"/>
              </a:ext>
            </a:extLst>
          </p:cNvPr>
          <p:cNvPicPr>
            <a:picLocks noChangeAspect="1"/>
          </p:cNvPicPr>
          <p:nvPr/>
        </p:nvPicPr>
        <p:blipFill>
          <a:blip r:embed="rId7"/>
          <a:stretch>
            <a:fillRect/>
          </a:stretch>
        </p:blipFill>
        <p:spPr>
          <a:xfrm>
            <a:off x="9942617" y="2511970"/>
            <a:ext cx="1852670" cy="1338550"/>
          </a:xfrm>
          <a:prstGeom prst="rect">
            <a:avLst/>
          </a:prstGeom>
        </p:spPr>
      </p:pic>
      <p:pic>
        <p:nvPicPr>
          <p:cNvPr id="11" name="Picture 11" descr="Shape, logo, square&#10;&#10;Description automatically generated">
            <a:extLst>
              <a:ext uri="{FF2B5EF4-FFF2-40B4-BE49-F238E27FC236}">
                <a16:creationId xmlns:a16="http://schemas.microsoft.com/office/drawing/2014/main" id="{E08FDE21-1C3A-4421-A7E9-D67F7B6389EE}"/>
              </a:ext>
            </a:extLst>
          </p:cNvPr>
          <p:cNvPicPr>
            <a:picLocks noChangeAspect="1"/>
          </p:cNvPicPr>
          <p:nvPr/>
        </p:nvPicPr>
        <p:blipFill>
          <a:blip r:embed="rId8"/>
          <a:stretch>
            <a:fillRect/>
          </a:stretch>
        </p:blipFill>
        <p:spPr>
          <a:xfrm>
            <a:off x="9030159" y="4099510"/>
            <a:ext cx="2743200" cy="2092569"/>
          </a:xfrm>
          <a:prstGeom prst="rect">
            <a:avLst/>
          </a:prstGeom>
        </p:spPr>
      </p:pic>
      <p:pic>
        <p:nvPicPr>
          <p:cNvPr id="12" name="Picture 12" descr="A picture containing holding, plate, food, phone&#10;&#10;Description automatically generated">
            <a:extLst>
              <a:ext uri="{FF2B5EF4-FFF2-40B4-BE49-F238E27FC236}">
                <a16:creationId xmlns:a16="http://schemas.microsoft.com/office/drawing/2014/main" id="{25FAF821-2B71-4C6E-AB62-624082141899}"/>
              </a:ext>
            </a:extLst>
          </p:cNvPr>
          <p:cNvPicPr>
            <a:picLocks noChangeAspect="1"/>
          </p:cNvPicPr>
          <p:nvPr/>
        </p:nvPicPr>
        <p:blipFill>
          <a:blip r:embed="rId9"/>
          <a:stretch>
            <a:fillRect/>
          </a:stretch>
        </p:blipFill>
        <p:spPr>
          <a:xfrm>
            <a:off x="5109011" y="2813058"/>
            <a:ext cx="1972020" cy="1102376"/>
          </a:xfrm>
          <a:prstGeom prst="rect">
            <a:avLst/>
          </a:prstGeom>
          <a:ln>
            <a:noFill/>
          </a:ln>
          <a:effectLst>
            <a:softEdge rad="112500"/>
          </a:effectLst>
        </p:spPr>
      </p:pic>
    </p:spTree>
    <p:extLst>
      <p:ext uri="{BB962C8B-B14F-4D97-AF65-F5344CB8AC3E}">
        <p14:creationId xmlns:p14="http://schemas.microsoft.com/office/powerpoint/2010/main" val="28818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70C634-F6BE-9940-A9CF-1A8CAED99D07}"/>
              </a:ext>
            </a:extLst>
          </p:cNvPr>
          <p:cNvGrpSpPr/>
          <p:nvPr/>
        </p:nvGrpSpPr>
        <p:grpSpPr>
          <a:xfrm>
            <a:off x="0" y="6633713"/>
            <a:ext cx="12192003" cy="224287"/>
            <a:chOff x="0" y="9639946"/>
            <a:chExt cx="6858000" cy="288000"/>
          </a:xfrm>
        </p:grpSpPr>
        <p:sp>
          <p:nvSpPr>
            <p:cNvPr id="3" name="Rectangle 2">
              <a:extLst>
                <a:ext uri="{FF2B5EF4-FFF2-40B4-BE49-F238E27FC236}">
                  <a16:creationId xmlns:a16="http://schemas.microsoft.com/office/drawing/2014/main" id="{E3C8B362-33DE-3D44-A676-E8721CF609C1}"/>
                </a:ext>
              </a:extLst>
            </p:cNvPr>
            <p:cNvSpPr/>
            <p:nvPr/>
          </p:nvSpPr>
          <p:spPr>
            <a:xfrm>
              <a:off x="0" y="9639946"/>
              <a:ext cx="1715784" cy="288000"/>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latin typeface="Product Sans" panose="020B0403030502040203" pitchFamily="34" charset="0"/>
                <a:cs typeface="SukhumvitSet-Text" panose="02000506000000020004" pitchFamily="2" charset="-34"/>
              </a:endParaRPr>
            </a:p>
          </p:txBody>
        </p:sp>
        <p:sp>
          <p:nvSpPr>
            <p:cNvPr id="4" name="Rectangle 3">
              <a:extLst>
                <a:ext uri="{FF2B5EF4-FFF2-40B4-BE49-F238E27FC236}">
                  <a16:creationId xmlns:a16="http://schemas.microsoft.com/office/drawing/2014/main" id="{8207FE28-14AA-FB4E-8936-8865749B35C0}"/>
                </a:ext>
              </a:extLst>
            </p:cNvPr>
            <p:cNvSpPr/>
            <p:nvPr/>
          </p:nvSpPr>
          <p:spPr>
            <a:xfrm>
              <a:off x="1713216" y="9639946"/>
              <a:ext cx="1715784" cy="288000"/>
            </a:xfrm>
            <a:prstGeom prst="rect">
              <a:avLst/>
            </a:prstGeom>
            <a:solidFill>
              <a:srgbClr val="DB4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latin typeface="Product Sans" panose="020B0403030502040203" pitchFamily="34" charset="0"/>
                <a:cs typeface="SukhumvitSet-Text" panose="02000506000000020004" pitchFamily="2" charset="-34"/>
              </a:endParaRPr>
            </a:p>
          </p:txBody>
        </p:sp>
        <p:sp>
          <p:nvSpPr>
            <p:cNvPr id="5" name="Rectangle 4">
              <a:extLst>
                <a:ext uri="{FF2B5EF4-FFF2-40B4-BE49-F238E27FC236}">
                  <a16:creationId xmlns:a16="http://schemas.microsoft.com/office/drawing/2014/main" id="{BAC878A4-BEB9-6349-AFC3-FD3B2C3A9098}"/>
                </a:ext>
              </a:extLst>
            </p:cNvPr>
            <p:cNvSpPr/>
            <p:nvPr/>
          </p:nvSpPr>
          <p:spPr>
            <a:xfrm>
              <a:off x="3428616" y="9639946"/>
              <a:ext cx="1715784" cy="288000"/>
            </a:xfrm>
            <a:prstGeom prst="rect">
              <a:avLst/>
            </a:prstGeom>
            <a:solidFill>
              <a:srgbClr val="F4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latin typeface="Product Sans" panose="020B0403030502040203" pitchFamily="34" charset="0"/>
                <a:cs typeface="SukhumvitSet-Text" panose="02000506000000020004" pitchFamily="2" charset="-34"/>
              </a:endParaRPr>
            </a:p>
          </p:txBody>
        </p:sp>
        <p:sp>
          <p:nvSpPr>
            <p:cNvPr id="6" name="Rectangle 5">
              <a:extLst>
                <a:ext uri="{FF2B5EF4-FFF2-40B4-BE49-F238E27FC236}">
                  <a16:creationId xmlns:a16="http://schemas.microsoft.com/office/drawing/2014/main" id="{3BB0BC03-98A2-F147-83F9-EAEBBD1B2FA3}"/>
                </a:ext>
              </a:extLst>
            </p:cNvPr>
            <p:cNvSpPr/>
            <p:nvPr/>
          </p:nvSpPr>
          <p:spPr>
            <a:xfrm>
              <a:off x="5142216" y="9639946"/>
              <a:ext cx="1715784" cy="288000"/>
            </a:xfrm>
            <a:prstGeom prst="rect">
              <a:avLst/>
            </a:prstGeom>
            <a:solidFill>
              <a:srgbClr val="0F9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latin typeface="Product Sans" panose="020B0403030502040203" pitchFamily="34" charset="0"/>
                <a:cs typeface="SukhumvitSet-Text" panose="02000506000000020004" pitchFamily="2" charset="-34"/>
              </a:endParaRPr>
            </a:p>
          </p:txBody>
        </p:sp>
      </p:grpSp>
      <p:sp>
        <p:nvSpPr>
          <p:cNvPr id="12" name="Rounded Rectangle 11">
            <a:extLst>
              <a:ext uri="{FF2B5EF4-FFF2-40B4-BE49-F238E27FC236}">
                <a16:creationId xmlns:a16="http://schemas.microsoft.com/office/drawing/2014/main" id="{5D764060-8F31-0649-84D9-2D714653AA3E}"/>
              </a:ext>
            </a:extLst>
          </p:cNvPr>
          <p:cNvSpPr/>
          <p:nvPr/>
        </p:nvSpPr>
        <p:spPr>
          <a:xfrm>
            <a:off x="582769" y="1106676"/>
            <a:ext cx="2506270" cy="3252156"/>
          </a:xfrm>
          <a:prstGeom prst="roundRect">
            <a:avLst>
              <a:gd name="adj" fmla="val 62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Product Sans" panose="020B0403030502040203" pitchFamily="34" charset="0"/>
              </a:rPr>
              <a:t>We will find an interesting career through the data collected by the recommended system using Multiclass Decision Forest in Azure's Machine ​ Learning.</a:t>
            </a:r>
          </a:p>
        </p:txBody>
      </p:sp>
      <p:grpSp>
        <p:nvGrpSpPr>
          <p:cNvPr id="13" name="Group 12">
            <a:extLst>
              <a:ext uri="{FF2B5EF4-FFF2-40B4-BE49-F238E27FC236}">
                <a16:creationId xmlns:a16="http://schemas.microsoft.com/office/drawing/2014/main" id="{4CAB6057-ADFC-884D-B4DA-C67EBD4C4A09}"/>
              </a:ext>
            </a:extLst>
          </p:cNvPr>
          <p:cNvGrpSpPr/>
          <p:nvPr/>
        </p:nvGrpSpPr>
        <p:grpSpPr>
          <a:xfrm>
            <a:off x="226840" y="4917057"/>
            <a:ext cx="3173181" cy="1466845"/>
            <a:chOff x="287225" y="4913077"/>
            <a:chExt cx="3173181" cy="1466845"/>
          </a:xfrm>
        </p:grpSpPr>
        <p:pic>
          <p:nvPicPr>
            <p:cNvPr id="14" name="Picture 2" descr="Decision Tree and Decision Forest - File Exchange - MATLAB Central">
              <a:extLst>
                <a:ext uri="{FF2B5EF4-FFF2-40B4-BE49-F238E27FC236}">
                  <a16:creationId xmlns:a16="http://schemas.microsoft.com/office/drawing/2014/main" id="{27A88253-F777-B642-AA8E-469E0AB4C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76" y="4913077"/>
              <a:ext cx="2063430" cy="14668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zure Machine Learning Services: a complete toolbox for AI? | element61">
              <a:extLst>
                <a:ext uri="{FF2B5EF4-FFF2-40B4-BE49-F238E27FC236}">
                  <a16:creationId xmlns:a16="http://schemas.microsoft.com/office/drawing/2014/main" id="{E088AAAB-C40F-634F-A615-9BD408F4A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25" y="5049453"/>
              <a:ext cx="1109751" cy="119409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ounded Rectangle 17">
            <a:extLst>
              <a:ext uri="{FF2B5EF4-FFF2-40B4-BE49-F238E27FC236}">
                <a16:creationId xmlns:a16="http://schemas.microsoft.com/office/drawing/2014/main" id="{C5B14388-E0F0-624B-8EAC-E0ED1CA35FB2}"/>
              </a:ext>
            </a:extLst>
          </p:cNvPr>
          <p:cNvSpPr/>
          <p:nvPr/>
        </p:nvSpPr>
        <p:spPr>
          <a:xfrm>
            <a:off x="3422379" y="1106676"/>
            <a:ext cx="2506270" cy="3252156"/>
          </a:xfrm>
          <a:prstGeom prst="roundRect">
            <a:avLst>
              <a:gd name="adj" fmla="val 62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ysClr val="windowText" lastClr="000000"/>
                </a:solidFill>
                <a:latin typeface="Product Sans" panose="020B0403030502040203" pitchFamily="34" charset="0"/>
              </a:rPr>
              <a:t>Learn the theory from experts from the basics to be able to practice in a virtual workshop, which if the learner likes it, can continue to study in the next course but if the learner doesn't like he can change the course with the ability to choose whether to let AI decide or whether to decide for yourself.</a:t>
            </a:r>
            <a:r>
              <a:rPr lang="en-US" sz="1600">
                <a:solidFill>
                  <a:schemeClr val="tx1"/>
                </a:solidFill>
                <a:latin typeface="Product Sans"/>
              </a:rPr>
              <a:t> </a:t>
            </a:r>
          </a:p>
        </p:txBody>
      </p:sp>
      <p:sp>
        <p:nvSpPr>
          <p:cNvPr id="19" name="Rounded Rectangle 18">
            <a:extLst>
              <a:ext uri="{FF2B5EF4-FFF2-40B4-BE49-F238E27FC236}">
                <a16:creationId xmlns:a16="http://schemas.microsoft.com/office/drawing/2014/main" id="{B05DB521-BA0F-3E46-BE18-85690D7166CD}"/>
              </a:ext>
            </a:extLst>
          </p:cNvPr>
          <p:cNvSpPr/>
          <p:nvPr/>
        </p:nvSpPr>
        <p:spPr>
          <a:xfrm>
            <a:off x="6261989" y="1106676"/>
            <a:ext cx="2506270" cy="3252157"/>
          </a:xfrm>
          <a:prstGeom prst="roundRect">
            <a:avLst>
              <a:gd name="adj" fmla="val 62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Product Sans" panose="020B0403030502040203" pitchFamily="34" charset="0"/>
              </a:rPr>
              <a:t>Experimenting on the virtual workshop by simulating a virtual game that is similar to a real working process and it is available through any platform to get you ready.</a:t>
            </a:r>
            <a:endParaRPr lang="en-TH">
              <a:solidFill>
                <a:sysClr val="windowText" lastClr="000000"/>
              </a:solidFill>
              <a:latin typeface="Product Sans" panose="020B0403030502040203" pitchFamily="34" charset="0"/>
            </a:endParaRPr>
          </a:p>
        </p:txBody>
      </p:sp>
      <p:sp>
        <p:nvSpPr>
          <p:cNvPr id="20" name="Rounded Rectangle 19">
            <a:extLst>
              <a:ext uri="{FF2B5EF4-FFF2-40B4-BE49-F238E27FC236}">
                <a16:creationId xmlns:a16="http://schemas.microsoft.com/office/drawing/2014/main" id="{7E983F4D-44F9-404E-A382-DD2887EB3FC5}"/>
              </a:ext>
            </a:extLst>
          </p:cNvPr>
          <p:cNvSpPr/>
          <p:nvPr/>
        </p:nvSpPr>
        <p:spPr>
          <a:xfrm>
            <a:off x="9102961" y="1106675"/>
            <a:ext cx="2506270" cy="3252157"/>
          </a:xfrm>
          <a:prstGeom prst="roundRect">
            <a:avLst>
              <a:gd name="adj" fmla="val 62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Product Sans" panose="020B0403030502040203" pitchFamily="34" charset="0"/>
              </a:rPr>
              <a:t>Passing a test to get certificates that can guarantee that you are ready to apply to the job through our contracted company.</a:t>
            </a:r>
            <a:endParaRPr lang="en-TH">
              <a:solidFill>
                <a:sysClr val="windowText" lastClr="000000"/>
              </a:solidFill>
              <a:latin typeface="Product Sans" panose="020B0403030502040203" pitchFamily="34" charset="0"/>
            </a:endParaRPr>
          </a:p>
        </p:txBody>
      </p:sp>
      <p:pic>
        <p:nvPicPr>
          <p:cNvPr id="21" name="Picture 20" descr="Icon&#10;&#10;Description automatically generated">
            <a:extLst>
              <a:ext uri="{FF2B5EF4-FFF2-40B4-BE49-F238E27FC236}">
                <a16:creationId xmlns:a16="http://schemas.microsoft.com/office/drawing/2014/main" id="{75EBB389-EA01-7F4D-BC77-21FDB9510F2D}"/>
              </a:ext>
            </a:extLst>
          </p:cNvPr>
          <p:cNvPicPr>
            <a:picLocks noChangeAspect="1"/>
          </p:cNvPicPr>
          <p:nvPr/>
        </p:nvPicPr>
        <p:blipFill>
          <a:blip r:embed="rId4"/>
          <a:stretch>
            <a:fillRect/>
          </a:stretch>
        </p:blipFill>
        <p:spPr>
          <a:xfrm>
            <a:off x="9731059" y="4931096"/>
            <a:ext cx="1640457" cy="1640457"/>
          </a:xfrm>
          <a:prstGeom prst="rect">
            <a:avLst/>
          </a:prstGeom>
        </p:spPr>
      </p:pic>
      <p:grpSp>
        <p:nvGrpSpPr>
          <p:cNvPr id="16" name="Group 15">
            <a:extLst>
              <a:ext uri="{FF2B5EF4-FFF2-40B4-BE49-F238E27FC236}">
                <a16:creationId xmlns:a16="http://schemas.microsoft.com/office/drawing/2014/main" id="{14049E77-F1B1-7348-95A2-7941F00A08D0}"/>
              </a:ext>
            </a:extLst>
          </p:cNvPr>
          <p:cNvGrpSpPr/>
          <p:nvPr/>
        </p:nvGrpSpPr>
        <p:grpSpPr>
          <a:xfrm>
            <a:off x="731426" y="174458"/>
            <a:ext cx="10727786" cy="698740"/>
            <a:chOff x="731426" y="379562"/>
            <a:chExt cx="10727786" cy="698740"/>
          </a:xfrm>
        </p:grpSpPr>
        <p:grpSp>
          <p:nvGrpSpPr>
            <p:cNvPr id="11" name="Group 10">
              <a:extLst>
                <a:ext uri="{FF2B5EF4-FFF2-40B4-BE49-F238E27FC236}">
                  <a16:creationId xmlns:a16="http://schemas.microsoft.com/office/drawing/2014/main" id="{81E277F2-5E6C-0F47-92DD-AAB94DAFECB6}"/>
                </a:ext>
              </a:extLst>
            </p:cNvPr>
            <p:cNvGrpSpPr/>
            <p:nvPr/>
          </p:nvGrpSpPr>
          <p:grpSpPr>
            <a:xfrm>
              <a:off x="731426" y="379562"/>
              <a:ext cx="10727786" cy="698740"/>
              <a:chOff x="836762" y="646981"/>
              <a:chExt cx="10727786" cy="698740"/>
            </a:xfrm>
            <a:solidFill>
              <a:srgbClr val="E1E1E1"/>
            </a:solidFill>
          </p:grpSpPr>
          <p:sp>
            <p:nvSpPr>
              <p:cNvPr id="7" name="Rounded Rectangle 6">
                <a:extLst>
                  <a:ext uri="{FF2B5EF4-FFF2-40B4-BE49-F238E27FC236}">
                    <a16:creationId xmlns:a16="http://schemas.microsoft.com/office/drawing/2014/main" id="{1C0207EC-02AB-BB4F-8270-6CFBBF910ACB}"/>
                  </a:ext>
                </a:extLst>
              </p:cNvPr>
              <p:cNvSpPr/>
              <p:nvPr/>
            </p:nvSpPr>
            <p:spPr>
              <a:xfrm>
                <a:off x="836762" y="646981"/>
                <a:ext cx="2208956" cy="698740"/>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latin typeface="Product Sans" panose="020B0403030502040203" pitchFamily="34" charset="0"/>
                  </a:rPr>
                  <a:t>Recommend System</a:t>
                </a:r>
                <a:endParaRPr lang="en-TH" b="1">
                  <a:solidFill>
                    <a:sysClr val="windowText" lastClr="000000"/>
                  </a:solidFill>
                  <a:latin typeface="Product Sans" panose="020B0403030502040203" pitchFamily="34" charset="0"/>
                </a:endParaRPr>
              </a:p>
            </p:txBody>
          </p:sp>
          <p:sp>
            <p:nvSpPr>
              <p:cNvPr id="8" name="Rounded Rectangle 7">
                <a:extLst>
                  <a:ext uri="{FF2B5EF4-FFF2-40B4-BE49-F238E27FC236}">
                    <a16:creationId xmlns:a16="http://schemas.microsoft.com/office/drawing/2014/main" id="{68F07B2C-3E7D-E049-A1D9-A5BEAACA5D0F}"/>
                  </a:ext>
                </a:extLst>
              </p:cNvPr>
              <p:cNvSpPr/>
              <p:nvPr/>
            </p:nvSpPr>
            <p:spPr>
              <a:xfrm>
                <a:off x="3676372" y="646981"/>
                <a:ext cx="2208956" cy="698740"/>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latin typeface="Product Sans" panose="020B0403030502040203" pitchFamily="34" charset="0"/>
                  </a:rPr>
                  <a:t>Online Course</a:t>
                </a:r>
                <a:endParaRPr lang="en-TH" b="1">
                  <a:solidFill>
                    <a:sysClr val="windowText" lastClr="000000"/>
                  </a:solidFill>
                  <a:latin typeface="Product Sans" panose="020B0403030502040203" pitchFamily="34" charset="0"/>
                </a:endParaRPr>
              </a:p>
            </p:txBody>
          </p:sp>
          <p:sp>
            <p:nvSpPr>
              <p:cNvPr id="9" name="Rounded Rectangle 8">
                <a:extLst>
                  <a:ext uri="{FF2B5EF4-FFF2-40B4-BE49-F238E27FC236}">
                    <a16:creationId xmlns:a16="http://schemas.microsoft.com/office/drawing/2014/main" id="{0B91DF44-415E-784F-A847-3762E68406B0}"/>
                  </a:ext>
                </a:extLst>
              </p:cNvPr>
              <p:cNvSpPr/>
              <p:nvPr/>
            </p:nvSpPr>
            <p:spPr>
              <a:xfrm>
                <a:off x="6515982" y="646981"/>
                <a:ext cx="2208956" cy="698740"/>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latin typeface="Product Sans" panose="020B0403030502040203" pitchFamily="34" charset="0"/>
                  </a:rPr>
                  <a:t>Virtual Workshop</a:t>
                </a:r>
                <a:endParaRPr lang="en-TH" b="1">
                  <a:solidFill>
                    <a:sysClr val="windowText" lastClr="000000"/>
                  </a:solidFill>
                  <a:latin typeface="Product Sans" panose="020B0403030502040203" pitchFamily="34" charset="0"/>
                </a:endParaRPr>
              </a:p>
            </p:txBody>
          </p:sp>
          <p:sp>
            <p:nvSpPr>
              <p:cNvPr id="10" name="Rounded Rectangle 9">
                <a:extLst>
                  <a:ext uri="{FF2B5EF4-FFF2-40B4-BE49-F238E27FC236}">
                    <a16:creationId xmlns:a16="http://schemas.microsoft.com/office/drawing/2014/main" id="{092116A6-8A44-BB4B-B599-83F4276535CA}"/>
                  </a:ext>
                </a:extLst>
              </p:cNvPr>
              <p:cNvSpPr/>
              <p:nvPr/>
            </p:nvSpPr>
            <p:spPr>
              <a:xfrm>
                <a:off x="9355592" y="646981"/>
                <a:ext cx="2208956" cy="698740"/>
              </a:xfrm>
              <a:prstGeom prst="round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latin typeface="Product Sans" panose="020B0403030502040203" pitchFamily="34" charset="0"/>
                  </a:rPr>
                  <a:t>Certification Test</a:t>
                </a:r>
                <a:endParaRPr lang="en-TH" b="1">
                  <a:solidFill>
                    <a:sysClr val="windowText" lastClr="000000"/>
                  </a:solidFill>
                  <a:latin typeface="Product Sans" panose="020B0403030502040203" pitchFamily="34" charset="0"/>
                </a:endParaRPr>
              </a:p>
            </p:txBody>
          </p:sp>
        </p:grpSp>
        <p:sp>
          <p:nvSpPr>
            <p:cNvPr id="23" name="Right Arrow 22">
              <a:extLst>
                <a:ext uri="{FF2B5EF4-FFF2-40B4-BE49-F238E27FC236}">
                  <a16:creationId xmlns:a16="http://schemas.microsoft.com/office/drawing/2014/main" id="{81132595-42D0-0F4D-B46A-1B225CDEEED7}"/>
                </a:ext>
              </a:extLst>
            </p:cNvPr>
            <p:cNvSpPr/>
            <p:nvPr/>
          </p:nvSpPr>
          <p:spPr>
            <a:xfrm>
              <a:off x="3089039" y="590909"/>
              <a:ext cx="376661" cy="276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4" name="Right Arrow 23">
              <a:extLst>
                <a:ext uri="{FF2B5EF4-FFF2-40B4-BE49-F238E27FC236}">
                  <a16:creationId xmlns:a16="http://schemas.microsoft.com/office/drawing/2014/main" id="{C0FA6429-954B-DB4F-99F4-28A779DF9D2C}"/>
                </a:ext>
              </a:extLst>
            </p:cNvPr>
            <p:cNvSpPr/>
            <p:nvPr/>
          </p:nvSpPr>
          <p:spPr>
            <a:xfrm>
              <a:off x="5883209" y="590909"/>
              <a:ext cx="376661" cy="276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5" name="Right Arrow 24">
              <a:extLst>
                <a:ext uri="{FF2B5EF4-FFF2-40B4-BE49-F238E27FC236}">
                  <a16:creationId xmlns:a16="http://schemas.microsoft.com/office/drawing/2014/main" id="{D83A155F-476C-A74E-B618-DA4A24E84744}"/>
                </a:ext>
              </a:extLst>
            </p:cNvPr>
            <p:cNvSpPr/>
            <p:nvPr/>
          </p:nvSpPr>
          <p:spPr>
            <a:xfrm>
              <a:off x="8726300" y="569342"/>
              <a:ext cx="376661" cy="276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grpSp>
      <p:pic>
        <p:nvPicPr>
          <p:cNvPr id="27" name="Picture 26" descr="Icon&#10;&#10;Description automatically generated">
            <a:extLst>
              <a:ext uri="{FF2B5EF4-FFF2-40B4-BE49-F238E27FC236}">
                <a16:creationId xmlns:a16="http://schemas.microsoft.com/office/drawing/2014/main" id="{9C89A153-B79A-7A44-B911-83C3B3866067}"/>
              </a:ext>
            </a:extLst>
          </p:cNvPr>
          <p:cNvPicPr>
            <a:picLocks noChangeAspect="1"/>
          </p:cNvPicPr>
          <p:nvPr/>
        </p:nvPicPr>
        <p:blipFill>
          <a:blip r:embed="rId5"/>
          <a:stretch>
            <a:fillRect/>
          </a:stretch>
        </p:blipFill>
        <p:spPr>
          <a:xfrm>
            <a:off x="3994343" y="5200259"/>
            <a:ext cx="1305264" cy="1305264"/>
          </a:xfrm>
          <a:prstGeom prst="rect">
            <a:avLst/>
          </a:prstGeom>
        </p:spPr>
      </p:pic>
      <p:pic>
        <p:nvPicPr>
          <p:cNvPr id="22" name="Picture 21" descr="Icon&#10;&#10;Description automatically generated">
            <a:extLst>
              <a:ext uri="{FF2B5EF4-FFF2-40B4-BE49-F238E27FC236}">
                <a16:creationId xmlns:a16="http://schemas.microsoft.com/office/drawing/2014/main" id="{8F2084BE-8941-4546-B400-6FDF1185B8BB}"/>
              </a:ext>
            </a:extLst>
          </p:cNvPr>
          <p:cNvPicPr>
            <a:picLocks noChangeAspect="1"/>
          </p:cNvPicPr>
          <p:nvPr/>
        </p:nvPicPr>
        <p:blipFill>
          <a:blip r:embed="rId6"/>
          <a:stretch>
            <a:fillRect/>
          </a:stretch>
        </p:blipFill>
        <p:spPr>
          <a:xfrm>
            <a:off x="6613926" y="4592311"/>
            <a:ext cx="1802813" cy="1802813"/>
          </a:xfrm>
          <a:prstGeom prst="rect">
            <a:avLst/>
          </a:prstGeom>
        </p:spPr>
      </p:pic>
    </p:spTree>
    <p:extLst>
      <p:ext uri="{BB962C8B-B14F-4D97-AF65-F5344CB8AC3E}">
        <p14:creationId xmlns:p14="http://schemas.microsoft.com/office/powerpoint/2010/main" val="4023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Macintosh PowerPoint</Application>
  <PresentationFormat>Widescreen</PresentationFormat>
  <Paragraphs>51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Product</vt:lpstr>
      <vt:lpstr>Product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Thivyakanth Ruthramoorthy</dc:creator>
  <cp:lastModifiedBy>waranthron chansawang</cp:lastModifiedBy>
  <cp:revision>2</cp:revision>
  <dcterms:created xsi:type="dcterms:W3CDTF">2020-09-28T02:52:07Z</dcterms:created>
  <dcterms:modified xsi:type="dcterms:W3CDTF">2020-11-13T09:12:11Z</dcterms:modified>
</cp:coreProperties>
</file>