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matic SC"/>
      <p:regular r:id="rId17"/>
      <p:bold r:id="rId18"/>
    </p:embeddedFont>
    <p:embeddedFont>
      <p:font typeface="Source Code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25B499E-D5F3-46F5-A3B1-76A13CF5A9C6}">
  <a:tblStyle styleId="{C25B499E-D5F3-46F5-A3B1-76A13CF5A9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1.xml"/><Relationship Id="rId18" Type="http://schemas.openxmlformats.org/officeDocument/2006/relationships/font" Target="fonts/AmaticS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Source: https://www.ossur.com/prosthetic-solutions/products/dynamic-solutions/rheo-knee; woebot.io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jects.propublica.org/graphics/workers-compensation-benefits-by-limb" TargetMode="External"/><Relationship Id="rId4" Type="http://schemas.openxmlformats.org/officeDocument/2006/relationships/hyperlink" Target="http://www.singaporebikes.com/forums/archive/index.php/t-352981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6" Type="http://schemas.openxmlformats.org/officeDocument/2006/relationships/image" Target="../media/image11.jpg"/><Relationship Id="rId7" Type="http://schemas.openxmlformats.org/officeDocument/2006/relationships/image" Target="../media/image15.jpg"/><Relationship Id="rId8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component</a:t>
            </a:r>
            <a:endParaRPr/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/>
              <a:t>Group 1</a:t>
            </a:r>
            <a:endParaRPr b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Emma retails for </a:t>
            </a:r>
            <a:r>
              <a:rPr lang="en-GB"/>
              <a:t>SGD $35K (in line with competitors) with 10 year warranty and replacements - lower than average insurance / court payout for leg amputations (SGD $40-80K).</a:t>
            </a:r>
            <a:br>
              <a:rPr lang="en-GB"/>
            </a:b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need roughly 30 sales to make up our development cost of SGD 1 M - with total addressable market of ~600K leg amputees across developed world (2008)!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Biz case</a:t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348925" y="4446700"/>
            <a:ext cx="87102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Source: </a:t>
            </a:r>
            <a:r>
              <a:rPr lang="en-GB" sz="800" u="sng">
                <a:solidFill>
                  <a:srgbClr val="DB4437"/>
                </a:solidFill>
                <a:hlinkClick r:id="rId3"/>
              </a:rPr>
              <a:t>https://projects.propublica.org/graphics/workers-compensation-benefits-by-limb</a:t>
            </a:r>
            <a:endParaRPr sz="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u="sng">
                <a:solidFill>
                  <a:srgbClr val="DB4437"/>
                </a:solidFill>
                <a:hlinkClick r:id="rId4"/>
              </a:rPr>
              <a:t>http://www.singaporebikes.com/forums/archive/index.php/t-352981.html</a:t>
            </a:r>
            <a:endParaRPr sz="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https://web.stanford.edu/class/engr110/2011/LeBlanc-03a.pdf</a:t>
            </a:r>
            <a:endParaRPr sz="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1598"/>
            <a:ext cx="9143999" cy="440190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day in the life of Annie...</a:t>
            </a:r>
            <a:endParaRPr/>
          </a:p>
        </p:txBody>
      </p:sp>
      <p:sp>
        <p:nvSpPr>
          <p:cNvPr id="64" name="Shape 64"/>
          <p:cNvSpPr txBox="1"/>
          <p:nvPr/>
        </p:nvSpPr>
        <p:spPr>
          <a:xfrm>
            <a:off x="395650" y="1244750"/>
            <a:ext cx="1718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Walking with my leg is awkward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2662325" y="939950"/>
            <a:ext cx="1718700" cy="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We work full time and can’t be watching Annie at all times.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" name="Shape 66"/>
          <p:cNvSpPr txBox="1"/>
          <p:nvPr/>
        </p:nvSpPr>
        <p:spPr>
          <a:xfrm>
            <a:off x="4844475" y="939950"/>
            <a:ext cx="1718700" cy="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Annie’s experience was traumatic, she needs to talk it out.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x="7022575" y="1168550"/>
            <a:ext cx="1718700" cy="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Annie is not using her leg enough.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950" y="1192750"/>
            <a:ext cx="2792648" cy="29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4500" y="1798850"/>
            <a:ext cx="2480075" cy="24800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Existing solutions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8675"/>
            <a:ext cx="4015800" cy="2947800"/>
          </a:xfrm>
          <a:prstGeom prst="rect">
            <a:avLst/>
          </a:prstGeom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Chatbots</a:t>
            </a:r>
            <a:endParaRPr/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816500" y="1241025"/>
            <a:ext cx="4015800" cy="2947800"/>
          </a:xfrm>
          <a:prstGeom prst="rect">
            <a:avLst/>
          </a:prstGeom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Prosthetics</a:t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5399550" y="1817525"/>
            <a:ext cx="30000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22222"/>
                </a:solidFill>
                <a:highlight>
                  <a:srgbClr val="FFFFFF"/>
                </a:highlight>
              </a:rPr>
              <a:t>AI-based prosthetics: </a:t>
            </a:r>
            <a:r>
              <a:rPr lang="en-GB" sz="1500">
                <a:solidFill>
                  <a:srgbClr val="222222"/>
                </a:solidFill>
                <a:highlight>
                  <a:srgbClr val="FFFFFF"/>
                </a:highlight>
              </a:rPr>
              <a:t>Rheo Knee, Power Knee, and Proprio Foot </a:t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3803850" y="1878000"/>
            <a:ext cx="1519500" cy="1392000"/>
          </a:xfrm>
          <a:prstGeom prst="plus">
            <a:avLst>
              <a:gd fmla="val 3331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1143825" y="2995950"/>
            <a:ext cx="30000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22222"/>
                </a:solidFill>
                <a:highlight>
                  <a:srgbClr val="FFFFFF"/>
                </a:highlight>
              </a:rPr>
              <a:t>Chatbots for people who are feeling down: Woebot</a:t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324825" y="4311300"/>
            <a:ext cx="742800" cy="554350"/>
            <a:chOff x="4358650" y="4190475"/>
            <a:chExt cx="742800" cy="554350"/>
          </a:xfrm>
        </p:grpSpPr>
        <p:sp>
          <p:nvSpPr>
            <p:cNvPr id="81" name="Shape 81"/>
            <p:cNvSpPr/>
            <p:nvPr/>
          </p:nvSpPr>
          <p:spPr>
            <a:xfrm>
              <a:off x="4358650" y="4190475"/>
              <a:ext cx="742800" cy="23825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358650" y="4506575"/>
              <a:ext cx="742800" cy="23825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Shape 83"/>
          <p:cNvSpPr txBox="1"/>
          <p:nvPr/>
        </p:nvSpPr>
        <p:spPr>
          <a:xfrm>
            <a:off x="1333200" y="4240425"/>
            <a:ext cx="7346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Courier New"/>
                <a:ea typeface="Courier New"/>
                <a:cs typeface="Courier New"/>
                <a:sym typeface="Courier New"/>
              </a:rPr>
              <a:t>Our solution, EMMA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Emma</a:t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6404850" y="599325"/>
            <a:ext cx="2638500" cy="17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 new friend!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Emma </a:t>
            </a:r>
            <a:r>
              <a:rPr lang="en-GB"/>
              <a:t>is a live voice assistant that befriends the user, responding to questions and prompting action (e.g. using the leg)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3700" y="292850"/>
            <a:ext cx="3536005" cy="46743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6404850" y="3079175"/>
            <a:ext cx="2638500" cy="17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Understand how Anne is feeling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Through Anne’s walking and talking with Emma, we collect data not only on usage, but also on sentiments and feelings, to allow parents to understand her better.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93" name="Shape 93"/>
          <p:cNvSpPr txBox="1"/>
          <p:nvPr/>
        </p:nvSpPr>
        <p:spPr>
          <a:xfrm>
            <a:off x="108275" y="1812575"/>
            <a:ext cx="2638500" cy="17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Make walking easier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With our groundbreaking stabilising technology, we can create the safest and most comfortable walking experience possible for Anne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6725" y="94975"/>
            <a:ext cx="596000" cy="5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425" y="1322450"/>
            <a:ext cx="596000" cy="5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96725" y="2477000"/>
            <a:ext cx="596000" cy="5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1598"/>
            <a:ext cx="9143999" cy="440190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Everyone’s happy</a:t>
            </a: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395650" y="1092350"/>
            <a:ext cx="17187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Walking with my leg is so fun and a breeze!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2662325" y="939950"/>
            <a:ext cx="1718700" cy="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Annie is recovering well and we know how she feels!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4844475" y="939950"/>
            <a:ext cx="1718700" cy="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Annie’s mood seems lighter as she is better able to walk.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7022575" y="939950"/>
            <a:ext cx="1718700" cy="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Annie is getting used to using her prosthetic leg!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Technical part</a:t>
            </a:r>
            <a:endParaRPr/>
          </a:p>
        </p:txBody>
      </p:sp>
      <p:graphicFrame>
        <p:nvGraphicFramePr>
          <p:cNvPr id="112" name="Shape 112"/>
          <p:cNvGraphicFramePr/>
          <p:nvPr/>
        </p:nvGraphicFramePr>
        <p:xfrm>
          <a:off x="311700" y="109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{C25B499E-D5F3-46F5-A3B1-76A13CF5A9C6}</a:tableStyleId>
              </a:tblPr>
              <a:tblGrid>
                <a:gridCol w="1236075"/>
                <a:gridCol w="1988525"/>
                <a:gridCol w="1619925"/>
                <a:gridCol w="1619925"/>
                <a:gridCol w="1619925"/>
              </a:tblGrid>
              <a:tr h="290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Category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Data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Algorithm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Engineering Trade-off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Success Metric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3049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Walking Assistant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-29845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GB" sz="1100"/>
                        <a:t>Pressure Sensors data</a:t>
                      </a:r>
                      <a:endParaRPr sz="1100"/>
                    </a:p>
                    <a:p>
                      <a:pPr indent="-29845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GB" sz="1100"/>
                        <a:t>Gyroscope / Orientation</a:t>
                      </a:r>
                      <a:endParaRPr sz="1100"/>
                    </a:p>
                    <a:p>
                      <a:pPr indent="-29845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GB" sz="1100"/>
                        <a:t>Pedometers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Reinforced Learning can learn without expert supervision and problem does not have obvious solution as everyone walk differently.</a:t>
                      </a:r>
                      <a:endParaRPr sz="11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E.g. if too much pressure at a certain point, it will try to alleviate by counterbalancing the pressure applied using hydraulic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Requires power source such as battery for sensors, microchips, communication modules, hydraulics.</a:t>
                      </a:r>
                      <a:endParaRPr sz="11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Requires</a:t>
                      </a:r>
                      <a:r>
                        <a:rPr lang="en-GB" sz="1100"/>
                        <a:t> server for computation and storage</a:t>
                      </a:r>
                      <a:endParaRPr sz="11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It will have a significantly higher initial cost and maintenance cost.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Based on the increment in weekly prosthetics usage up till standard usage.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Technical part</a:t>
            </a:r>
            <a:endParaRPr/>
          </a:p>
        </p:txBody>
      </p:sp>
      <p:graphicFrame>
        <p:nvGraphicFramePr>
          <p:cNvPr id="118" name="Shape 118"/>
          <p:cNvGraphicFramePr/>
          <p:nvPr/>
        </p:nvGraphicFramePr>
        <p:xfrm>
          <a:off x="311700" y="122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{C25B499E-D5F3-46F5-A3B1-76A13CF5A9C6}</a:tableStyleId>
              </a:tblPr>
              <a:tblGrid>
                <a:gridCol w="1302775"/>
                <a:gridCol w="2095825"/>
                <a:gridCol w="1707325"/>
                <a:gridCol w="1707325"/>
                <a:gridCol w="1707325"/>
              </a:tblGrid>
              <a:tr h="396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Category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Data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Algorithm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Engineering Trade-off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Success Metric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1264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Emotional Support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-29845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GB" sz="1100"/>
                        <a:t>Text</a:t>
                      </a:r>
                      <a:endParaRPr sz="1100"/>
                    </a:p>
                    <a:p>
                      <a:pPr indent="-29845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en-GB" sz="1100"/>
                        <a:t>Speech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Sentiment Analysis to extract the sentiment of Anne while she is communicating with the leg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In addition to above requirements, microphone, speaker and light for feedback.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Based on increment in positive input percentage from Anne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Flow chart</a:t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2676525" y="3211213"/>
            <a:ext cx="976200" cy="46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Sensors</a:t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4458625" y="1532638"/>
            <a:ext cx="666400" cy="8010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Cloud</a:t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b="0" l="17543" r="20985" t="0"/>
          <a:stretch/>
        </p:blipFill>
        <p:spPr>
          <a:xfrm>
            <a:off x="6393100" y="815550"/>
            <a:ext cx="518450" cy="843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Shape 127"/>
          <p:cNvCxnSpPr>
            <a:stCxn id="125" idx="1"/>
            <a:endCxn id="126" idx="1"/>
          </p:cNvCxnSpPr>
          <p:nvPr/>
        </p:nvCxnSpPr>
        <p:spPr>
          <a:xfrm flipH="1" rot="10800000">
            <a:off x="4791825" y="1237138"/>
            <a:ext cx="1601400" cy="29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8" name="Shape 128"/>
          <p:cNvCxnSpPr>
            <a:stCxn id="125" idx="3"/>
            <a:endCxn id="129" idx="0"/>
          </p:cNvCxnSpPr>
          <p:nvPr/>
        </p:nvCxnSpPr>
        <p:spPr>
          <a:xfrm>
            <a:off x="4791825" y="2333638"/>
            <a:ext cx="577800" cy="14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17543" r="20985" t="0"/>
          <a:stretch/>
        </p:blipFill>
        <p:spPr>
          <a:xfrm>
            <a:off x="6865300" y="2761438"/>
            <a:ext cx="518450" cy="84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b="0" l="17543" r="20985" t="0"/>
          <a:stretch/>
        </p:blipFill>
        <p:spPr>
          <a:xfrm>
            <a:off x="5110275" y="3734338"/>
            <a:ext cx="518450" cy="84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0013" y="3211237"/>
            <a:ext cx="763078" cy="160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6475" y="176313"/>
            <a:ext cx="1206300" cy="1606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Shape 133"/>
          <p:cNvCxnSpPr>
            <a:stCxn id="125" idx="4"/>
            <a:endCxn id="130" idx="1"/>
          </p:cNvCxnSpPr>
          <p:nvPr/>
        </p:nvCxnSpPr>
        <p:spPr>
          <a:xfrm>
            <a:off x="5125025" y="1933138"/>
            <a:ext cx="1740300" cy="12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34" name="Shape 1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82975" y="2342480"/>
            <a:ext cx="666400" cy="1550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1592150"/>
            <a:ext cx="892520" cy="187339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480325" y="3465550"/>
            <a:ext cx="647700" cy="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Anne</a:t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5414113" y="4749175"/>
            <a:ext cx="11502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Counsellor</a:t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7039325" y="3963600"/>
            <a:ext cx="15537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Physiotherapist</a:t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6962775" y="1663213"/>
            <a:ext cx="15537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Parents</a:t>
            </a:r>
            <a:endParaRPr/>
          </a:p>
        </p:txBody>
      </p:sp>
      <p:pic>
        <p:nvPicPr>
          <p:cNvPr id="140" name="Shape 1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01850" y="1787875"/>
            <a:ext cx="1525550" cy="152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/>
          <p:nvPr/>
        </p:nvSpPr>
        <p:spPr>
          <a:xfrm rot="5400000">
            <a:off x="1660625" y="1918250"/>
            <a:ext cx="223500" cy="12648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 rot="2141962">
            <a:off x="5290691" y="2411323"/>
            <a:ext cx="2026623" cy="3600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Walking Patterns</a:t>
            </a:r>
            <a:endParaRPr/>
          </a:p>
        </p:txBody>
      </p:sp>
      <p:sp>
        <p:nvSpPr>
          <p:cNvPr id="143" name="Shape 143"/>
          <p:cNvSpPr txBox="1"/>
          <p:nvPr/>
        </p:nvSpPr>
        <p:spPr>
          <a:xfrm rot="4024056">
            <a:off x="4356280" y="3053415"/>
            <a:ext cx="2026461" cy="3600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Sentiment</a:t>
            </a:r>
            <a:r>
              <a:rPr lang="en-GB"/>
              <a:t> Data</a:t>
            </a:r>
            <a:endParaRPr/>
          </a:p>
        </p:txBody>
      </p:sp>
      <p:cxnSp>
        <p:nvCxnSpPr>
          <p:cNvPr id="144" name="Shape 144"/>
          <p:cNvCxnSpPr>
            <a:stCxn id="124" idx="3"/>
            <a:endCxn id="125" idx="2"/>
          </p:cNvCxnSpPr>
          <p:nvPr/>
        </p:nvCxnSpPr>
        <p:spPr>
          <a:xfrm flipH="1" rot="10800000">
            <a:off x="3652725" y="1933063"/>
            <a:ext cx="805800" cy="15129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5" name="Shape 145"/>
          <p:cNvSpPr txBox="1"/>
          <p:nvPr/>
        </p:nvSpPr>
        <p:spPr>
          <a:xfrm rot="-669413">
            <a:off x="4998363" y="1008202"/>
            <a:ext cx="2026397" cy="360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Anne’s </a:t>
            </a:r>
            <a:r>
              <a:rPr lang="en-GB"/>
              <a:t>Data</a:t>
            </a:r>
            <a:endParaRPr/>
          </a:p>
        </p:txBody>
      </p:sp>
      <p:sp>
        <p:nvSpPr>
          <p:cNvPr id="146" name="Shape 146"/>
          <p:cNvSpPr txBox="1"/>
          <p:nvPr/>
        </p:nvSpPr>
        <p:spPr>
          <a:xfrm rot="505">
            <a:off x="1215426" y="2126869"/>
            <a:ext cx="20406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Speech / Text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6298" y="292850"/>
            <a:ext cx="2365489" cy="413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