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2" r:id="rId2"/>
  </p:sldMasterIdLst>
  <p:notesMasterIdLst>
    <p:notesMasterId r:id="rId9"/>
  </p:notesMasterIdLst>
  <p:handoutMasterIdLst>
    <p:handoutMasterId r:id="rId10"/>
  </p:handoutMasterIdLst>
  <p:sldIdLst>
    <p:sldId id="457" r:id="rId3"/>
    <p:sldId id="458" r:id="rId4"/>
    <p:sldId id="482" r:id="rId5"/>
    <p:sldId id="484" r:id="rId6"/>
    <p:sldId id="485" r:id="rId7"/>
    <p:sldId id="483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34A"/>
    <a:srgbClr val="9CCC65"/>
    <a:srgbClr val="7CB342"/>
    <a:srgbClr val="689F38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81149" autoAdjust="0"/>
  </p:normalViewPr>
  <p:slideViewPr>
    <p:cSldViewPr snapToGrid="0">
      <p:cViewPr varScale="1">
        <p:scale>
          <a:sx n="51" d="100"/>
          <a:sy n="51" d="100"/>
        </p:scale>
        <p:origin x="36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8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CFD99B-4658-4C59-924D-9EC864A11AD9}" type="datetimeFigureOut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B7FC44-1E37-4689-BEA0-3228B7081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76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1A5B1A-CEE1-4D39-9BA1-FEB5BA0C0B48}" type="datetimeFigureOut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24657-47A6-4767-9483-76B5C75BC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924657-47A6-4767-9483-76B5C75BC9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924657-47A6-4767-9483-76B5C75BC9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0434CB-BFC0-4393-8321-0A74E84FB1D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283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BA2D-4318-478A-B2A3-7208F7068FBB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6042F-6BE0-4344-83BB-5BF7C279F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6260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55D12-D767-466A-8E3F-3E73D16ABA9E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A67D8-3BF3-4BB0-855A-5BDFC4E71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6073"/>
      </p:ext>
    </p:extLst>
  </p:cSld>
  <p:clrMapOvr>
    <a:masterClrMapping/>
  </p:clrMapOvr>
  <p:transition spd="slow" advTm="300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23A59-6118-46BD-A0B5-5ACED5936438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28588-32E9-4C4A-A3AE-0A22856E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318"/>
      </p:ext>
    </p:extLst>
  </p:cSld>
  <p:clrMapOvr>
    <a:masterClrMapping/>
  </p:clrMapOvr>
  <p:transition spd="slow" advTm="3000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47878"/>
      </p:ext>
    </p:extLst>
  </p:cSld>
  <p:clrMapOvr>
    <a:masterClrMapping/>
  </p:clrMapOvr>
  <p:transition spd="slow" advTm="300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00010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2198583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7"/>
          <p:cNvSpPr txBox="1">
            <a:spLocks/>
          </p:cNvSpPr>
          <p:nvPr userDrawn="1"/>
        </p:nvSpPr>
        <p:spPr>
          <a:xfrm>
            <a:off x="598488" y="342900"/>
            <a:ext cx="1406525" cy="217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BOX.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98766" y="5954661"/>
            <a:ext cx="276999" cy="61170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WWW.BOX.COM</a:t>
            </a:r>
          </a:p>
        </p:txBody>
      </p:sp>
      <p:sp>
        <p:nvSpPr>
          <p:cNvPr id="5" name="Shape 2759"/>
          <p:cNvSpPr/>
          <p:nvPr userDrawn="1"/>
        </p:nvSpPr>
        <p:spPr>
          <a:xfrm>
            <a:off x="11404601" y="342900"/>
            <a:ext cx="182563" cy="18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65"/>
          </p:nvPr>
        </p:nvSpPr>
        <p:spPr>
          <a:xfrm>
            <a:off x="2004535" y="914400"/>
            <a:ext cx="8195181" cy="29718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9481534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7"/>
          <p:cNvSpPr txBox="1">
            <a:spLocks/>
          </p:cNvSpPr>
          <p:nvPr userDrawn="1"/>
        </p:nvSpPr>
        <p:spPr>
          <a:xfrm>
            <a:off x="598488" y="342900"/>
            <a:ext cx="1406525" cy="217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BOX.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98766" y="5954661"/>
            <a:ext cx="276999" cy="61170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WWW.BOX.COM</a:t>
            </a:r>
          </a:p>
        </p:txBody>
      </p:sp>
      <p:sp>
        <p:nvSpPr>
          <p:cNvPr id="5" name="Shape 2759"/>
          <p:cNvSpPr/>
          <p:nvPr userDrawn="1"/>
        </p:nvSpPr>
        <p:spPr>
          <a:xfrm>
            <a:off x="11404601" y="342900"/>
            <a:ext cx="182563" cy="18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65"/>
          </p:nvPr>
        </p:nvSpPr>
        <p:spPr>
          <a:xfrm>
            <a:off x="5973459" y="681644"/>
            <a:ext cx="4229100" cy="5490556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56297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7"/>
          <p:cNvSpPr txBox="1">
            <a:spLocks/>
          </p:cNvSpPr>
          <p:nvPr userDrawn="1"/>
        </p:nvSpPr>
        <p:spPr>
          <a:xfrm>
            <a:off x="598488" y="342900"/>
            <a:ext cx="1406525" cy="217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BOX.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98766" y="5954661"/>
            <a:ext cx="276999" cy="61170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WWW.BOX.COM</a:t>
            </a:r>
          </a:p>
        </p:txBody>
      </p:sp>
      <p:sp>
        <p:nvSpPr>
          <p:cNvPr id="5" name="Shape 2759"/>
          <p:cNvSpPr/>
          <p:nvPr userDrawn="1"/>
        </p:nvSpPr>
        <p:spPr>
          <a:xfrm>
            <a:off x="11404601" y="342900"/>
            <a:ext cx="182563" cy="18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65"/>
          </p:nvPr>
        </p:nvSpPr>
        <p:spPr>
          <a:xfrm>
            <a:off x="1989010" y="689956"/>
            <a:ext cx="4229100" cy="548224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481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7"/>
          <p:cNvSpPr txBox="1">
            <a:spLocks/>
          </p:cNvSpPr>
          <p:nvPr userDrawn="1"/>
        </p:nvSpPr>
        <p:spPr>
          <a:xfrm>
            <a:off x="598488" y="342900"/>
            <a:ext cx="1406525" cy="217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BOX.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98766" y="5954661"/>
            <a:ext cx="276999" cy="61170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WWW.BOX.COM</a:t>
            </a:r>
          </a:p>
        </p:txBody>
      </p:sp>
      <p:sp>
        <p:nvSpPr>
          <p:cNvPr id="7" name="Shape 2759"/>
          <p:cNvSpPr/>
          <p:nvPr userDrawn="1"/>
        </p:nvSpPr>
        <p:spPr>
          <a:xfrm>
            <a:off x="11404601" y="342900"/>
            <a:ext cx="182563" cy="18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65"/>
          </p:nvPr>
        </p:nvSpPr>
        <p:spPr>
          <a:xfrm>
            <a:off x="1515587" y="673331"/>
            <a:ext cx="4229100" cy="550222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66"/>
          </p:nvPr>
        </p:nvSpPr>
        <p:spPr>
          <a:xfrm>
            <a:off x="7013545" y="0"/>
            <a:ext cx="3942633" cy="252638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803442"/>
      </p:ext>
    </p:extLst>
  </p:cSld>
  <p:clrMapOvr>
    <a:masterClrMapping/>
  </p:clrMapOvr>
  <p:transition spd="slow" advTm="3000"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7"/>
          <p:cNvSpPr txBox="1">
            <a:spLocks/>
          </p:cNvSpPr>
          <p:nvPr userDrawn="1"/>
        </p:nvSpPr>
        <p:spPr>
          <a:xfrm>
            <a:off x="598488" y="342900"/>
            <a:ext cx="1406525" cy="217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BOX.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98766" y="5954661"/>
            <a:ext cx="276999" cy="61170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WWW.BOX.COM</a:t>
            </a:r>
          </a:p>
        </p:txBody>
      </p:sp>
      <p:sp>
        <p:nvSpPr>
          <p:cNvPr id="6" name="Shape 2759"/>
          <p:cNvSpPr/>
          <p:nvPr userDrawn="1"/>
        </p:nvSpPr>
        <p:spPr>
          <a:xfrm>
            <a:off x="11404601" y="342900"/>
            <a:ext cx="182563" cy="18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7"/>
          </p:nvPr>
        </p:nvSpPr>
        <p:spPr>
          <a:xfrm>
            <a:off x="7013543" y="0"/>
            <a:ext cx="3934320" cy="52578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68"/>
          </p:nvPr>
        </p:nvSpPr>
        <p:spPr>
          <a:xfrm>
            <a:off x="1238598" y="3649171"/>
            <a:ext cx="4274351" cy="252638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083586"/>
      </p:ext>
    </p:extLst>
  </p:cSld>
  <p:clrMapOvr>
    <a:masterClrMapping/>
  </p:clrMapOvr>
  <p:transition spd="slow" advTm="300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780CB-62ED-4466-89E6-D99B8D27C5E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F3FB1-D99F-48A4-8DE5-509E36C2B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77880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7"/>
          <p:cNvSpPr txBox="1">
            <a:spLocks/>
          </p:cNvSpPr>
          <p:nvPr userDrawn="1"/>
        </p:nvSpPr>
        <p:spPr>
          <a:xfrm>
            <a:off x="598488" y="342900"/>
            <a:ext cx="1406525" cy="2174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BOX.</a:t>
            </a:r>
          </a:p>
        </p:txBody>
      </p:sp>
      <p:sp>
        <p:nvSpPr>
          <p:cNvPr id="4" name="Прямоугольник 14"/>
          <p:cNvSpPr/>
          <p:nvPr userDrawn="1"/>
        </p:nvSpPr>
        <p:spPr>
          <a:xfrm>
            <a:off x="2" y="-3175"/>
            <a:ext cx="4686300" cy="686117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98766" y="5954661"/>
            <a:ext cx="276999" cy="61170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WWW.BOX.COM</a:t>
            </a:r>
          </a:p>
        </p:txBody>
      </p:sp>
      <p:sp>
        <p:nvSpPr>
          <p:cNvPr id="6" name="Shape 2759"/>
          <p:cNvSpPr/>
          <p:nvPr userDrawn="1"/>
        </p:nvSpPr>
        <p:spPr>
          <a:xfrm>
            <a:off x="11404601" y="342900"/>
            <a:ext cx="182563" cy="18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65"/>
          </p:nvPr>
        </p:nvSpPr>
        <p:spPr>
          <a:xfrm>
            <a:off x="1249588" y="925482"/>
            <a:ext cx="4821477" cy="5029200"/>
          </a:xfr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668578"/>
      </p:ext>
    </p:extLst>
  </p:cSld>
  <p:clrMapOvr>
    <a:masterClrMapping/>
  </p:clrMapOvr>
  <p:transition spd="slow" advTm="3000">
    <p:comb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b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156202" y="-19050"/>
            <a:ext cx="3469799" cy="4028797"/>
          </a:xfrm>
          <a:custGeom>
            <a:avLst/>
            <a:gdLst>
              <a:gd name="connsiteX0" fmla="*/ 0 w 3469798"/>
              <a:gd name="connsiteY0" fmla="*/ 0 h 4028797"/>
              <a:gd name="connsiteX1" fmla="*/ 3469798 w 3469798"/>
              <a:gd name="connsiteY1" fmla="*/ 0 h 4028797"/>
              <a:gd name="connsiteX2" fmla="*/ 3469798 w 3469798"/>
              <a:gd name="connsiteY2" fmla="*/ 4028797 h 4028797"/>
              <a:gd name="connsiteX3" fmla="*/ 0 w 3469798"/>
              <a:gd name="connsiteY3" fmla="*/ 4028797 h 402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9798" h="4028797">
                <a:moveTo>
                  <a:pt x="0" y="0"/>
                </a:moveTo>
                <a:lnTo>
                  <a:pt x="3469798" y="0"/>
                </a:lnTo>
                <a:lnTo>
                  <a:pt x="3469798" y="4028797"/>
                </a:lnTo>
                <a:lnTo>
                  <a:pt x="0" y="40287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8722203" y="2819404"/>
            <a:ext cx="3469799" cy="4025901"/>
          </a:xfrm>
          <a:custGeom>
            <a:avLst/>
            <a:gdLst>
              <a:gd name="connsiteX0" fmla="*/ 0 w 3469798"/>
              <a:gd name="connsiteY0" fmla="*/ 0 h 4025901"/>
              <a:gd name="connsiteX1" fmla="*/ 3469798 w 3469798"/>
              <a:gd name="connsiteY1" fmla="*/ 0 h 4025901"/>
              <a:gd name="connsiteX2" fmla="*/ 3469798 w 3469798"/>
              <a:gd name="connsiteY2" fmla="*/ 4025901 h 4025901"/>
              <a:gd name="connsiteX3" fmla="*/ 0 w 3469798"/>
              <a:gd name="connsiteY3" fmla="*/ 4025901 h 402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9798" h="4025901">
                <a:moveTo>
                  <a:pt x="0" y="0"/>
                </a:moveTo>
                <a:lnTo>
                  <a:pt x="3469798" y="0"/>
                </a:lnTo>
                <a:lnTo>
                  <a:pt x="3469798" y="4025901"/>
                </a:lnTo>
                <a:lnTo>
                  <a:pt x="0" y="40259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4983014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" y="4"/>
            <a:ext cx="4056063" cy="305911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5939" y="4"/>
            <a:ext cx="4056063" cy="305911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56066" y="-2"/>
            <a:ext cx="4079873" cy="37988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" y="3059115"/>
            <a:ext cx="4056063" cy="3798889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35939" y="3059115"/>
            <a:ext cx="4056063" cy="3798889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56064" y="3798889"/>
            <a:ext cx="4079872" cy="305911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9247465"/>
      </p:ext>
    </p:extLst>
  </p:cSld>
  <p:clrMapOvr>
    <a:masterClrMapping/>
  </p:clrMapOvr>
  <p:transition spd="slow" advTm="3000">
    <p:comb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10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48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32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455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9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63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C927E-A607-4D2E-B482-633B25DA138B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A1468-F41C-42A6-A718-E23A3B129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88745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53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63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60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5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194BF-C98C-48A3-9D3F-B9CBB3ED7756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074A6-886D-40E4-9FBA-F2448F072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8050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D064E-8AAF-423C-92A5-B606C92E92CF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E41ED-4BD8-45E0-90B0-F64D55BC3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065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D8E94-0602-403C-8381-E48F5675CF1C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CD8C2-6AF0-429F-877D-CD76192A0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6386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B1C6-B154-48E4-8B42-D2F5936CE6D2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EA7D-9D9F-4085-B117-8DE89BD6C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0844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12CF9-2C73-4DE3-AB64-FB439BF22B7F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70C1-B5D6-45FC-B8F1-04A8E871E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2005"/>
      </p:ext>
    </p:extLst>
  </p:cSld>
  <p:clrMapOvr>
    <a:masterClrMapping/>
  </p:clrMapOvr>
  <p:transition spd="slow" advTm="300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F41C2-8123-4524-BE50-B7759DF9589C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6C243-5CFF-45C3-826C-218979AFC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3679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0803F6-FD51-4C5D-BC46-DC743594E29D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Co-confidential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2AFAB5-3BB1-4443-8650-68AC749E1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9" r:id="rId20"/>
    <p:sldLayoutId id="2147483860" r:id="rId21"/>
    <p:sldLayoutId id="2147483861" r:id="rId22"/>
  </p:sldLayoutIdLst>
  <p:transition spd="slow" advTm="3000">
    <p:comb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1/13/2018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0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08115" y="439738"/>
            <a:ext cx="9371012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750" b="1" dirty="0" smtClean="0">
                <a:solidFill>
                  <a:schemeClr val="tx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Problem Statement</a:t>
            </a:r>
            <a:endParaRPr lang="en-US" sz="5750" b="1" dirty="0">
              <a:solidFill>
                <a:schemeClr val="tx2"/>
              </a:solidFill>
              <a:latin typeface="Source Sans Pro" panose="020B0503030403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021513" y="2271793"/>
            <a:ext cx="498951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en-US" dirty="0" smtClean="0">
                <a:latin typeface="Source Sans Pro" pitchFamily="34" charset="0"/>
              </a:rPr>
              <a:t>Mental </a:t>
            </a:r>
            <a:r>
              <a:rPr lang="en-US" altLang="en-US" dirty="0" smtClean="0">
                <a:latin typeface="Source Sans Pro" pitchFamily="34" charset="0"/>
              </a:rPr>
              <a:t>Trauma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dirty="0" smtClean="0">
                <a:latin typeface="Source Sans Pro" pitchFamily="34" charset="0"/>
              </a:rPr>
              <a:t>Busy Parents</a:t>
            </a:r>
            <a:endParaRPr lang="en-US" altLang="en-US" dirty="0" smtClean="0">
              <a:latin typeface="Source Sans Pro" pitchFamily="34" charset="0"/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dirty="0" smtClean="0">
                <a:latin typeface="Source Sans Pro" pitchFamily="34" charset="0"/>
              </a:rPr>
              <a:t>Discomfort from using prosthetic limbs </a:t>
            </a:r>
          </a:p>
        </p:txBody>
      </p:sp>
      <p:sp>
        <p:nvSpPr>
          <p:cNvPr id="6" name="Текст 7"/>
          <p:cNvSpPr txBox="1">
            <a:spLocks/>
          </p:cNvSpPr>
          <p:nvPr/>
        </p:nvSpPr>
        <p:spPr>
          <a:xfrm>
            <a:off x="8452271" y="6326188"/>
            <a:ext cx="3627437" cy="5191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Co-confidential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2052" name="Picture 4" descr="Jess Quinn, 23, is setting out to change perceptions about body image after losing her leg to bone cancer when she was nine years old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39" y="1567985"/>
            <a:ext cx="4106948" cy="428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08115" y="439738"/>
            <a:ext cx="9371012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750" b="1" dirty="0" smtClean="0">
                <a:solidFill>
                  <a:schemeClr val="tx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Integrated Solution</a:t>
            </a:r>
            <a:endParaRPr lang="en-US" sz="5750" b="1" dirty="0">
              <a:solidFill>
                <a:schemeClr val="tx2"/>
              </a:solidFill>
              <a:latin typeface="Source Sans Pro" panose="020B0503030403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253525" y="2249492"/>
            <a:ext cx="49384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36576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Source Sans Pro" pitchFamily="34" charset="0"/>
              </a:rPr>
              <a:t>Physical Comfort</a:t>
            </a:r>
            <a:endParaRPr lang="en-US" altLang="en-US" dirty="0">
              <a:latin typeface="Source Sans Pro" pitchFamily="34" charset="0"/>
            </a:endParaRPr>
          </a:p>
          <a:p>
            <a:pPr indent="-36576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Source Sans Pro" pitchFamily="34" charset="0"/>
              </a:rPr>
              <a:t>Emotional Comfort</a:t>
            </a:r>
          </a:p>
          <a:p>
            <a:pPr marL="377190" lvl="1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dirty="0" smtClean="0">
              <a:latin typeface="Source Sans Pro" pitchFamily="34" charset="0"/>
            </a:endParaRPr>
          </a:p>
          <a:p>
            <a:pPr lvl="1" indent="-36576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dirty="0">
              <a:latin typeface="Source Sans Pro" pitchFamily="34" charset="0"/>
            </a:endParaRPr>
          </a:p>
          <a:p>
            <a:pPr lvl="1" indent="-36576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dirty="0" smtClean="0">
              <a:latin typeface="Source Sans Pro" pitchFamily="34" charset="0"/>
            </a:endParaRPr>
          </a:p>
          <a:p>
            <a:pPr indent="-36576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dirty="0" smtClean="0">
              <a:latin typeface="Source Sans Pro" pitchFamily="34" charset="0"/>
            </a:endParaRPr>
          </a:p>
          <a:p>
            <a:pPr lvl="1" indent="-36576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dirty="0">
              <a:latin typeface="Source Sans Pro" pitchFamily="34" charset="0"/>
            </a:endParaRPr>
          </a:p>
        </p:txBody>
      </p:sp>
      <p:pic>
        <p:nvPicPr>
          <p:cNvPr id="4813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7" y="1746254"/>
            <a:ext cx="6148388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Текст 7"/>
          <p:cNvSpPr txBox="1">
            <a:spLocks/>
          </p:cNvSpPr>
          <p:nvPr/>
        </p:nvSpPr>
        <p:spPr>
          <a:xfrm>
            <a:off x="8452271" y="6326188"/>
            <a:ext cx="3627437" cy="5191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Co-confidential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</p:cSld>
  <p:clrMapOvr>
    <a:masterClrMapping/>
  </p:clrMapOvr>
  <p:transition spd="slow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AIAP\Group\gir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8"/>
          <a:stretch/>
        </p:blipFill>
        <p:spPr bwMode="auto">
          <a:xfrm>
            <a:off x="2717718" y="1384570"/>
            <a:ext cx="7056701" cy="45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GitHub\AIAP\Group\linx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r="3420"/>
          <a:stretch/>
        </p:blipFill>
        <p:spPr bwMode="auto">
          <a:xfrm flipH="1">
            <a:off x="5570745" y="4572000"/>
            <a:ext cx="597667" cy="139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GitHub\AIAP\Group\linx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r="3420"/>
          <a:stretch/>
        </p:blipFill>
        <p:spPr bwMode="auto">
          <a:xfrm flipH="1">
            <a:off x="3149600" y="2057400"/>
            <a:ext cx="1431408" cy="33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itHub\AIAP\Group\smartwatch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71" b="70333"/>
          <a:stretch/>
        </p:blipFill>
        <p:spPr bwMode="auto">
          <a:xfrm>
            <a:off x="8472884" y="2438400"/>
            <a:ext cx="13716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GitHub\AIAP\Group\watch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8"/>
          <a:stretch/>
        </p:blipFill>
        <p:spPr bwMode="auto">
          <a:xfrm>
            <a:off x="7226052" y="3200400"/>
            <a:ext cx="1002384" cy="65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5365" y="838203"/>
            <a:ext cx="31597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AI-powered Bionic Legs</a:t>
            </a:r>
            <a:endParaRPr lang="en-SG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11" y="2095639"/>
            <a:ext cx="22891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Sensors to collect data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101" y="2667658"/>
            <a:ext cx="219316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Machine learning for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pattern recognition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397" y="3442356"/>
            <a:ext cx="217489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Biomimetic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Hydraulic Technology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897" y="4206271"/>
            <a:ext cx="14929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Cycling mode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0188" y="4666307"/>
            <a:ext cx="203139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prstClr val="white"/>
                </a:solidFill>
              </a:rPr>
              <a:t>Fixed Angle Flexion </a:t>
            </a:r>
            <a:endParaRPr lang="en-SG" dirty="0" smtClean="0">
              <a:solidFill>
                <a:prstClr val="white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lock </a:t>
            </a:r>
            <a:r>
              <a:rPr lang="en-SG" dirty="0">
                <a:solidFill>
                  <a:prstClr val="white"/>
                </a:solidFill>
              </a:rPr>
              <a:t>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140" y="5401273"/>
            <a:ext cx="223125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prstClr val="white"/>
                </a:solidFill>
              </a:rPr>
              <a:t>Battery Life Indicator </a:t>
            </a:r>
            <a:endParaRPr lang="en-SG" dirty="0" smtClean="0">
              <a:solidFill>
                <a:prstClr val="white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and </a:t>
            </a:r>
            <a:r>
              <a:rPr lang="en-SG" dirty="0">
                <a:solidFill>
                  <a:prstClr val="white"/>
                </a:solidFill>
              </a:rPr>
              <a:t>Low Power </a:t>
            </a:r>
            <a:r>
              <a:rPr lang="en-SG" dirty="0" smtClean="0">
                <a:solidFill>
                  <a:prstClr val="white"/>
                </a:solidFill>
              </a:rPr>
              <a:t>Mode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95405" y="1534627"/>
            <a:ext cx="29236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prstClr val="white"/>
                </a:solidFill>
              </a:rPr>
              <a:t>24hr tracking and monitoring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90667" y="2209800"/>
            <a:ext cx="14715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Fall Detection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90667" y="3580854"/>
            <a:ext cx="12682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Counselling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0669" y="2895600"/>
            <a:ext cx="1553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Mood Analysis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4219" y="838202"/>
            <a:ext cx="183216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Watch</a:t>
            </a:r>
            <a:endParaRPr lang="en-SG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895" y="1533006"/>
            <a:ext cx="21521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Sensation Simulation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65203" y="4202668"/>
            <a:ext cx="22108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solidFill>
                  <a:prstClr val="white"/>
                </a:solidFill>
              </a:rPr>
              <a:t>Scheduled Reminders</a:t>
            </a:r>
          </a:p>
        </p:txBody>
      </p:sp>
    </p:spTree>
    <p:extLst>
      <p:ext uri="{BB962C8B-B14F-4D97-AF65-F5344CB8AC3E}">
        <p14:creationId xmlns:p14="http://schemas.microsoft.com/office/powerpoint/2010/main" val="1874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15" grpId="0" animBg="1"/>
      <p:bldP spid="16" grpId="0" animBg="1"/>
      <p:bldP spid="17" grpId="0" animBg="1"/>
      <p:bldP spid="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561137" y="2828924"/>
            <a:ext cx="3454401" cy="3523749"/>
            <a:chOff x="8722202" y="109292"/>
            <a:chExt cx="3469799" cy="2720357"/>
          </a:xfrm>
        </p:grpSpPr>
        <p:sp>
          <p:nvSpPr>
            <p:cNvPr id="12" name="Freeform 11"/>
            <p:cNvSpPr/>
            <p:nvPr/>
          </p:nvSpPr>
          <p:spPr>
            <a:xfrm flipH="1">
              <a:off x="8722202" y="109292"/>
              <a:ext cx="3469799" cy="2720357"/>
            </a:xfrm>
            <a:custGeom>
              <a:avLst/>
              <a:gdLst>
                <a:gd name="connsiteX0" fmla="*/ 3469798 w 3469798"/>
                <a:gd name="connsiteY0" fmla="*/ 0 h 2720079"/>
                <a:gd name="connsiteX1" fmla="*/ 0 w 3469798"/>
                <a:gd name="connsiteY1" fmla="*/ 0 h 2720079"/>
                <a:gd name="connsiteX2" fmla="*/ 0 w 3469798"/>
                <a:gd name="connsiteY2" fmla="*/ 2720079 h 2720079"/>
                <a:gd name="connsiteX3" fmla="*/ 3469798 w 3469798"/>
                <a:gd name="connsiteY3" fmla="*/ 2720079 h 272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798" h="2720079">
                  <a:moveTo>
                    <a:pt x="3469798" y="0"/>
                  </a:moveTo>
                  <a:lnTo>
                    <a:pt x="0" y="0"/>
                  </a:lnTo>
                  <a:lnTo>
                    <a:pt x="0" y="2720079"/>
                  </a:lnTo>
                  <a:lnTo>
                    <a:pt x="3469798" y="2720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85000"/>
                  </a:schemeClr>
                </a:gs>
                <a:gs pos="100000">
                  <a:schemeClr val="accent1">
                    <a:lumMod val="50000"/>
                    <a:alpha val="85000"/>
                  </a:schemeClr>
                </a:gs>
              </a:gsLst>
              <a:lin ang="84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284" name="Rectangle 18"/>
            <p:cNvSpPr>
              <a:spLocks noChangeArrowheads="1"/>
            </p:cNvSpPr>
            <p:nvPr/>
          </p:nvSpPr>
          <p:spPr bwMode="auto">
            <a:xfrm>
              <a:off x="8722202" y="109292"/>
              <a:ext cx="3330595" cy="260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en-US" sz="2400" b="1" dirty="0" smtClean="0">
                  <a:solidFill>
                    <a:schemeClr val="bg1"/>
                  </a:solidFill>
                  <a:latin typeface="Source Sans Pro" pitchFamily="34" charset="0"/>
                </a:rPr>
                <a:t>Physical Movement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Fall detection (digital </a:t>
              </a:r>
              <a:r>
                <a:rPr lang="en-US" altLang="en-US" sz="2000" dirty="0" err="1">
                  <a:solidFill>
                    <a:schemeClr val="bg1"/>
                  </a:solidFill>
                  <a:latin typeface="Source Sans Pro Light" pitchFamily="34" charset="0"/>
                </a:rPr>
                <a:t>triaxial</a:t>
              </a:r>
              <a:r>
                <a:rPr lang="en-US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 accelerometer)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en-US" sz="2000" dirty="0" smtClean="0">
                  <a:solidFill>
                    <a:schemeClr val="bg1"/>
                  </a:solidFill>
                  <a:latin typeface="Source Sans Pro Light" pitchFamily="34" charset="0"/>
                </a:rPr>
                <a:t>Event tracker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Limb movement and walking pattern (digital </a:t>
              </a:r>
              <a:r>
                <a:rPr lang="en-US" altLang="en-US" sz="2000" dirty="0" err="1">
                  <a:solidFill>
                    <a:schemeClr val="bg1"/>
                  </a:solidFill>
                  <a:latin typeface="Source Sans Pro Light" pitchFamily="34" charset="0"/>
                </a:rPr>
                <a:t>triaxial</a:t>
              </a:r>
              <a:r>
                <a:rPr lang="en-US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 accelerometer)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endParaRPr lang="en-US" altLang="en-US" sz="2000" dirty="0">
                <a:solidFill>
                  <a:schemeClr val="bg1"/>
                </a:solidFill>
                <a:latin typeface="Source Sans Pro Light" pitchFamily="34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994026" y="2828925"/>
            <a:ext cx="3470275" cy="3779513"/>
            <a:chOff x="5156198" y="4125221"/>
            <a:chExt cx="3469799" cy="2917511"/>
          </a:xfrm>
        </p:grpSpPr>
        <p:sp>
          <p:nvSpPr>
            <p:cNvPr id="10" name="Freeform 9"/>
            <p:cNvSpPr/>
            <p:nvPr/>
          </p:nvSpPr>
          <p:spPr>
            <a:xfrm flipH="1">
              <a:off x="5156198" y="4125221"/>
              <a:ext cx="3469799" cy="2720079"/>
            </a:xfrm>
            <a:custGeom>
              <a:avLst/>
              <a:gdLst>
                <a:gd name="connsiteX0" fmla="*/ 3469798 w 3469798"/>
                <a:gd name="connsiteY0" fmla="*/ 0 h 2720079"/>
                <a:gd name="connsiteX1" fmla="*/ 0 w 3469798"/>
                <a:gd name="connsiteY1" fmla="*/ 0 h 2720079"/>
                <a:gd name="connsiteX2" fmla="*/ 0 w 3469798"/>
                <a:gd name="connsiteY2" fmla="*/ 2720079 h 2720079"/>
                <a:gd name="connsiteX3" fmla="*/ 3469798 w 3469798"/>
                <a:gd name="connsiteY3" fmla="*/ 2720079 h 272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798" h="2720079">
                  <a:moveTo>
                    <a:pt x="3469798" y="0"/>
                  </a:moveTo>
                  <a:lnTo>
                    <a:pt x="0" y="0"/>
                  </a:lnTo>
                  <a:lnTo>
                    <a:pt x="0" y="2720079"/>
                  </a:lnTo>
                  <a:lnTo>
                    <a:pt x="3469798" y="2720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85000"/>
                  </a:schemeClr>
                </a:gs>
                <a:gs pos="100000">
                  <a:schemeClr val="accent1">
                    <a:lumMod val="50000"/>
                    <a:alpha val="85000"/>
                  </a:schemeClr>
                </a:gs>
              </a:gsLst>
              <a:lin ang="84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282" name="Rectangle 19"/>
            <p:cNvSpPr>
              <a:spLocks noChangeArrowheads="1"/>
            </p:cNvSpPr>
            <p:nvPr/>
          </p:nvSpPr>
          <p:spPr bwMode="auto">
            <a:xfrm>
              <a:off x="5156198" y="4129985"/>
              <a:ext cx="3469799" cy="2912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en-US" sz="2400" b="1" dirty="0" smtClean="0">
                  <a:solidFill>
                    <a:schemeClr val="bg1"/>
                  </a:solidFill>
                  <a:latin typeface="Source Sans Pro" pitchFamily="34" charset="0"/>
                </a:rPr>
                <a:t>Emotions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High emotional stress detection (Skin conductance, temperature, heartbeat rate, digital </a:t>
              </a:r>
              <a:r>
                <a:rPr lang="en-US" altLang="en-US" sz="2000" dirty="0" err="1">
                  <a:solidFill>
                    <a:schemeClr val="bg1"/>
                  </a:solidFill>
                  <a:latin typeface="Source Sans Pro Light" pitchFamily="34" charset="0"/>
                </a:rPr>
                <a:t>triaxial</a:t>
              </a:r>
              <a:r>
                <a:rPr lang="en-US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 accelerometer</a:t>
              </a:r>
              <a:r>
                <a:rPr lang="en-US" altLang="en-US" sz="2000" dirty="0" smtClean="0">
                  <a:solidFill>
                    <a:schemeClr val="bg1"/>
                  </a:solidFill>
                  <a:latin typeface="Source Sans Pro Light" pitchFamily="34" charset="0"/>
                </a:rPr>
                <a:t>)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Event tracker (GPS/GSM module and clock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endParaRPr lang="en-US" altLang="en-US" sz="2000" dirty="0">
                <a:solidFill>
                  <a:schemeClr val="bg1"/>
                </a:solidFill>
                <a:latin typeface="Source Sans Pro Light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87413" y="1666875"/>
            <a:ext cx="4219575" cy="18620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750" b="1" dirty="0" smtClean="0">
                <a:solidFill>
                  <a:schemeClr val="tx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Holistic Tracking</a:t>
            </a:r>
            <a:endParaRPr lang="en-US" sz="5750" b="1" dirty="0">
              <a:solidFill>
                <a:schemeClr val="tx2"/>
              </a:solidFill>
              <a:latin typeface="Source Sans Pro" panose="020B0503030403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49158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 b="6636"/>
          <a:stretch>
            <a:fillRect/>
          </a:stretch>
        </p:blipFill>
        <p:spPr bwMode="auto">
          <a:xfrm>
            <a:off x="5027363" y="452438"/>
            <a:ext cx="34369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Текст 7"/>
          <p:cNvSpPr txBox="1">
            <a:spLocks/>
          </p:cNvSpPr>
          <p:nvPr/>
        </p:nvSpPr>
        <p:spPr>
          <a:xfrm>
            <a:off x="8452269" y="6326188"/>
            <a:ext cx="3627437" cy="5191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Co-confidential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0245" y="4279900"/>
            <a:ext cx="3735387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74320" indent="-27432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Source Sans Pro Light" pitchFamily="34" charset="0"/>
                <a:ea typeface="Roboto Light" pitchFamily="2" charset="0"/>
                <a:cs typeface="Roboto Light" pitchFamily="2" charset="0"/>
              </a:rPr>
              <a:t>24hr tracking and monitoring</a:t>
            </a:r>
            <a:endParaRPr lang="en-US" altLang="en-US" sz="2000" dirty="0">
              <a:latin typeface="Source Sans Pro Light" pitchFamily="34" charset="0"/>
              <a:ea typeface="Roboto Light" pitchFamily="2" charset="0"/>
              <a:cs typeface="Roboto Light" pitchFamily="2" charset="0"/>
            </a:endParaRPr>
          </a:p>
        </p:txBody>
      </p:sp>
      <p:pic>
        <p:nvPicPr>
          <p:cNvPr id="1026" name="Picture 2" descr="30 Tips When You’re Walking for Weight L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136" y="451818"/>
            <a:ext cx="3454401" cy="231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362" y="451818"/>
            <a:ext cx="3465355" cy="23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9565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561137" y="2828924"/>
            <a:ext cx="3454401" cy="3523749"/>
            <a:chOff x="8722202" y="109292"/>
            <a:chExt cx="3469799" cy="2720357"/>
          </a:xfrm>
        </p:grpSpPr>
        <p:sp>
          <p:nvSpPr>
            <p:cNvPr id="12" name="Freeform 11"/>
            <p:cNvSpPr/>
            <p:nvPr/>
          </p:nvSpPr>
          <p:spPr>
            <a:xfrm flipH="1">
              <a:off x="8722202" y="109292"/>
              <a:ext cx="3469799" cy="2720357"/>
            </a:xfrm>
            <a:custGeom>
              <a:avLst/>
              <a:gdLst>
                <a:gd name="connsiteX0" fmla="*/ 3469798 w 3469798"/>
                <a:gd name="connsiteY0" fmla="*/ 0 h 2720079"/>
                <a:gd name="connsiteX1" fmla="*/ 0 w 3469798"/>
                <a:gd name="connsiteY1" fmla="*/ 0 h 2720079"/>
                <a:gd name="connsiteX2" fmla="*/ 0 w 3469798"/>
                <a:gd name="connsiteY2" fmla="*/ 2720079 h 2720079"/>
                <a:gd name="connsiteX3" fmla="*/ 3469798 w 3469798"/>
                <a:gd name="connsiteY3" fmla="*/ 2720079 h 272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798" h="2720079">
                  <a:moveTo>
                    <a:pt x="3469798" y="0"/>
                  </a:moveTo>
                  <a:lnTo>
                    <a:pt x="0" y="0"/>
                  </a:lnTo>
                  <a:lnTo>
                    <a:pt x="0" y="2720079"/>
                  </a:lnTo>
                  <a:lnTo>
                    <a:pt x="3469798" y="2720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85000"/>
                  </a:schemeClr>
                </a:gs>
                <a:gs pos="100000">
                  <a:schemeClr val="accent1">
                    <a:lumMod val="50000"/>
                    <a:alpha val="85000"/>
                  </a:schemeClr>
                </a:gs>
              </a:gsLst>
              <a:lin ang="84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284" name="Rectangle 18"/>
            <p:cNvSpPr>
              <a:spLocks noChangeArrowheads="1"/>
            </p:cNvSpPr>
            <p:nvPr/>
          </p:nvSpPr>
          <p:spPr bwMode="auto">
            <a:xfrm>
              <a:off x="8722202" y="109292"/>
              <a:ext cx="3330595" cy="167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en-US" sz="2400" b="1" dirty="0" smtClean="0">
                  <a:solidFill>
                    <a:schemeClr val="bg1"/>
                  </a:solidFill>
                  <a:latin typeface="Source Sans Pro" pitchFamily="34" charset="0"/>
                </a:rPr>
                <a:t>Caregiver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SG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Notification of falls and high emotional stress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SG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Reminder to chat with user 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994026" y="2828925"/>
            <a:ext cx="3470275" cy="3523748"/>
            <a:chOff x="5156198" y="4125221"/>
            <a:chExt cx="3469799" cy="2720079"/>
          </a:xfrm>
        </p:grpSpPr>
        <p:sp>
          <p:nvSpPr>
            <p:cNvPr id="10" name="Freeform 9"/>
            <p:cNvSpPr/>
            <p:nvPr/>
          </p:nvSpPr>
          <p:spPr>
            <a:xfrm flipH="1">
              <a:off x="5156198" y="4125221"/>
              <a:ext cx="3469799" cy="2720079"/>
            </a:xfrm>
            <a:custGeom>
              <a:avLst/>
              <a:gdLst>
                <a:gd name="connsiteX0" fmla="*/ 3469798 w 3469798"/>
                <a:gd name="connsiteY0" fmla="*/ 0 h 2720079"/>
                <a:gd name="connsiteX1" fmla="*/ 0 w 3469798"/>
                <a:gd name="connsiteY1" fmla="*/ 0 h 2720079"/>
                <a:gd name="connsiteX2" fmla="*/ 0 w 3469798"/>
                <a:gd name="connsiteY2" fmla="*/ 2720079 h 2720079"/>
                <a:gd name="connsiteX3" fmla="*/ 3469798 w 3469798"/>
                <a:gd name="connsiteY3" fmla="*/ 2720079 h 272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798" h="2720079">
                  <a:moveTo>
                    <a:pt x="3469798" y="0"/>
                  </a:moveTo>
                  <a:lnTo>
                    <a:pt x="0" y="0"/>
                  </a:lnTo>
                  <a:lnTo>
                    <a:pt x="0" y="2720079"/>
                  </a:lnTo>
                  <a:lnTo>
                    <a:pt x="3469798" y="2720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85000"/>
                  </a:schemeClr>
                </a:gs>
                <a:gs pos="100000">
                  <a:schemeClr val="accent1">
                    <a:lumMod val="50000"/>
                    <a:alpha val="85000"/>
                  </a:schemeClr>
                </a:gs>
              </a:gsLst>
              <a:lin ang="84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282" name="Rectangle 19"/>
            <p:cNvSpPr>
              <a:spLocks noChangeArrowheads="1"/>
            </p:cNvSpPr>
            <p:nvPr/>
          </p:nvSpPr>
          <p:spPr bwMode="auto">
            <a:xfrm>
              <a:off x="5156198" y="4129985"/>
              <a:ext cx="3469799" cy="229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en-US" sz="2400" b="1" dirty="0" smtClean="0">
                  <a:solidFill>
                    <a:schemeClr val="bg1"/>
                  </a:solidFill>
                  <a:latin typeface="Source Sans Pro" pitchFamily="34" charset="0"/>
                </a:rPr>
                <a:t>User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SG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Prescribe soothing music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SG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Prescribe breathing </a:t>
              </a:r>
              <a:r>
                <a:rPr lang="en-SG" altLang="en-US" sz="2000" dirty="0" smtClean="0">
                  <a:solidFill>
                    <a:schemeClr val="bg1"/>
                  </a:solidFill>
                  <a:latin typeface="Source Sans Pro Light" pitchFamily="34" charset="0"/>
                </a:rPr>
                <a:t>exercise</a:t>
              </a: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SG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Prescribe </a:t>
              </a:r>
              <a:r>
                <a:rPr lang="en-SG" altLang="en-US" sz="2000" dirty="0" err="1" smtClean="0">
                  <a:solidFill>
                    <a:schemeClr val="bg1"/>
                  </a:solidFill>
                  <a:latin typeface="Source Sans Pro Light" pitchFamily="34" charset="0"/>
                </a:rPr>
                <a:t>couselling</a:t>
              </a:r>
              <a:endParaRPr lang="en-SG" altLang="en-US" sz="2000" dirty="0">
                <a:solidFill>
                  <a:schemeClr val="bg1"/>
                </a:solidFill>
                <a:latin typeface="Source Sans Pro Light" pitchFamily="34" charset="0"/>
              </a:endParaRPr>
            </a:p>
            <a:p>
              <a:pPr marL="171450" indent="-171450"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SG" altLang="en-US" sz="2000" dirty="0">
                  <a:solidFill>
                    <a:schemeClr val="bg1"/>
                  </a:solidFill>
                  <a:latin typeface="Source Sans Pro Light" pitchFamily="34" charset="0"/>
                </a:rPr>
                <a:t>Prescribe walking technique </a:t>
              </a:r>
              <a:r>
                <a:rPr lang="en-SG" altLang="en-US" sz="2000" dirty="0" smtClean="0">
                  <a:solidFill>
                    <a:schemeClr val="bg1"/>
                  </a:solidFill>
                  <a:latin typeface="Source Sans Pro Light" pitchFamily="34" charset="0"/>
                </a:rPr>
                <a:t>training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9863" y="1666875"/>
            <a:ext cx="452712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750" b="1" dirty="0" smtClean="0">
                <a:solidFill>
                  <a:schemeClr val="tx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Holistic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750" b="1" dirty="0" smtClean="0">
                <a:solidFill>
                  <a:schemeClr val="tx2"/>
                </a:solidFill>
                <a:latin typeface="Source Sans Pro" panose="020B0503030403020204" pitchFamily="34" charset="0"/>
                <a:ea typeface="Montserrat" charset="0"/>
                <a:cs typeface="Montserrat" charset="0"/>
              </a:rPr>
              <a:t>Prescription</a:t>
            </a:r>
            <a:endParaRPr lang="en-US" sz="5750" b="1" dirty="0">
              <a:solidFill>
                <a:schemeClr val="tx2"/>
              </a:solidFill>
              <a:latin typeface="Source Sans Pro" panose="020B0503030403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49158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 b="6636"/>
          <a:stretch>
            <a:fillRect/>
          </a:stretch>
        </p:blipFill>
        <p:spPr bwMode="auto">
          <a:xfrm>
            <a:off x="5027363" y="452438"/>
            <a:ext cx="34369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9" b="716"/>
          <a:stretch>
            <a:fillRect/>
          </a:stretch>
        </p:blipFill>
        <p:spPr bwMode="auto">
          <a:xfrm>
            <a:off x="8561138" y="452438"/>
            <a:ext cx="345440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Текст 7"/>
          <p:cNvSpPr txBox="1">
            <a:spLocks/>
          </p:cNvSpPr>
          <p:nvPr/>
        </p:nvSpPr>
        <p:spPr>
          <a:xfrm>
            <a:off x="8452269" y="6326188"/>
            <a:ext cx="3627437" cy="5191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Co-confidential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0245" y="4279900"/>
            <a:ext cx="3735387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74320" indent="-27432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Source Sans Pro Light" pitchFamily="34" charset="0"/>
                <a:ea typeface="Roboto Light" pitchFamily="2" charset="0"/>
                <a:cs typeface="Roboto Light" pitchFamily="2" charset="0"/>
              </a:rPr>
              <a:t>Prescriptions to both user ad caregiver based on past </a:t>
            </a:r>
            <a:r>
              <a:rPr lang="en-US" altLang="en-US" sz="2000" dirty="0" smtClean="0">
                <a:latin typeface="Source Sans Pro Light" pitchFamily="34" charset="0"/>
                <a:ea typeface="Roboto Light" pitchFamily="2" charset="0"/>
                <a:cs typeface="Roboto Light" pitchFamily="2" charset="0"/>
              </a:rPr>
              <a:t>events and data</a:t>
            </a:r>
            <a:endParaRPr lang="en-US" altLang="en-US" sz="2000" dirty="0">
              <a:latin typeface="Source Sans Pro Light" pitchFamily="34" charset="0"/>
              <a:ea typeface="Roboto Light" pitchFamily="2" charset="0"/>
              <a:cs typeface="Roboto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3822" b="6119"/>
          <a:stretch/>
        </p:blipFill>
        <p:spPr>
          <a:xfrm>
            <a:off x="5027363" y="452438"/>
            <a:ext cx="3436938" cy="2215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137" y="452438"/>
            <a:ext cx="3454401" cy="22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25825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266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9000"/>
                </a:schemeClr>
              </a:gs>
              <a:gs pos="100000">
                <a:schemeClr val="tx2">
                  <a:alpha val="86000"/>
                </a:schemeClr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096000" y="0"/>
            <a:ext cx="0" cy="155416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0" y="5370513"/>
            <a:ext cx="0" cy="155416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96000" y="679450"/>
            <a:ext cx="0" cy="931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96000" y="5253038"/>
            <a:ext cx="0" cy="9302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649663" y="4357688"/>
            <a:ext cx="491490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  <a:latin typeface="Source Sans Pro Light" pitchFamily="34" charset="0"/>
                <a:ea typeface="Roboto Light" pitchFamily="2" charset="0"/>
                <a:cs typeface="Roboto Light" pitchFamily="2" charset="0"/>
              </a:rPr>
              <a:t>Total solution to walking again</a:t>
            </a:r>
            <a:endParaRPr lang="en-US" altLang="en-US" sz="2000" dirty="0">
              <a:solidFill>
                <a:schemeClr val="bg1"/>
              </a:solidFill>
              <a:latin typeface="Source Sans Pro Light" pitchFamily="34" charset="0"/>
              <a:ea typeface="Roboto Light" pitchFamily="2" charset="0"/>
              <a:cs typeface="Roboto Light" pitchFamily="2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843213" y="2403475"/>
            <a:ext cx="65182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500" b="1" dirty="0" err="1" smtClean="0">
                <a:solidFill>
                  <a:schemeClr val="bg1"/>
                </a:solidFill>
                <a:latin typeface="Source Sans Pro" pitchFamily="34" charset="0"/>
                <a:ea typeface="Montserrat" pitchFamily="2" charset="0"/>
                <a:cs typeface="Montserrat" pitchFamily="2" charset="0"/>
              </a:rPr>
              <a:t>APal</a:t>
            </a:r>
            <a:endParaRPr lang="en-US" altLang="en-US" sz="11500" b="1" dirty="0">
              <a:solidFill>
                <a:schemeClr val="bg1"/>
              </a:solidFill>
              <a:latin typeface="Source Sans Pro" pitchFamily="34" charset="0"/>
              <a:ea typeface="Montserrat" pitchFamily="2" charset="0"/>
              <a:cs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21892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42A5F5"/>
      </a:accent1>
      <a:accent2>
        <a:srgbClr val="2196F3"/>
      </a:accent2>
      <a:accent3>
        <a:srgbClr val="1E88E5"/>
      </a:accent3>
      <a:accent4>
        <a:srgbClr val="1976D2"/>
      </a:accent4>
      <a:accent5>
        <a:srgbClr val="1565C0"/>
      </a:accent5>
      <a:accent6>
        <a:srgbClr val="0D47A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166</Words>
  <Application>Microsoft Office PowerPoint</Application>
  <PresentationFormat>Widescreen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Gill Sans</vt:lpstr>
      <vt:lpstr>Montserrat</vt:lpstr>
      <vt:lpstr>Roboto</vt:lpstr>
      <vt:lpstr>Roboto Black</vt:lpstr>
      <vt:lpstr>Roboto Light</vt:lpstr>
      <vt:lpstr>Source Sans Pro</vt:lpstr>
      <vt:lpstr>Source Sans Pro Light</vt:lpstr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kai tan</cp:lastModifiedBy>
  <cp:revision>306</cp:revision>
  <dcterms:created xsi:type="dcterms:W3CDTF">2016-09-11T08:06:37Z</dcterms:created>
  <dcterms:modified xsi:type="dcterms:W3CDTF">2018-01-13T08:34:07Z</dcterms:modified>
</cp:coreProperties>
</file>