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1" r:id="rId6"/>
    <p:sldId id="258" r:id="rId7"/>
    <p:sldId id="262" r:id="rId8"/>
    <p:sldId id="263" r:id="rId9"/>
    <p:sldId id="264" r:id="rId10"/>
    <p:sldId id="265" r:id="rId11"/>
    <p:sldId id="266" r:id="rId12"/>
    <p:sldId id="267" r:id="rId13"/>
    <p:sldId id="268" r:id="rId14"/>
    <p:sldId id="26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97" d="100"/>
          <a:sy n="97" d="100"/>
        </p:scale>
        <p:origin x="10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Probability and stats (Pt.1)</a:t>
            </a:r>
            <a:endParaRPr lang="en-US" sz="6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Basics of modeling and analyzing stock prices.  Presented by: </a:t>
            </a:r>
            <a:r>
              <a:rPr lang="en-US" dirty="0" err="1" smtClean="0">
                <a:solidFill>
                  <a:srgbClr val="7CEBFF"/>
                </a:solidFill>
              </a:rPr>
              <a:t>sam</a:t>
            </a:r>
            <a:r>
              <a:rPr lang="en-US" dirty="0" smtClean="0">
                <a:solidFill>
                  <a:srgbClr val="7CEBFF"/>
                </a:solidFill>
              </a:rPr>
              <a:t> Wehner of </a:t>
            </a:r>
            <a:r>
              <a:rPr lang="en-US" dirty="0" err="1" smtClean="0">
                <a:solidFill>
                  <a:srgbClr val="7CEBFF"/>
                </a:solidFill>
              </a:rPr>
              <a:t>kcail</a:t>
            </a:r>
            <a:endParaRPr lang="en-US" dirty="0" smtClean="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5264487"/>
            <a:ext cx="11029616" cy="718870"/>
          </a:xfrm>
        </p:spPr>
        <p:txBody>
          <a:bodyPr>
            <a:normAutofit/>
          </a:bodyPr>
          <a:lstStyle/>
          <a:p>
            <a:r>
              <a:rPr lang="en-US" dirty="0" smtClean="0">
                <a:solidFill>
                  <a:srgbClr val="FFFEFF"/>
                </a:solidFill>
              </a:rPr>
              <a:t>Brief introduction to statistics</a:t>
            </a:r>
            <a:endParaRPr lang="en-US" dirty="0">
              <a:solidFill>
                <a:srgbClr val="FFFEFF"/>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1193" y="1000192"/>
                <a:ext cx="11029615" cy="3678303"/>
              </a:xfrm>
            </p:spPr>
            <p:txBody>
              <a:bodyPr/>
              <a:lstStyle/>
              <a:p>
                <a:r>
                  <a:rPr lang="en-US" dirty="0" smtClean="0"/>
                  <a:t>Part 2 will focus more on the statistics</a:t>
                </a:r>
              </a:p>
              <a:p>
                <a:r>
                  <a:rPr lang="en-US" dirty="0" smtClean="0"/>
                  <a:t>As stated before, statistics is the analysis of observed random variables.</a:t>
                </a:r>
              </a:p>
              <a:p>
                <a:r>
                  <a:rPr lang="en-US" dirty="0" smtClean="0"/>
                  <a:t>A more mathematical definition: A </a:t>
                </a:r>
                <a:r>
                  <a:rPr lang="en-US" b="1" dirty="0" smtClean="0"/>
                  <a:t>statistic </a:t>
                </a:r>
                <a:r>
                  <a:rPr lang="en-US" dirty="0" smtClean="0"/>
                  <a:t>is a function of observable random variables which </a:t>
                </a:r>
                <a:r>
                  <a:rPr lang="en-US" b="1" dirty="0" smtClean="0"/>
                  <a:t>does not depend on any unknown parameters</a:t>
                </a:r>
                <a:r>
                  <a:rPr lang="en-US" dirty="0" smtClean="0"/>
                  <a:t>.</a:t>
                </a:r>
              </a:p>
              <a:p>
                <a:r>
                  <a:rPr lang="en-US" dirty="0" smtClean="0"/>
                  <a:t>Example: the </a:t>
                </a:r>
                <a:r>
                  <a:rPr lang="en-US" b="1" dirty="0" smtClean="0"/>
                  <a:t>mean</a:t>
                </a:r>
                <a:r>
                  <a:rPr lang="en-US" dirty="0" smtClean="0"/>
                  <a:t> (or the average).  Say X</a:t>
                </a:r>
                <a:r>
                  <a:rPr lang="en-US" baseline="-25000" dirty="0" smtClean="0"/>
                  <a:t>1</a:t>
                </a:r>
                <a:r>
                  <a:rPr lang="en-US" dirty="0" smtClean="0"/>
                  <a:t> … </a:t>
                </a:r>
                <a:r>
                  <a:rPr lang="en-US" dirty="0" err="1" smtClean="0"/>
                  <a:t>X</a:t>
                </a:r>
                <a:r>
                  <a:rPr lang="en-US" baseline="-25000" dirty="0" err="1" smtClean="0"/>
                  <a:t>n</a:t>
                </a:r>
                <a:r>
                  <a:rPr lang="en-US" dirty="0" smtClean="0"/>
                  <a:t> are observations of a random variable X.  Then the mean is defined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𝑘</m:t>
                            </m:r>
                          </m:sub>
                        </m:sSub>
                      </m:e>
                    </m:nary>
                  </m:oMath>
                </a14:m>
                <a:r>
                  <a:rPr lang="en-US" dirty="0" smtClean="0"/>
                  <a:t>.</a:t>
                </a:r>
              </a:p>
              <a:p>
                <a:r>
                  <a:rPr lang="en-US" dirty="0" smtClean="0"/>
                  <a:t>Others: median, mode, standard deviation, max, min, </a:t>
                </a:r>
                <a:r>
                  <a:rPr lang="en-US" dirty="0" err="1" smtClean="0"/>
                  <a:t>etc</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1193" y="1000192"/>
                <a:ext cx="11029615" cy="3678303"/>
              </a:xfrm>
              <a:blipFill rotWithShape="0">
                <a:blip r:embed="rId2"/>
                <a:stretch>
                  <a:fillRect l="-221" r="-55"/>
                </a:stretch>
              </a:blipFill>
            </p:spPr>
            <p:txBody>
              <a:bodyPr/>
              <a:lstStyle/>
              <a:p>
                <a:r>
                  <a:rPr lang="en-US">
                    <a:noFill/>
                  </a:rPr>
                  <a:t> </a:t>
                </a:r>
              </a:p>
            </p:txBody>
          </p:sp>
        </mc:Fallback>
      </mc:AlternateContent>
    </p:spTree>
    <p:extLst>
      <p:ext uri="{BB962C8B-B14F-4D97-AF65-F5344CB8AC3E}">
        <p14:creationId xmlns:p14="http://schemas.microsoft.com/office/powerpoint/2010/main" val="403992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dirty="0" smtClean="0"/>
              <a:t>Simple simulation program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074606"/>
            <a:ext cx="5955911" cy="4547419"/>
          </a:xfrm>
          <a:prstGeom prst="rect">
            <a:avLst/>
          </a:prstGeom>
        </p:spPr>
      </p:pic>
      <p:pic>
        <p:nvPicPr>
          <p:cNvPr id="7" name="Picture 6"/>
          <p:cNvPicPr>
            <a:picLocks noChangeAspect="1"/>
          </p:cNvPicPr>
          <p:nvPr/>
        </p:nvPicPr>
        <p:blipFill>
          <a:blip r:embed="rId3"/>
          <a:stretch>
            <a:fillRect/>
          </a:stretch>
        </p:blipFill>
        <p:spPr>
          <a:xfrm>
            <a:off x="4594075" y="2713704"/>
            <a:ext cx="7144260" cy="1361612"/>
          </a:xfrm>
          <a:prstGeom prst="rect">
            <a:avLst/>
          </a:prstGeom>
        </p:spPr>
      </p:pic>
    </p:spTree>
    <p:extLst>
      <p:ext uri="{BB962C8B-B14F-4D97-AF65-F5344CB8AC3E}">
        <p14:creationId xmlns:p14="http://schemas.microsoft.com/office/powerpoint/2010/main" val="38313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smtClean="0">
                <a:solidFill>
                  <a:srgbClr val="FFFFFF"/>
                </a:solidFill>
              </a:rPr>
              <a:t>Q &amp; a</a:t>
            </a:r>
            <a:endParaRPr lang="en-US" dirty="0">
              <a:solidFill>
                <a:srgbClr val="FFFFFF"/>
              </a:solidFill>
            </a:endParaRP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081576" cy="2629006"/>
          </a:xfrm>
        </p:spPr>
        <p:txBody>
          <a:bodyPr>
            <a:normAutofit/>
          </a:bodyPr>
          <a:lstStyle/>
          <a:p>
            <a:r>
              <a:rPr lang="en-US" sz="1200" dirty="0" smtClean="0">
                <a:solidFill>
                  <a:schemeClr val="bg2"/>
                </a:solidFill>
              </a:rPr>
              <a:t>Sam.Wehner@protonmail.com</a:t>
            </a:r>
            <a:endParaRPr lang="en-US" sz="1200" dirty="0">
              <a:solidFill>
                <a:schemeClr val="bg2"/>
              </a:solidFill>
            </a:endParaRPr>
          </a:p>
          <a:p>
            <a:endParaRPr lang="en-US" sz="1200" dirty="0" smtClean="0">
              <a:solidFill>
                <a:schemeClr val="bg2"/>
              </a:solidFill>
            </a:endParaRPr>
          </a:p>
          <a:p>
            <a:r>
              <a:rPr lang="en-US" sz="1200" dirty="0" smtClean="0">
                <a:solidFill>
                  <a:schemeClr val="bg2"/>
                </a:solidFill>
              </a:rPr>
              <a:t>Great book on Probability and stats:</a:t>
            </a:r>
          </a:p>
          <a:p>
            <a:r>
              <a:rPr lang="en-US" sz="1200" dirty="0" smtClean="0">
                <a:solidFill>
                  <a:schemeClr val="bg2"/>
                </a:solidFill>
              </a:rPr>
              <a:t>Introduction to probability and mathematical statistics by </a:t>
            </a:r>
            <a:r>
              <a:rPr lang="en-US" sz="1200" dirty="0" err="1" smtClean="0">
                <a:solidFill>
                  <a:schemeClr val="bg2"/>
                </a:solidFill>
              </a:rPr>
              <a:t>bain</a:t>
            </a:r>
            <a:r>
              <a:rPr lang="en-US" sz="1200" dirty="0" smtClean="0">
                <a:solidFill>
                  <a:schemeClr val="bg2"/>
                </a:solidFill>
              </a:rPr>
              <a:t> &amp; </a:t>
            </a:r>
            <a:r>
              <a:rPr lang="en-US" sz="1200" dirty="0" err="1" smtClean="0">
                <a:solidFill>
                  <a:schemeClr val="bg2"/>
                </a:solidFill>
              </a:rPr>
              <a:t>engelhardt</a:t>
            </a:r>
            <a:endParaRPr lang="en-US" sz="1200" dirty="0">
              <a:solidFill>
                <a:schemeClr val="bg2"/>
              </a:solidFill>
            </a:endParaRPr>
          </a:p>
          <a:p>
            <a:endParaRPr lang="en-US" sz="1200" dirty="0">
              <a:solidFill>
                <a:schemeClr val="bg2"/>
              </a:solidFill>
            </a:endParaRPr>
          </a:p>
        </p:txBody>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5264487"/>
            <a:ext cx="11029616" cy="718870"/>
          </a:xfrm>
        </p:spPr>
        <p:txBody>
          <a:bodyPr>
            <a:normAutofit fontScale="90000"/>
          </a:bodyPr>
          <a:lstStyle/>
          <a:p>
            <a:r>
              <a:rPr lang="en-US" dirty="0" smtClean="0">
                <a:solidFill>
                  <a:srgbClr val="FFFEFF"/>
                </a:solidFill>
              </a:rPr>
              <a:t>What is the difference between probability and statistics?</a:t>
            </a:r>
            <a:endParaRPr lang="en-US" dirty="0">
              <a:solidFill>
                <a:srgbClr val="FFFEFF"/>
              </a:solidFill>
            </a:endParaRPr>
          </a:p>
        </p:txBody>
      </p:sp>
      <p:sp>
        <p:nvSpPr>
          <p:cNvPr id="3" name="Content Placeholder 2"/>
          <p:cNvSpPr>
            <a:spLocks noGrp="1"/>
          </p:cNvSpPr>
          <p:nvPr>
            <p:ph idx="1"/>
          </p:nvPr>
        </p:nvSpPr>
        <p:spPr>
          <a:xfrm>
            <a:off x="581193" y="1000192"/>
            <a:ext cx="11029615" cy="3678303"/>
          </a:xfrm>
        </p:spPr>
        <p:txBody>
          <a:bodyPr/>
          <a:lstStyle/>
          <a:p>
            <a:r>
              <a:rPr lang="en-US" dirty="0" smtClean="0"/>
              <a:t>What is probability?</a:t>
            </a:r>
          </a:p>
          <a:p>
            <a:pPr lvl="1"/>
            <a:r>
              <a:rPr lang="en-US" dirty="0" smtClean="0"/>
              <a:t>Probability is the study of </a:t>
            </a:r>
            <a:r>
              <a:rPr lang="en-US" b="1" dirty="0" smtClean="0"/>
              <a:t>random variables</a:t>
            </a:r>
            <a:r>
              <a:rPr lang="en-US" dirty="0" smtClean="0"/>
              <a:t>.</a:t>
            </a:r>
          </a:p>
          <a:p>
            <a:pPr lvl="1"/>
            <a:endParaRPr lang="en-US" dirty="0"/>
          </a:p>
          <a:p>
            <a:r>
              <a:rPr lang="en-US" dirty="0" smtClean="0"/>
              <a:t>What is statistics?</a:t>
            </a:r>
          </a:p>
          <a:p>
            <a:pPr lvl="1"/>
            <a:r>
              <a:rPr lang="en-US" dirty="0" smtClean="0"/>
              <a:t>Statistics is the analysis of observations of </a:t>
            </a:r>
            <a:r>
              <a:rPr lang="en-US" b="1" dirty="0" smtClean="0"/>
              <a:t>random variables</a:t>
            </a:r>
            <a:r>
              <a:rPr lang="en-US" dirty="0" smtClean="0"/>
              <a:t>.</a:t>
            </a:r>
          </a:p>
          <a:p>
            <a:pPr lvl="1"/>
            <a:endParaRPr lang="en-US" dirty="0"/>
          </a:p>
          <a:p>
            <a:r>
              <a:rPr lang="en-US" dirty="0" smtClean="0"/>
              <a:t>What is a </a:t>
            </a:r>
            <a:r>
              <a:rPr lang="en-US" b="1" dirty="0" smtClean="0"/>
              <a:t>random variable</a:t>
            </a:r>
            <a:r>
              <a:rPr lang="en-US" dirty="0" smtClean="0"/>
              <a:t>?</a:t>
            </a:r>
          </a:p>
          <a:p>
            <a:pPr lvl="1"/>
            <a:r>
              <a:rPr lang="en-US" dirty="0" smtClean="0"/>
              <a:t>Let </a:t>
            </a:r>
            <a:r>
              <a:rPr lang="en-US" b="1" dirty="0" smtClean="0"/>
              <a:t>X</a:t>
            </a:r>
            <a:r>
              <a:rPr lang="en-US" dirty="0" smtClean="0"/>
              <a:t> represent the face-up side of a flipped coin. Then </a:t>
            </a:r>
            <a:r>
              <a:rPr lang="en-US" b="1" dirty="0" smtClean="0"/>
              <a:t>X</a:t>
            </a:r>
            <a:r>
              <a:rPr lang="en-US" dirty="0" smtClean="0"/>
              <a:t> is a random variable.</a:t>
            </a:r>
          </a:p>
          <a:p>
            <a:pPr lvl="1"/>
            <a:r>
              <a:rPr lang="en-US" dirty="0" smtClean="0"/>
              <a:t>Random variables can be used in equations just like other, non-random, variables in algebra.</a:t>
            </a:r>
            <a:endParaRPr lang="en-US"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dirty="0" smtClean="0"/>
              <a:t>Probability: the mathematics of modeling</a:t>
            </a:r>
            <a:endParaRPr lang="en-US" dirty="0"/>
          </a:p>
        </p:txBody>
      </p:sp>
      <p:pic>
        <p:nvPicPr>
          <p:cNvPr id="11" name="Content Placeholder 4" descr="Charts">
            <a:extLst>
              <a:ext uri="{FF2B5EF4-FFF2-40B4-BE49-F238E27FC236}">
                <a16:creationId xmlns:a16="http://schemas.microsoft.com/office/drawing/2014/main" xmlns=""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3" name="Content Placeholder 2"/>
          <p:cNvSpPr>
            <a:spLocks noGrp="1"/>
          </p:cNvSpPr>
          <p:nvPr>
            <p:ph sz="half" idx="2"/>
          </p:nvPr>
        </p:nvSpPr>
        <p:spPr/>
        <p:txBody>
          <a:bodyPr/>
          <a:lstStyle/>
          <a:p>
            <a:r>
              <a:rPr lang="en-US" dirty="0" smtClean="0"/>
              <a:t>Let’s jump right into the problem of modeling stocks.  We’ll start with a simplified model commonly known as a </a:t>
            </a:r>
            <a:r>
              <a:rPr lang="en-US" b="1" dirty="0" smtClean="0"/>
              <a:t>binomial tree</a:t>
            </a:r>
            <a:r>
              <a:rPr lang="en-US" dirty="0" smtClean="0"/>
              <a:t>.</a:t>
            </a:r>
          </a:p>
          <a:p>
            <a:r>
              <a:rPr lang="en-US" dirty="0" smtClean="0"/>
              <a:t>Assumption: After each time step, stocks will be either up or down by a constant </a:t>
            </a:r>
            <a:r>
              <a:rPr lang="en-US" b="1" dirty="0" smtClean="0"/>
              <a:t>force of interest</a:t>
            </a:r>
            <a:r>
              <a:rPr lang="en-US" dirty="0" smtClean="0"/>
              <a:t>.  We’ll get to that last bit later.</a:t>
            </a:r>
          </a:p>
          <a:p>
            <a:r>
              <a:rPr lang="en-US" dirty="0" smtClean="0"/>
              <a:t>Let’s say </a:t>
            </a:r>
            <a:r>
              <a:rPr lang="en-US" b="1" dirty="0" err="1" smtClean="0"/>
              <a:t>B</a:t>
            </a:r>
            <a:r>
              <a:rPr lang="en-US" b="1" baseline="-25000" dirty="0" err="1"/>
              <a:t>t</a:t>
            </a:r>
            <a:r>
              <a:rPr lang="en-US" dirty="0" smtClean="0"/>
              <a:t> equals 1 if the stock price goes up and 0 if the stock price goes down at time t.  Then </a:t>
            </a:r>
            <a:r>
              <a:rPr lang="en-US" b="1" dirty="0" err="1" smtClean="0"/>
              <a:t>B</a:t>
            </a:r>
            <a:r>
              <a:rPr lang="en-US" b="1" baseline="-25000" dirty="0" err="1" smtClean="0"/>
              <a:t>t</a:t>
            </a:r>
            <a:r>
              <a:rPr lang="en-US" dirty="0" smtClean="0"/>
              <a:t> is a random variable.  More specifically, </a:t>
            </a:r>
            <a:r>
              <a:rPr lang="en-US" b="1" dirty="0" err="1" smtClean="0"/>
              <a:t>B</a:t>
            </a:r>
            <a:r>
              <a:rPr lang="en-US" b="1" baseline="-25000" dirty="0" err="1" smtClean="0"/>
              <a:t>t</a:t>
            </a:r>
            <a:r>
              <a:rPr lang="en-US" dirty="0" smtClean="0"/>
              <a:t> is what we call a </a:t>
            </a:r>
            <a:r>
              <a:rPr lang="en-US" b="1" dirty="0" smtClean="0"/>
              <a:t>Bernoulli </a:t>
            </a:r>
            <a:r>
              <a:rPr lang="en-US" dirty="0" smtClean="0"/>
              <a:t>random variable.</a:t>
            </a:r>
          </a:p>
          <a:p>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5264487"/>
            <a:ext cx="11029616" cy="718870"/>
          </a:xfrm>
        </p:spPr>
        <p:txBody>
          <a:bodyPr>
            <a:normAutofit/>
          </a:bodyPr>
          <a:lstStyle/>
          <a:p>
            <a:r>
              <a:rPr lang="en-US" dirty="0" smtClean="0">
                <a:solidFill>
                  <a:srgbClr val="FFFEFF"/>
                </a:solidFill>
              </a:rPr>
              <a:t>Bernoulli random variables</a:t>
            </a:r>
            <a:endParaRPr lang="en-US" dirty="0">
              <a:solidFill>
                <a:srgbClr val="FFFEFF"/>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1193" y="1000192"/>
                <a:ext cx="11029615" cy="3678303"/>
              </a:xfrm>
            </p:spPr>
            <p:txBody>
              <a:bodyPr/>
              <a:lstStyle/>
              <a:p>
                <a:r>
                  <a:rPr lang="en-US" dirty="0" smtClean="0"/>
                  <a:t>A </a:t>
                </a:r>
                <a:r>
                  <a:rPr lang="en-US" b="1" dirty="0" smtClean="0"/>
                  <a:t>Bernoulli random variable</a:t>
                </a:r>
                <a:r>
                  <a:rPr lang="en-US" dirty="0" smtClean="0"/>
                  <a:t> takes on the values of 1 or 0 with specified frequency (probability).</a:t>
                </a:r>
              </a:p>
              <a:p>
                <a:endParaRPr lang="en-US" dirty="0"/>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probability</m:t>
                            </m:r>
                            <m:r>
                              <a:rPr lang="en-US" b="0" i="0" smtClean="0">
                                <a:latin typeface="Cambria Math" panose="02040503050406030204" pitchFamily="18" charset="0"/>
                              </a:rPr>
                              <m:t> </m:t>
                            </m:r>
                            <m:r>
                              <m:rPr>
                                <m:sty m:val="p"/>
                              </m:rPr>
                              <a:rPr lang="en-US" b="0" i="0" smtClean="0">
                                <a:latin typeface="Cambria Math" panose="02040503050406030204" pitchFamily="18" charset="0"/>
                              </a:rPr>
                              <m:t>p</m:t>
                            </m:r>
                          </m:e>
                          <m:e>
                            <m:r>
                              <a:rPr lang="en-US" b="0" i="1" smtClean="0">
                                <a:latin typeface="Cambria Math" panose="02040503050406030204" pitchFamily="18" charset="0"/>
                              </a:rPr>
                              <m:t>0, 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probability</m:t>
                            </m:r>
                            <m:r>
                              <a:rPr lang="en-US" b="0" i="0" smtClean="0">
                                <a:latin typeface="Cambria Math" panose="02040503050406030204" pitchFamily="18" charset="0"/>
                              </a:rPr>
                              <m:t> 1−</m:t>
                            </m:r>
                            <m:r>
                              <m:rPr>
                                <m:sty m:val="p"/>
                              </m:rPr>
                              <a:rPr lang="en-US" b="0" i="0" smtClean="0">
                                <a:latin typeface="Cambria Math" panose="02040503050406030204" pitchFamily="18" charset="0"/>
                              </a:rPr>
                              <m:t>p</m:t>
                            </m:r>
                          </m:e>
                        </m:eqArr>
                      </m:e>
                    </m:d>
                  </m:oMath>
                </a14:m>
                <a:endParaRPr lang="en-US" dirty="0" smtClean="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smtClean="0"/>
                  <a:t> is the notation used to say “the probability that B equals 1 is p.”</a:t>
                </a:r>
              </a:p>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 </m:t>
                    </m:r>
                    <m:r>
                      <a:rPr lang="en-US" b="0" i="1" smtClean="0">
                        <a:latin typeface="Cambria Math" panose="02040503050406030204" pitchFamily="18" charset="0"/>
                      </a:rPr>
                      <m:t>𝐵𝑒𝑟𝑛𝑜𝑢𝑙𝑙𝑖</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is the notation used to say “B is a Bernoulli random variable with parameter p.”</a:t>
                </a:r>
              </a:p>
              <a:p>
                <a:endParaRPr lang="en-US" dirty="0"/>
              </a:p>
              <a:p>
                <a:r>
                  <a:rPr lang="en-US" dirty="0" smtClean="0"/>
                  <a:t>So, in our stock modeling 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𝑡</m:t>
                        </m:r>
                      </m:sub>
                    </m:sSub>
                    <m:r>
                      <a:rPr lang="en-US" b="0" i="1" smtClean="0">
                        <a:latin typeface="Cambria Math" panose="02040503050406030204" pitchFamily="18" charset="0"/>
                      </a:rPr>
                      <m:t> ~ </m:t>
                    </m:r>
                    <m:r>
                      <a:rPr lang="en-US" b="0" i="1" smtClean="0">
                        <a:latin typeface="Cambria Math" panose="02040503050406030204" pitchFamily="18" charset="0"/>
                      </a:rPr>
                      <m:t>𝐵𝑒𝑟𝑛𝑜𝑢𝑙𝑙𝑖</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smtClean="0"/>
                  <a:t>. </a:t>
                </a:r>
                <a:r>
                  <a:rPr lang="en-US" dirty="0"/>
                  <a:t> </a:t>
                </a:r>
                <a:r>
                  <a:rPr lang="en-US" dirty="0" smtClean="0"/>
                  <a:t>We will assume p is a constant in the </a:t>
                </a:r>
                <a:r>
                  <a:rPr lang="en-US" b="1" dirty="0" smtClean="0"/>
                  <a:t>binomial tree</a:t>
                </a:r>
                <a:r>
                  <a:rPr lang="en-US" dirty="0" smtClean="0"/>
                  <a:t> model.</a:t>
                </a:r>
                <a:endParaRPr lang="en-US"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1193" y="1000192"/>
                <a:ext cx="11029615" cy="3678303"/>
              </a:xfrm>
              <a:blipFill rotWithShape="0">
                <a:blip r:embed="rId2"/>
                <a:stretch>
                  <a:fillRect l="-221" r="-276"/>
                </a:stretch>
              </a:blipFill>
            </p:spPr>
            <p:txBody>
              <a:bodyPr/>
              <a:lstStyle/>
              <a:p>
                <a:r>
                  <a:rPr lang="en-US">
                    <a:noFill/>
                  </a:rPr>
                  <a:t> </a:t>
                </a:r>
              </a:p>
            </p:txBody>
          </p:sp>
        </mc:Fallback>
      </mc:AlternateContent>
    </p:spTree>
    <p:extLst>
      <p:ext uri="{BB962C8B-B14F-4D97-AF65-F5344CB8AC3E}">
        <p14:creationId xmlns:p14="http://schemas.microsoft.com/office/powerpoint/2010/main" val="223924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dirty="0" smtClean="0"/>
              <a:t>What is the force of interest?</a:t>
            </a:r>
            <a:endParaRPr lang="en-US" dirty="0"/>
          </a:p>
        </p:txBody>
      </p:sp>
      <p:pic>
        <p:nvPicPr>
          <p:cNvPr id="11" name="Content Placeholder 4" descr="Charts">
            <a:extLst>
              <a:ext uri="{FF2B5EF4-FFF2-40B4-BE49-F238E27FC236}">
                <a16:creationId xmlns:a16="http://schemas.microsoft.com/office/drawing/2014/main" xmlns=""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r>
                  <a:rPr lang="en-US" dirty="0" smtClean="0"/>
                  <a:t>Let’s talk about the actual stock price at a time t, represented by </a:t>
                </a:r>
                <a:r>
                  <a:rPr lang="en-US" b="1" dirty="0" smtClean="0"/>
                  <a:t>S</a:t>
                </a:r>
                <a:r>
                  <a:rPr lang="en-US" b="1" baseline="-25000" dirty="0" smtClean="0"/>
                  <a:t>t</a:t>
                </a:r>
                <a:r>
                  <a:rPr lang="en-US" dirty="0" smtClean="0"/>
                  <a:t>.</a:t>
                </a:r>
              </a:p>
              <a:p>
                <a:r>
                  <a:rPr lang="en-US" dirty="0" smtClean="0"/>
                  <a:t>Going back to our assumption, what is a </a:t>
                </a:r>
                <a:r>
                  <a:rPr lang="en-US" b="1" dirty="0" smtClean="0"/>
                  <a:t>force of interest</a:t>
                </a:r>
                <a:r>
                  <a:rPr lang="en-US" dirty="0" smtClean="0"/>
                  <a:t>?  Let’s look at what the model says and point out what the force of interest represents in the model.</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sup>
                    </m:sSup>
                  </m:oMath>
                </a14:m>
                <a:endParaRPr lang="en-US" dirty="0" smtClean="0"/>
              </a:p>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𝑡</m:t>
                        </m:r>
                      </m:sub>
                    </m:sSub>
                  </m:oMath>
                </a14:m>
                <a:r>
                  <a:rPr lang="en-US" dirty="0" smtClean="0"/>
                  <a:t> is the </a:t>
                </a:r>
                <a:r>
                  <a:rPr lang="en-US" b="1" dirty="0" smtClean="0"/>
                  <a:t>force of interest</a:t>
                </a:r>
                <a:r>
                  <a:rPr lang="en-US" dirty="0" smtClean="0"/>
                  <a:t> at time t.  It is sometimes easier to model processes this way (instead of compound interest) due to mathematical simplifications.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3"/>
                <a:stretch>
                  <a:fillRect l="-449" b="-1174"/>
                </a:stretch>
              </a:blipFill>
            </p:spPr>
            <p:txBody>
              <a:bodyPr/>
              <a:lstStyle/>
              <a:p>
                <a:r>
                  <a:rPr lang="en-US">
                    <a:noFill/>
                  </a:rPr>
                  <a:t> </a:t>
                </a:r>
              </a:p>
            </p:txBody>
          </p:sp>
        </mc:Fallback>
      </mc:AlternateContent>
    </p:spTree>
    <p:extLst>
      <p:ext uri="{BB962C8B-B14F-4D97-AF65-F5344CB8AC3E}">
        <p14:creationId xmlns:p14="http://schemas.microsoft.com/office/powerpoint/2010/main" val="13520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5264487"/>
            <a:ext cx="11029616" cy="718870"/>
          </a:xfrm>
        </p:spPr>
        <p:txBody>
          <a:bodyPr>
            <a:normAutofit/>
          </a:bodyPr>
          <a:lstStyle/>
          <a:p>
            <a:r>
              <a:rPr lang="en-US" dirty="0" smtClean="0">
                <a:solidFill>
                  <a:srgbClr val="FFFEFF"/>
                </a:solidFill>
              </a:rPr>
              <a:t>The force of interest as a function of a Bernoulli </a:t>
            </a:r>
            <a:r>
              <a:rPr lang="en-US" dirty="0" err="1" smtClean="0">
                <a:solidFill>
                  <a:srgbClr val="FFFEFF"/>
                </a:solidFill>
              </a:rPr>
              <a:t>r.v</a:t>
            </a:r>
            <a:r>
              <a:rPr lang="en-US" dirty="0" smtClean="0">
                <a:solidFill>
                  <a:srgbClr val="FFFEFF"/>
                </a:solidFill>
              </a:rPr>
              <a:t>.</a:t>
            </a:r>
            <a:endParaRPr lang="en-US" dirty="0">
              <a:solidFill>
                <a:srgbClr val="FFFEFF"/>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1193" y="1000192"/>
                <a:ext cx="11029615" cy="3678303"/>
              </a:xfrm>
            </p:spPr>
            <p:txBody>
              <a:bodyPr/>
              <a:lstStyle/>
              <a:p>
                <a:r>
                  <a:rPr lang="en-US" dirty="0" smtClean="0"/>
                  <a:t>We can now distill our force of interest process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𝑡</m:t>
                        </m:r>
                      </m:sub>
                    </m:sSub>
                  </m:oMath>
                </a14:m>
                <a:r>
                  <a:rPr lang="en-US" dirty="0" smtClean="0"/>
                  <a:t>.</a:t>
                </a:r>
                <a:endParaRPr lang="en-US" b="1" dirty="0" smtClean="0"/>
              </a:p>
              <a:p>
                <a:r>
                  <a:rPr lang="en-US" dirty="0" smtClean="0"/>
                  <a:t>Based on our assumption, we have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with</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probability</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with</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probability</m:t>
                            </m:r>
                            <m:r>
                              <a:rPr lang="en-US" b="0" i="0" smtClean="0">
                                <a:latin typeface="Cambria Math" panose="02040503050406030204" pitchFamily="18" charset="0"/>
                                <a:ea typeface="Cambria Math" panose="02040503050406030204" pitchFamily="18" charset="0"/>
                              </a:rPr>
                              <m:t> 1−</m:t>
                            </m:r>
                            <m:r>
                              <m:rPr>
                                <m:sty m:val="p"/>
                              </m:rPr>
                              <a:rPr lang="en-US" b="0" i="0" smtClean="0">
                                <a:latin typeface="Cambria Math" panose="02040503050406030204" pitchFamily="18" charset="0"/>
                                <a:ea typeface="Cambria Math" panose="02040503050406030204" pitchFamily="18" charset="0"/>
                              </a:rPr>
                              <m:t>p</m:t>
                            </m:r>
                          </m:e>
                        </m:eqArr>
                      </m:e>
                    </m:d>
                  </m:oMath>
                </a14:m>
                <a:endParaRPr lang="en-US" dirty="0" smtClean="0"/>
              </a:p>
              <a:p>
                <a:r>
                  <a:rPr lang="en-US" dirty="0" smtClean="0"/>
                  <a:t>So, in terms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r>
                          <a:rPr lang="en-US" b="0" i="1" smtClean="0">
                            <a:latin typeface="Cambria Math" panose="02040503050406030204" pitchFamily="18" charset="0"/>
                          </a:rPr>
                          <m:t>−1</m:t>
                        </m:r>
                      </m:e>
                    </m:d>
                  </m:oMath>
                </a14:m>
                <a:endParaRPr lang="en-US" dirty="0" smtClean="0"/>
              </a:p>
              <a:p>
                <a:r>
                  <a:rPr lang="en-US" dirty="0" smtClean="0"/>
                  <a:t>What’s the purpose of doing this?  I like to distill things down into their basic conceptual components.  If we had multiple processes dependent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en-US" dirty="0" smtClean="0"/>
                  <a:t>, then the modeling process becomes simplified when we distill everything down in terms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en-US" dirty="0" smtClean="0"/>
                  <a:t> is the fundamental random variable driving our model, not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𝑡</m:t>
                        </m:r>
                      </m:sub>
                    </m:sSub>
                  </m:oMath>
                </a14:m>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1193" y="1000192"/>
                <a:ext cx="11029615" cy="3678303"/>
              </a:xfrm>
              <a:blipFill rotWithShape="0">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310908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dirty="0" smtClean="0"/>
              <a:t>What have we been doing so far?</a:t>
            </a:r>
            <a:endParaRPr lang="en-US" dirty="0"/>
          </a:p>
        </p:txBody>
      </p:sp>
      <p:pic>
        <p:nvPicPr>
          <p:cNvPr id="11" name="Content Placeholder 4" descr="Charts">
            <a:extLst>
              <a:ext uri="{FF2B5EF4-FFF2-40B4-BE49-F238E27FC236}">
                <a16:creationId xmlns:a16="http://schemas.microsoft.com/office/drawing/2014/main" xmlns=""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r>
                  <a:rPr lang="en-US" dirty="0" smtClean="0"/>
                  <a:t>So far, we’ve been using </a:t>
                </a:r>
                <a:r>
                  <a:rPr lang="en-US" b="1" dirty="0" smtClean="0"/>
                  <a:t>probability</a:t>
                </a:r>
                <a:r>
                  <a:rPr lang="en-US" dirty="0" smtClean="0"/>
                  <a:t> to build a probabilistic model of the stock price.</a:t>
                </a:r>
              </a:p>
              <a:p>
                <a:r>
                  <a:rPr lang="en-US" dirty="0" smtClean="0"/>
                  <a:t>If S</a:t>
                </a:r>
                <a:r>
                  <a:rPr lang="en-US" baseline="-25000" dirty="0" smtClean="0"/>
                  <a:t>0</a:t>
                </a:r>
                <a:r>
                  <a:rPr lang="en-US" dirty="0" smtClean="0"/>
                  <a:t> represents the starting stock price, then the stock price at time T, S</a:t>
                </a:r>
                <a:r>
                  <a:rPr lang="en-US" baseline="-25000" dirty="0"/>
                  <a:t>T</a:t>
                </a:r>
                <a:r>
                  <a:rPr lang="en-US" dirty="0" smtClean="0"/>
                  <a:t>, is represented by:</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𝑡</m:t>
                                </m:r>
                              </m:sub>
                            </m:sSub>
                          </m:e>
                        </m:nary>
                      </m:e>
                    </m:d>
                  </m:oMath>
                </a14:m>
                <a:endParaRPr lang="en-US" dirty="0" smtClean="0"/>
              </a:p>
              <a:p>
                <a:r>
                  <a:rPr lang="en-US" dirty="0" smtClean="0"/>
                  <a:t>This is where the first part of the name </a:t>
                </a:r>
                <a:r>
                  <a:rPr lang="en-US" b="1" dirty="0" smtClean="0"/>
                  <a:t>binomial tree</a:t>
                </a:r>
                <a:r>
                  <a:rPr lang="en-US" dirty="0" smtClean="0"/>
                  <a:t> comes from.  The sum of independent identically distributed Bernoulli random variables is called a binomial random variable.</a:t>
                </a:r>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3"/>
                <a:stretch>
                  <a:fillRect l="-449" r="-1236" b="-1007"/>
                </a:stretch>
              </a:blipFill>
            </p:spPr>
            <p:txBody>
              <a:bodyPr/>
              <a:lstStyle/>
              <a:p>
                <a:r>
                  <a:rPr lang="en-US">
                    <a:noFill/>
                  </a:rPr>
                  <a:t> </a:t>
                </a:r>
              </a:p>
            </p:txBody>
          </p:sp>
        </mc:Fallback>
      </mc:AlternateContent>
    </p:spTree>
    <p:extLst>
      <p:ext uri="{BB962C8B-B14F-4D97-AF65-F5344CB8AC3E}">
        <p14:creationId xmlns:p14="http://schemas.microsoft.com/office/powerpoint/2010/main" val="136163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5264487"/>
            <a:ext cx="11029616" cy="718870"/>
          </a:xfrm>
        </p:spPr>
        <p:txBody>
          <a:bodyPr>
            <a:normAutofit fontScale="90000"/>
          </a:bodyPr>
          <a:lstStyle/>
          <a:p>
            <a:r>
              <a:rPr lang="en-US" dirty="0" smtClean="0">
                <a:solidFill>
                  <a:srgbClr val="FFFEFF"/>
                </a:solidFill>
              </a:rPr>
              <a:t>independent and identically distributed… said no realist ever</a:t>
            </a:r>
            <a:endParaRPr lang="en-US" dirty="0">
              <a:solidFill>
                <a:srgbClr val="FFFEFF"/>
              </a:solidFill>
            </a:endParaRPr>
          </a:p>
        </p:txBody>
      </p:sp>
      <p:sp>
        <p:nvSpPr>
          <p:cNvPr id="3" name="Content Placeholder 2"/>
          <p:cNvSpPr>
            <a:spLocks noGrp="1"/>
          </p:cNvSpPr>
          <p:nvPr>
            <p:ph idx="1"/>
          </p:nvPr>
        </p:nvSpPr>
        <p:spPr>
          <a:xfrm>
            <a:off x="581193" y="1000192"/>
            <a:ext cx="11029615" cy="3678303"/>
          </a:xfrm>
        </p:spPr>
        <p:txBody>
          <a:bodyPr/>
          <a:lstStyle/>
          <a:p>
            <a:r>
              <a:rPr lang="en-US" dirty="0" smtClean="0"/>
              <a:t>This is a basic example to demonstrate the construction of a probabilistic model and perform statistics on it.</a:t>
            </a:r>
          </a:p>
          <a:p>
            <a:r>
              <a:rPr lang="en-US" dirty="0" smtClean="0"/>
              <a:t>The fun part is to take what you learn here and replace the assumptions with more realistic ones.</a:t>
            </a:r>
          </a:p>
          <a:p>
            <a:r>
              <a:rPr lang="en-US" dirty="0" smtClean="0"/>
              <a:t>HOWEVER, the </a:t>
            </a:r>
            <a:r>
              <a:rPr lang="en-US" b="1" dirty="0" smtClean="0"/>
              <a:t>binomial tree</a:t>
            </a:r>
            <a:r>
              <a:rPr lang="en-US" dirty="0" smtClean="0"/>
              <a:t> is the backbone of what is called the </a:t>
            </a:r>
            <a:r>
              <a:rPr lang="en-US" b="1" dirty="0" smtClean="0"/>
              <a:t>Black-Scholes </a:t>
            </a:r>
            <a:r>
              <a:rPr lang="en-US" dirty="0" smtClean="0"/>
              <a:t>model, which is widely used to calculate stock option prices on the exchanges.  This is why if you think you know more about the underlying stock price process, you can try to more accurately price these instruments and buy or sell them at a higher chance of profit.  And you would do so starting with the binomial tree and generalizing from there.  Understanding how to construct the binomial tree model will enable you to build more realistic models.</a:t>
            </a:r>
          </a:p>
        </p:txBody>
      </p:sp>
    </p:spTree>
    <p:extLst>
      <p:ext uri="{BB962C8B-B14F-4D97-AF65-F5344CB8AC3E}">
        <p14:creationId xmlns:p14="http://schemas.microsoft.com/office/powerpoint/2010/main" val="22363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dirty="0" smtClean="0"/>
              <a:t>Visualizing the binomial tree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normAutofit fontScale="85000" lnSpcReduction="10000"/>
              </a:bodyPr>
              <a:lstStyle/>
              <a:p>
                <a14:m>
                  <m:oMath xmlns:m="http://schemas.openxmlformats.org/officeDocument/2006/math">
                    <m:sSup>
                      <m:sSupPr>
                        <m:ctrlPr>
                          <a:rPr lang="en-US" i="1" dirty="0" smtClean="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𝑡</m:t>
                        </m:r>
                        <m:r>
                          <a:rPr lang="en-US" b="0" i="1" dirty="0" smtClean="0">
                            <a:latin typeface="Cambria Math" panose="02040503050406030204" pitchFamily="18" charset="0"/>
                          </a:rPr>
                          <m:t>=0</m:t>
                        </m:r>
                      </m:sub>
                      <m:sup>
                        <m:r>
                          <a:rPr lang="en-US" b="0" i="1" dirty="0" smtClean="0">
                            <a:latin typeface="Cambria Math" panose="02040503050406030204" pitchFamily="18" charset="0"/>
                          </a:rPr>
                          <m:t>𝑇</m:t>
                        </m:r>
                      </m:sup>
                      <m:e>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𝑇</m:t>
                                </m:r>
                              </m:num>
                              <m:den>
                                <m:r>
                                  <a:rPr lang="en-US" b="0" i="1" dirty="0" smtClean="0">
                                    <a:latin typeface="Cambria Math" panose="02040503050406030204" pitchFamily="18" charset="0"/>
                                  </a:rPr>
                                  <m:t>𝑡</m:t>
                                </m:r>
                              </m:den>
                            </m:f>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𝑡</m:t>
                            </m:r>
                          </m:sup>
                        </m:sSup>
                      </m:e>
                    </m:nary>
                  </m:oMath>
                </a14:m>
                <a:endParaRPr lang="en-US" dirty="0" smtClean="0"/>
              </a:p>
              <a:p>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0" i="1" dirty="0" smtClean="0">
                                <a:latin typeface="Cambria Math" panose="02040503050406030204" pitchFamily="18" charset="0"/>
                              </a:rPr>
                              <m:t>𝑝</m:t>
                            </m:r>
                            <m:r>
                              <a:rPr lang="en-US" b="0" i="1" dirty="0" smtClean="0">
                                <a:latin typeface="Cambria Math" panose="02040503050406030204" pitchFamily="18" charset="0"/>
                              </a:rPr>
                              <m:t>+1−</m:t>
                            </m:r>
                            <m:r>
                              <a:rPr lang="en-US" b="0" i="1" dirty="0" smtClean="0">
                                <a:latin typeface="Cambria Math" panose="02040503050406030204" pitchFamily="18" charset="0"/>
                              </a:rPr>
                              <m:t>𝑝</m:t>
                            </m:r>
                          </m:e>
                        </m:d>
                      </m:e>
                      <m:sup>
                        <m:r>
                          <a:rPr lang="en-US" i="1" dirty="0">
                            <a:latin typeface="Cambria Math" panose="02040503050406030204" pitchFamily="18" charset="0"/>
                          </a:rPr>
                          <m:t>𝑇</m:t>
                        </m:r>
                      </m:sup>
                    </m:sSup>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𝑡</m:t>
                        </m:r>
                        <m:r>
                          <a:rPr lang="en-US" i="1" dirty="0">
                            <a:latin typeface="Cambria Math" panose="02040503050406030204" pitchFamily="18" charset="0"/>
                          </a:rPr>
                          <m:t>=0</m:t>
                        </m:r>
                      </m:sub>
                      <m:sup>
                        <m:r>
                          <a:rPr lang="en-US" i="1" dirty="0">
                            <a:latin typeface="Cambria Math" panose="02040503050406030204" pitchFamily="18" charset="0"/>
                          </a:rPr>
                          <m:t>𝑇</m:t>
                        </m:r>
                      </m:sup>
                      <m:e>
                        <m:d>
                          <m:dPr>
                            <m:ctrlPr>
                              <a:rPr lang="en-US" i="1" dirty="0">
                                <a:latin typeface="Cambria Math" panose="02040503050406030204" pitchFamily="18" charset="0"/>
                              </a:rPr>
                            </m:ctrlPr>
                          </m:dPr>
                          <m:e>
                            <m:f>
                              <m:fPr>
                                <m:type m:val="noBar"/>
                                <m:ctrlPr>
                                  <a:rPr lang="en-US" i="1" dirty="0">
                                    <a:latin typeface="Cambria Math" panose="02040503050406030204" pitchFamily="18" charset="0"/>
                                  </a:rPr>
                                </m:ctrlPr>
                              </m:fPr>
                              <m:num>
                                <m:r>
                                  <a:rPr lang="en-US" i="1" dirty="0">
                                    <a:latin typeface="Cambria Math" panose="02040503050406030204" pitchFamily="18" charset="0"/>
                                  </a:rPr>
                                  <m:t>𝑇</m:t>
                                </m:r>
                              </m:num>
                              <m:den>
                                <m:r>
                                  <a:rPr lang="en-US" i="1" dirty="0">
                                    <a:latin typeface="Cambria Math" panose="02040503050406030204" pitchFamily="18" charset="0"/>
                                  </a:rPr>
                                  <m:t>𝑡</m:t>
                                </m:r>
                              </m:den>
                            </m:f>
                          </m:e>
                        </m:d>
                        <m:sSup>
                          <m:sSupPr>
                            <m:ctrlPr>
                              <a:rPr lang="en-US" i="1" dirty="0">
                                <a:latin typeface="Cambria Math" panose="02040503050406030204" pitchFamily="18" charset="0"/>
                              </a:rPr>
                            </m:ctrlPr>
                          </m:sSupPr>
                          <m:e>
                            <m:r>
                              <a:rPr lang="en-US" b="0" i="1" dirty="0" smtClean="0">
                                <a:latin typeface="Cambria Math" panose="02040503050406030204" pitchFamily="18" charset="0"/>
                              </a:rPr>
                              <m:t>𝑝</m:t>
                            </m:r>
                          </m:e>
                          <m:sup>
                            <m:r>
                              <a:rPr lang="en-US" i="1" dirty="0">
                                <a:latin typeface="Cambria Math" panose="02040503050406030204" pitchFamily="18" charset="0"/>
                              </a:rPr>
                              <m:t>𝑡</m:t>
                            </m:r>
                          </m:sup>
                        </m:sSup>
                        <m:sSup>
                          <m:sSupPr>
                            <m:ctrlPr>
                              <a:rPr lang="en-US" i="1" dirty="0">
                                <a:latin typeface="Cambria Math" panose="02040503050406030204" pitchFamily="18" charset="0"/>
                              </a:rPr>
                            </m:ctrlPr>
                          </m:sSupPr>
                          <m:e>
                            <m:d>
                              <m:dPr>
                                <m:ctrlPr>
                                  <a:rPr lang="en-US"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e>
                          <m:sup>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𝑡</m:t>
                            </m:r>
                          </m:sup>
                        </m:sSup>
                      </m:e>
                    </m:nary>
                  </m:oMath>
                </a14:m>
                <a:endParaRPr lang="en-US" dirty="0" smtClean="0"/>
              </a:p>
              <a:p>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𝑝</m:t>
                            </m:r>
                            <m:r>
                              <a:rPr lang="en-US" i="1" dirty="0">
                                <a:latin typeface="Cambria Math" panose="02040503050406030204" pitchFamily="18" charset="0"/>
                              </a:rPr>
                              <m:t>+1−</m:t>
                            </m:r>
                            <m:r>
                              <a:rPr lang="en-US" i="1" dirty="0">
                                <a:latin typeface="Cambria Math" panose="02040503050406030204" pitchFamily="18" charset="0"/>
                              </a:rPr>
                              <m:t>𝑝</m:t>
                            </m:r>
                          </m:e>
                        </m:d>
                      </m:e>
                      <m:sup>
                        <m:r>
                          <a:rPr lang="en-US" b="0" i="1" dirty="0" smtClean="0">
                            <a:latin typeface="Cambria Math" panose="02040503050406030204" pitchFamily="18" charset="0"/>
                          </a:rPr>
                          <m:t>2</m:t>
                        </m:r>
                      </m:sup>
                    </m:sSup>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+2</m:t>
                    </m:r>
                    <m:r>
                      <a:rPr lang="en-US" b="0" i="1" dirty="0" smtClean="0">
                        <a:latin typeface="Cambria Math" panose="02040503050406030204" pitchFamily="18" charset="0"/>
                      </a:rPr>
                      <m:t>𝑝</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𝑝</m:t>
                            </m:r>
                          </m:e>
                        </m:d>
                      </m:e>
                      <m:sup>
                        <m:r>
                          <a:rPr lang="en-US" b="0" i="1" dirty="0" smtClean="0">
                            <a:latin typeface="Cambria Math" panose="02040503050406030204" pitchFamily="18" charset="0"/>
                          </a:rPr>
                          <m:t>2</m:t>
                        </m:r>
                      </m:sup>
                    </m:sSup>
                  </m:oMath>
                </a14:m>
                <a:endParaRPr lang="en-US" b="0" dirty="0" smtClean="0"/>
              </a:p>
              <a:p>
                <a:endParaRPr lang="en-US" dirty="0" smtClean="0"/>
              </a:p>
              <a:p>
                <a:r>
                  <a:rPr lang="en-US" dirty="0" smtClean="0"/>
                  <a:t>Pascal’s Triangle: Number of ways of arriving at a given point in the tree.</a:t>
                </a:r>
              </a:p>
              <a:p>
                <a:endParaRPr lang="en-US" dirty="0"/>
              </a:p>
              <a:p>
                <a:r>
                  <a:rPr lang="en-US" dirty="0" smtClean="0"/>
                  <a:t>Limit as T goes to infinity: Normal Distribution</a:t>
                </a:r>
              </a:p>
              <a:p>
                <a:endParaRPr lang="en-US" dirty="0"/>
              </a:p>
              <a:p>
                <a:r>
                  <a:rPr lang="en-US" dirty="0" smtClean="0"/>
                  <a:t>Binomial is counting the number of up-movements.</a:t>
                </a: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t="-9060"/>
                </a:stretch>
              </a:blipFill>
            </p:spPr>
            <p:txBody>
              <a:bodyPr/>
              <a:lstStyle/>
              <a:p>
                <a:r>
                  <a:rPr lang="en-US">
                    <a:noFill/>
                  </a:rPr>
                  <a:t> </a:t>
                </a:r>
              </a:p>
            </p:txBody>
          </p:sp>
        </mc:Fallback>
      </mc:AlternateContent>
      <p:cxnSp>
        <p:nvCxnSpPr>
          <p:cNvPr id="6" name="Straight Connector 5"/>
          <p:cNvCxnSpPr/>
          <p:nvPr/>
        </p:nvCxnSpPr>
        <p:spPr>
          <a:xfrm flipV="1">
            <a:off x="1484671" y="3392125"/>
            <a:ext cx="737419" cy="629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31923" y="3382293"/>
            <a:ext cx="727587" cy="61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222090" y="2821854"/>
            <a:ext cx="668594" cy="57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84671" y="4001725"/>
            <a:ext cx="825910" cy="688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340077" y="4001725"/>
            <a:ext cx="619433" cy="7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10581" y="4689983"/>
            <a:ext cx="747251" cy="609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959510" y="2686575"/>
                <a:ext cx="3047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959510" y="2686575"/>
                <a:ext cx="304762" cy="276999"/>
              </a:xfrm>
              <a:prstGeom prst="rect">
                <a:avLst/>
              </a:prstGeom>
              <a:blipFill rotWithShape="0">
                <a:blip r:embed="rId3"/>
                <a:stretch>
                  <a:fillRect l="-18000" r="-4000"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131518" y="5161083"/>
                <a:ext cx="8980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131518" y="5161083"/>
                <a:ext cx="898066" cy="276999"/>
              </a:xfrm>
              <a:prstGeom prst="rect">
                <a:avLst/>
              </a:prstGeom>
              <a:blipFill rotWithShape="0">
                <a:blip r:embed="rId4"/>
                <a:stretch>
                  <a:fillRect r="-1361"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998801" y="3863225"/>
                <a:ext cx="105003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98801" y="3863225"/>
                <a:ext cx="1050031" cy="276999"/>
              </a:xfrm>
              <a:prstGeom prst="rect">
                <a:avLst/>
              </a:prstGeom>
              <a:blipFill rotWithShape="0">
                <a:blip r:embed="rId5"/>
                <a:stretch>
                  <a:fillRect l="-4651"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134332" y="3034434"/>
                <a:ext cx="1951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2134332" y="3034434"/>
                <a:ext cx="195182" cy="276999"/>
              </a:xfrm>
              <a:prstGeom prst="rect">
                <a:avLst/>
              </a:prstGeom>
              <a:blipFill rotWithShape="0">
                <a:blip r:embed="rId6"/>
                <a:stretch>
                  <a:fillRect l="-28125" r="-25000"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957249" y="4760843"/>
                <a:ext cx="5991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957249" y="4760843"/>
                <a:ext cx="599138" cy="276999"/>
              </a:xfrm>
              <a:prstGeom prst="rect">
                <a:avLst/>
              </a:prstGeom>
              <a:blipFill rotWithShape="0">
                <a:blip r:embed="rId7"/>
                <a:stretch>
                  <a:fillRect l="-7143" r="-8163"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1272666" y="3863224"/>
                <a:ext cx="1923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272666" y="3863224"/>
                <a:ext cx="192360" cy="276999"/>
              </a:xfrm>
              <a:prstGeom prst="rect">
                <a:avLst/>
              </a:prstGeom>
              <a:blipFill rotWithShape="0">
                <a:blip r:embed="rId8"/>
                <a:stretch>
                  <a:fillRect l="-29032" r="-25806"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050521" y="2107269"/>
                <a:ext cx="6366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=0</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050521" y="2107269"/>
                <a:ext cx="636649" cy="276999"/>
              </a:xfrm>
              <a:prstGeom prst="rect">
                <a:avLst/>
              </a:prstGeom>
              <a:blipFill rotWithShape="0">
                <a:blip r:embed="rId9"/>
                <a:stretch>
                  <a:fillRect l="-6667" r="-7619"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938493" y="2104441"/>
                <a:ext cx="6366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=1</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938493" y="2104441"/>
                <a:ext cx="636649" cy="276999"/>
              </a:xfrm>
              <a:prstGeom prst="rect">
                <a:avLst/>
              </a:prstGeom>
              <a:blipFill rotWithShape="0">
                <a:blip r:embed="rId10"/>
                <a:stretch>
                  <a:fillRect l="-7692" r="-7692"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2793566" y="2106644"/>
                <a:ext cx="6366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=2</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2793566" y="2106644"/>
                <a:ext cx="636649" cy="276999"/>
              </a:xfrm>
              <a:prstGeom prst="rect">
                <a:avLst/>
              </a:prstGeom>
              <a:blipFill rotWithShape="0">
                <a:blip r:embed="rId11"/>
                <a:stretch>
                  <a:fillRect l="-6667" r="-7619" b="-11111"/>
                </a:stretch>
              </a:blipFill>
            </p:spPr>
            <p:txBody>
              <a:bodyPr/>
              <a:lstStyle/>
              <a:p>
                <a:r>
                  <a:rPr lang="en-US">
                    <a:noFill/>
                  </a:rPr>
                  <a:t> </a:t>
                </a:r>
              </a:p>
            </p:txBody>
          </p:sp>
        </mc:Fallback>
      </mc:AlternateContent>
    </p:spTree>
    <p:extLst>
      <p:ext uri="{BB962C8B-B14F-4D97-AF65-F5344CB8AC3E}">
        <p14:creationId xmlns:p14="http://schemas.microsoft.com/office/powerpoint/2010/main" val="23132080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613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Cambria Math</vt:lpstr>
      <vt:lpstr>Gill Sans MT</vt:lpstr>
      <vt:lpstr>Wingdings 2</vt:lpstr>
      <vt:lpstr>Dividend</vt:lpstr>
      <vt:lpstr>Probability and stats (Pt.1)</vt:lpstr>
      <vt:lpstr>What is the difference between probability and statistics?</vt:lpstr>
      <vt:lpstr>Probability: the mathematics of modeling</vt:lpstr>
      <vt:lpstr>Bernoulli random variables</vt:lpstr>
      <vt:lpstr>What is the force of interest?</vt:lpstr>
      <vt:lpstr>The force of interest as a function of a Bernoulli r.v.</vt:lpstr>
      <vt:lpstr>What have we been doing so far?</vt:lpstr>
      <vt:lpstr>independent and identically distributed… said no realist ever</vt:lpstr>
      <vt:lpstr>Visualizing the binomial tree</vt:lpstr>
      <vt:lpstr>Brief introduction to statistics</vt:lpstr>
      <vt:lpstr>Simple simulation program</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2019-03-17T13:52:07Z</dcterms:created>
  <dcterms:modified xsi:type="dcterms:W3CDTF">2019-03-18T12:45:23Z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