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6" r:id="rId5"/>
    <p:sldId id="267" r:id="rId6"/>
    <p:sldId id="268" r:id="rId7"/>
    <p:sldId id="260" r:id="rId8"/>
    <p:sldId id="269" r:id="rId9"/>
    <p:sldId id="270" r:id="rId10"/>
    <p:sldId id="271" r:id="rId11"/>
    <p:sldId id="273" r:id="rId12"/>
    <p:sldId id="272" r:id="rId13"/>
    <p:sldId id="261" r:id="rId14"/>
    <p:sldId id="274" r:id="rId15"/>
    <p:sldId id="275" r:id="rId16"/>
    <p:sldId id="276" r:id="rId17"/>
    <p:sldId id="277" r:id="rId18"/>
    <p:sldId id="262" r:id="rId19"/>
    <p:sldId id="281" r:id="rId20"/>
    <p:sldId id="282" r:id="rId21"/>
    <p:sldId id="283" r:id="rId22"/>
    <p:sldId id="285" r:id="rId23"/>
    <p:sldId id="264" r:id="rId24"/>
    <p:sldId id="287" r:id="rId25"/>
    <p:sldId id="292" r:id="rId26"/>
    <p:sldId id="289" r:id="rId27"/>
    <p:sldId id="265" r:id="rId28"/>
    <p:sldId id="290" r:id="rId29"/>
    <p:sldId id="293" r:id="rId30"/>
    <p:sldId id="294" r:id="rId31"/>
    <p:sldId id="291" r:id="rId32"/>
    <p:sldId id="295" r:id="rId33"/>
    <p:sldId id="288"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Heading" id="{DC1D624F-6CB8-498B-B7D0-7AD2F207E412}">
          <p14:sldIdLst>
            <p14:sldId id="256"/>
            <p14:sldId id="258"/>
          </p14:sldIdLst>
        </p14:section>
        <p14:section name="Introduction" id="{766CA254-F9A8-4358-B2A9-8D56B1246F83}">
          <p14:sldIdLst>
            <p14:sldId id="259"/>
            <p14:sldId id="266"/>
            <p14:sldId id="267"/>
            <p14:sldId id="268"/>
          </p14:sldIdLst>
        </p14:section>
        <p14:section name="Background" id="{22EC93B6-A0BA-40BD-8144-B14107FD8F9A}">
          <p14:sldIdLst>
            <p14:sldId id="260"/>
            <p14:sldId id="269"/>
            <p14:sldId id="270"/>
            <p14:sldId id="271"/>
            <p14:sldId id="273"/>
            <p14:sldId id="272"/>
          </p14:sldIdLst>
        </p14:section>
        <p14:section name="Theory" id="{D1B54485-02CA-46D9-BF6F-CACC73C1D5FD}">
          <p14:sldIdLst>
            <p14:sldId id="261"/>
            <p14:sldId id="274"/>
            <p14:sldId id="275"/>
            <p14:sldId id="276"/>
            <p14:sldId id="277"/>
          </p14:sldIdLst>
        </p14:section>
        <p14:section name="Experiment" id="{E92EF15E-D511-4A59-8255-0615DC8B53FC}">
          <p14:sldIdLst>
            <p14:sldId id="262"/>
            <p14:sldId id="281"/>
            <p14:sldId id="282"/>
            <p14:sldId id="283"/>
            <p14:sldId id="285"/>
          </p14:sldIdLst>
        </p14:section>
        <p14:section name="Results" id="{2DE72A9A-615B-412A-8C50-3DA7E1910A82}">
          <p14:sldIdLst>
            <p14:sldId id="264"/>
            <p14:sldId id="287"/>
            <p14:sldId id="292"/>
            <p14:sldId id="289"/>
          </p14:sldIdLst>
        </p14:section>
        <p14:section name="Conclusion" id="{FC614D5F-93F4-4535-A944-C758EC4C2C32}">
          <p14:sldIdLst>
            <p14:sldId id="265"/>
            <p14:sldId id="290"/>
            <p14:sldId id="293"/>
            <p14:sldId id="294"/>
            <p14:sldId id="291"/>
            <p14:sldId id="295"/>
            <p14:sldId id="28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7" d="100"/>
          <a:sy n="87" d="100"/>
        </p:scale>
        <p:origin x="52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4/26/2017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4/26/2017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4/26/2017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4/26/2017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4/26/2017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4/26/2017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4/26/2017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4/26/2017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4/26/2017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4/26/2017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4/26/2017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 Id="rId6" Type="http://schemas.openxmlformats.org/officeDocument/2006/relationships/image" Target="../media/image27.jpeg"/><Relationship Id="rId5" Type="http://schemas.openxmlformats.org/officeDocument/2006/relationships/image" Target="../media/image26.jpeg"/><Relationship Id="rId4" Type="http://schemas.openxmlformats.org/officeDocument/2006/relationships/image" Target="../media/image25.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600" dirty="0">
                <a:latin typeface="Segoe UI Light" panose="020B0502040204020203" pitchFamily="34" charset="0"/>
                <a:cs typeface="Segoe UI Light" panose="020B0502040204020203" pitchFamily="34" charset="0"/>
              </a:rPr>
              <a:t>Face Recognition Using Principal Component Analysis</a:t>
            </a:r>
          </a:p>
        </p:txBody>
      </p:sp>
      <p:sp>
        <p:nvSpPr>
          <p:cNvPr id="3" name="Subtitle 2"/>
          <p:cNvSpPr>
            <a:spLocks noGrp="1"/>
          </p:cNvSpPr>
          <p:nvPr>
            <p:ph type="subTitle" idx="1"/>
          </p:nvPr>
        </p:nvSpPr>
        <p:spPr>
          <a:xfrm>
            <a:off x="1154955" y="4918057"/>
            <a:ext cx="8825658" cy="861420"/>
          </a:xfrm>
        </p:spPr>
        <p:txBody>
          <a:bodyPr/>
          <a:lstStyle/>
          <a:p>
            <a:r>
              <a:rPr lang="en-US" dirty="0">
                <a:latin typeface="Segoe UI Light" panose="020B0502040204020203" pitchFamily="34" charset="0"/>
                <a:cs typeface="Segoe UI Light" panose="020B0502040204020203" pitchFamily="34" charset="0"/>
              </a:rPr>
              <a:t>Aniketh Sukhtankar UFID : 7819 9584</a:t>
            </a:r>
          </a:p>
          <a:p>
            <a:r>
              <a:rPr lang="en-US" dirty="0">
                <a:latin typeface="Segoe UI Light" panose="020B0502040204020203" pitchFamily="34" charset="0"/>
                <a:cs typeface="Segoe UI Light" panose="020B0502040204020203" pitchFamily="34" charset="0"/>
              </a:rPr>
              <a:t>EEL 6825 Pattern Recognition</a:t>
            </a:r>
          </a:p>
        </p:txBody>
      </p:sp>
    </p:spTree>
    <p:extLst>
      <p:ext uri="{BB962C8B-B14F-4D97-AF65-F5344CB8AC3E}">
        <p14:creationId xmlns:p14="http://schemas.microsoft.com/office/powerpoint/2010/main" val="34935157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Eigenfaces</a:t>
            </a:r>
          </a:p>
        </p:txBody>
      </p:sp>
      <p:sp>
        <p:nvSpPr>
          <p:cNvPr id="3" name="Content Placeholder 2"/>
          <p:cNvSpPr>
            <a:spLocks noGrp="1"/>
          </p:cNvSpPr>
          <p:nvPr>
            <p:ph idx="1"/>
          </p:nvPr>
        </p:nvSpPr>
        <p:spPr>
          <a:xfrm>
            <a:off x="1103312" y="2052918"/>
            <a:ext cx="4601297" cy="4195481"/>
          </a:xfrm>
        </p:spPr>
        <p:txBody>
          <a:bodyPr>
            <a:normAutofit/>
          </a:bodyPr>
          <a:lstStyle/>
          <a:p>
            <a:r>
              <a:rPr lang="en-US" dirty="0">
                <a:latin typeface="Segoe UI Light" panose="020B0502040204020203" pitchFamily="34" charset="0"/>
                <a:cs typeface="Segoe UI Light" panose="020B0502040204020203" pitchFamily="34" charset="0"/>
              </a:rPr>
              <a:t>The Eigen faces method performs face recognition in three steps. </a:t>
            </a:r>
          </a:p>
          <a:p>
            <a:r>
              <a:rPr lang="en-US" dirty="0">
                <a:latin typeface="Segoe UI Light" panose="020B0502040204020203" pitchFamily="34" charset="0"/>
                <a:cs typeface="Segoe UI Light" panose="020B0502040204020203" pitchFamily="34" charset="0"/>
              </a:rPr>
              <a:t>First all training samples generated are projected into the PCA subspace. </a:t>
            </a:r>
          </a:p>
          <a:p>
            <a:r>
              <a:rPr lang="en-US" dirty="0">
                <a:latin typeface="Segoe UI Light" panose="020B0502040204020203" pitchFamily="34" charset="0"/>
                <a:cs typeface="Segoe UI Light" panose="020B0502040204020203" pitchFamily="34" charset="0"/>
              </a:rPr>
              <a:t>Second the image to be analyzed is projected into the same. </a:t>
            </a:r>
          </a:p>
          <a:p>
            <a:r>
              <a:rPr lang="en-US" dirty="0">
                <a:latin typeface="Segoe UI Light" panose="020B0502040204020203" pitchFamily="34" charset="0"/>
                <a:cs typeface="Segoe UI Light" panose="020B0502040204020203" pitchFamily="34" charset="0"/>
              </a:rPr>
              <a:t>Third, the closest neighbor from projected training images similar to the provided projected query image is identified.</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9237" y="685517"/>
            <a:ext cx="2933061" cy="273480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6739" y="3653118"/>
            <a:ext cx="2945559" cy="2810027"/>
          </a:xfrm>
          <a:prstGeom prst="rect">
            <a:avLst/>
          </a:prstGeom>
        </p:spPr>
      </p:pic>
    </p:spTree>
    <p:extLst>
      <p:ext uri="{BB962C8B-B14F-4D97-AF65-F5344CB8AC3E}">
        <p14:creationId xmlns:p14="http://schemas.microsoft.com/office/powerpoint/2010/main" val="2367344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Fisherfaces</a:t>
            </a:r>
          </a:p>
        </p:txBody>
      </p:sp>
      <p:sp>
        <p:nvSpPr>
          <p:cNvPr id="3" name="Content Placeholder 2"/>
          <p:cNvSpPr>
            <a:spLocks noGrp="1"/>
          </p:cNvSpPr>
          <p:nvPr>
            <p:ph idx="1"/>
          </p:nvPr>
        </p:nvSpPr>
        <p:spPr>
          <a:xfrm>
            <a:off x="1103313" y="2052918"/>
            <a:ext cx="4268788" cy="4195481"/>
          </a:xfrm>
        </p:spPr>
        <p:txBody>
          <a:bodyPr>
            <a:normAutofit lnSpcReduction="10000"/>
          </a:bodyPr>
          <a:lstStyle/>
          <a:p>
            <a:r>
              <a:rPr lang="en-US" dirty="0">
                <a:latin typeface="Segoe UI Light" panose="020B0502040204020203" pitchFamily="34" charset="0"/>
                <a:cs typeface="Segoe UI Light" panose="020B0502040204020203" pitchFamily="34" charset="0"/>
              </a:rPr>
              <a:t>Linear Discriminant Analysis that forms the bases of the Fisher face technique performs dimensionality reduction only for specific classes. </a:t>
            </a:r>
          </a:p>
          <a:p>
            <a:r>
              <a:rPr lang="en-US" dirty="0">
                <a:latin typeface="Segoe UI Light" panose="020B0502040204020203" pitchFamily="34" charset="0"/>
                <a:cs typeface="Segoe UI Light" panose="020B0502040204020203" pitchFamily="34" charset="0"/>
              </a:rPr>
              <a:t>Rather than maximizing the general the Linear Discriminant Analysis technique maximizes the quantitative relation of between-classes to within-classes scatter which effectively detects the mixture of features that separates best among distinct categories.</a:t>
            </a:r>
          </a:p>
          <a:p>
            <a:r>
              <a:rPr lang="en-US" dirty="0">
                <a:latin typeface="Segoe UI Light" panose="020B0502040204020203" pitchFamily="34" charset="0"/>
                <a:cs typeface="Segoe UI Light" panose="020B0502040204020203" pitchFamily="34" charset="0"/>
              </a:rPr>
              <a:t>This was identified and applied to recognize faces.</a:t>
            </a:r>
            <a:endParaRPr lang="en-US" sz="2800" dirty="0">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9461" y="1294805"/>
            <a:ext cx="3391373" cy="231489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9460" y="3924995"/>
            <a:ext cx="3391373" cy="2149814"/>
          </a:xfrm>
          <a:prstGeom prst="rect">
            <a:avLst/>
          </a:prstGeom>
        </p:spPr>
      </p:pic>
    </p:spTree>
    <p:extLst>
      <p:ext uri="{BB962C8B-B14F-4D97-AF65-F5344CB8AC3E}">
        <p14:creationId xmlns:p14="http://schemas.microsoft.com/office/powerpoint/2010/main" val="2910079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Local Binary Patterns</a:t>
            </a:r>
          </a:p>
        </p:txBody>
      </p:sp>
      <p:sp>
        <p:nvSpPr>
          <p:cNvPr id="3" name="Content Placeholder 2"/>
          <p:cNvSpPr>
            <a:spLocks noGrp="1"/>
          </p:cNvSpPr>
          <p:nvPr>
            <p:ph idx="1"/>
          </p:nvPr>
        </p:nvSpPr>
        <p:spPr>
          <a:xfrm>
            <a:off x="1103312" y="2052918"/>
            <a:ext cx="10735762" cy="4195481"/>
          </a:xfrm>
        </p:spPr>
        <p:txBody>
          <a:bodyPr>
            <a:normAutofit/>
          </a:bodyPr>
          <a:lstStyle/>
          <a:p>
            <a:r>
              <a:rPr lang="en-US" sz="2400" dirty="0">
                <a:latin typeface="Segoe UI Light" panose="020B0502040204020203" pitchFamily="34" charset="0"/>
                <a:cs typeface="Segoe UI Light" panose="020B0502040204020203" pitchFamily="34" charset="0"/>
              </a:rPr>
              <a:t>The Local Binary Patterns technique works by summarizing the local structure in an image by examining every pixel with its neighboring pixels. </a:t>
            </a:r>
          </a:p>
          <a:p>
            <a:r>
              <a:rPr lang="en-US" sz="2400" dirty="0">
                <a:latin typeface="Segoe UI Light" panose="020B0502040204020203" pitchFamily="34" charset="0"/>
                <a:cs typeface="Segoe UI Light" panose="020B0502040204020203" pitchFamily="34" charset="0"/>
              </a:rPr>
              <a:t>The central pixel is compared against its neighbors. If the intensity of this pixel is less than its neighbor, it is denoted with a 0 and 1 if not. Every pixels can be represented as a binary range called local Binary Patterns and also known as LBP codes. the primary LBP operator actually used a strict 3 x 3 neighborhood that can be represented like this: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4679" y="5053878"/>
            <a:ext cx="5997426" cy="1394191"/>
          </a:xfrm>
          <a:prstGeom prst="rect">
            <a:avLst/>
          </a:prstGeom>
        </p:spPr>
      </p:pic>
    </p:spTree>
    <p:extLst>
      <p:ext uri="{BB962C8B-B14F-4D97-AF65-F5344CB8AC3E}">
        <p14:creationId xmlns:p14="http://schemas.microsoft.com/office/powerpoint/2010/main" val="1997254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a:latin typeface="Segoe UI Light" panose="020B0502040204020203" pitchFamily="34" charset="0"/>
                <a:cs typeface="Segoe UI Light" panose="020B0502040204020203" pitchFamily="34" charset="0"/>
              </a:rPr>
              <a:t>Theory</a:t>
            </a:r>
          </a:p>
        </p:txBody>
      </p:sp>
    </p:spTree>
    <p:extLst>
      <p:ext uri="{BB962C8B-B14F-4D97-AF65-F5344CB8AC3E}">
        <p14:creationId xmlns:p14="http://schemas.microsoft.com/office/powerpoint/2010/main" val="4079283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Basic Idea</a:t>
            </a:r>
          </a:p>
        </p:txBody>
      </p:sp>
      <p:sp>
        <p:nvSpPr>
          <p:cNvPr id="3" name="Content Placeholder 2"/>
          <p:cNvSpPr>
            <a:spLocks noGrp="1"/>
          </p:cNvSpPr>
          <p:nvPr>
            <p:ph idx="1"/>
          </p:nvPr>
        </p:nvSpPr>
        <p:spPr/>
        <p:txBody>
          <a:bodyPr>
            <a:normAutofit/>
          </a:bodyPr>
          <a:lstStyle/>
          <a:p>
            <a:r>
              <a:rPr lang="en-US" sz="2800" dirty="0">
                <a:latin typeface="Segoe UI Light" panose="020B0502040204020203" pitchFamily="34" charset="0"/>
                <a:cs typeface="Segoe UI Light" panose="020B0502040204020203" pitchFamily="34" charset="0"/>
              </a:rPr>
              <a:t>The problem we face is that images in computers are represented using very high dimensions. A 2D x by y grayscale image constitutes a m = </a:t>
            </a:r>
            <a:r>
              <a:rPr lang="en-US" sz="2800" dirty="0" err="1">
                <a:latin typeface="Segoe UI Light" panose="020B0502040204020203" pitchFamily="34" charset="0"/>
                <a:cs typeface="Segoe UI Light" panose="020B0502040204020203" pitchFamily="34" charset="0"/>
              </a:rPr>
              <a:t>xy</a:t>
            </a:r>
            <a:r>
              <a:rPr lang="en-US" sz="2800" dirty="0">
                <a:latin typeface="Segoe UI Light" panose="020B0502040204020203" pitchFamily="34" charset="0"/>
                <a:cs typeface="Segoe UI Light" panose="020B0502040204020203" pitchFamily="34" charset="0"/>
              </a:rPr>
              <a:t>-dimensional vector area, thus a picture with say 40 x 40 pixels uses around 1600-dimensional image area already. </a:t>
            </a:r>
          </a:p>
          <a:p>
            <a:r>
              <a:rPr lang="en-US" sz="2800" dirty="0">
                <a:latin typeface="Segoe UI Light" panose="020B0502040204020203" pitchFamily="34" charset="0"/>
                <a:cs typeface="Segoe UI Light" panose="020B0502040204020203" pitchFamily="34" charset="0"/>
              </a:rPr>
              <a:t>However, all the dimensions stored are not equally helpful from a face recognition standpoint. </a:t>
            </a:r>
          </a:p>
          <a:p>
            <a:r>
              <a:rPr lang="en-US" sz="2800" dirty="0">
                <a:latin typeface="Segoe UI Light" panose="020B0502040204020203" pitchFamily="34" charset="0"/>
                <a:cs typeface="Segoe UI Light" panose="020B0502040204020203" pitchFamily="34" charset="0"/>
              </a:rPr>
              <a:t>What is most important to us are the components that are used for many of the data points. </a:t>
            </a:r>
            <a:endParaRPr lang="en-US" dirty="0"/>
          </a:p>
        </p:txBody>
      </p:sp>
    </p:spTree>
    <p:extLst>
      <p:ext uri="{BB962C8B-B14F-4D97-AF65-F5344CB8AC3E}">
        <p14:creationId xmlns:p14="http://schemas.microsoft.com/office/powerpoint/2010/main" val="3937413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Basic Idea</a:t>
            </a:r>
          </a:p>
        </p:txBody>
      </p:sp>
      <p:sp>
        <p:nvSpPr>
          <p:cNvPr id="3" name="Content Placeholder 2"/>
          <p:cNvSpPr>
            <a:spLocks noGrp="1"/>
          </p:cNvSpPr>
          <p:nvPr>
            <p:ph idx="1"/>
          </p:nvPr>
        </p:nvSpPr>
        <p:spPr/>
        <p:txBody>
          <a:bodyPr>
            <a:normAutofit/>
          </a:bodyPr>
          <a:lstStyle/>
          <a:p>
            <a:r>
              <a:rPr lang="en-US" sz="2400" dirty="0">
                <a:latin typeface="Segoe UI Light" panose="020B0502040204020203" pitchFamily="34" charset="0"/>
                <a:cs typeface="Segoe UI Light" panose="020B0502040204020203" pitchFamily="34" charset="0"/>
              </a:rPr>
              <a:t>The Principal Component Analysis (PCA) technique takes a group of probably correlated variables and then convert it into a smaller set of unrelated variables. </a:t>
            </a:r>
          </a:p>
          <a:p>
            <a:r>
              <a:rPr lang="en-US" sz="2400" dirty="0">
                <a:latin typeface="Segoe UI Light" panose="020B0502040204020203" pitchFamily="34" charset="0"/>
                <a:cs typeface="Segoe UI Light" panose="020B0502040204020203" pitchFamily="34" charset="0"/>
              </a:rPr>
              <a:t>The basic idea behind this approach is that a dataset of high dimensions is usually represented by correlated variables and only a few important dimensions’ matter. </a:t>
            </a:r>
          </a:p>
          <a:p>
            <a:r>
              <a:rPr lang="en-US" sz="2400" dirty="0">
                <a:latin typeface="Segoe UI Light" panose="020B0502040204020203" pitchFamily="34" charset="0"/>
                <a:cs typeface="Segoe UI Light" panose="020B0502040204020203" pitchFamily="34" charset="0"/>
              </a:rPr>
              <a:t>The PCA technique identifies these so called principal components and uses them for matching faces.</a:t>
            </a:r>
          </a:p>
        </p:txBody>
      </p:sp>
    </p:spTree>
    <p:extLst>
      <p:ext uri="{BB962C8B-B14F-4D97-AF65-F5344CB8AC3E}">
        <p14:creationId xmlns:p14="http://schemas.microsoft.com/office/powerpoint/2010/main" val="427261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Basic Idea</a:t>
            </a:r>
          </a:p>
        </p:txBody>
      </p:sp>
      <p:sp>
        <p:nvSpPr>
          <p:cNvPr id="3" name="Content Placeholder 2"/>
          <p:cNvSpPr>
            <a:spLocks noGrp="1"/>
          </p:cNvSpPr>
          <p:nvPr>
            <p:ph idx="1"/>
          </p:nvPr>
        </p:nvSpPr>
        <p:spPr>
          <a:xfrm>
            <a:off x="1104293" y="1990572"/>
            <a:ext cx="8946541" cy="4195481"/>
          </a:xfrm>
        </p:spPr>
        <p:txBody>
          <a:bodyPr>
            <a:normAutofit/>
          </a:bodyPr>
          <a:lstStyle/>
          <a:p>
            <a:r>
              <a:rPr lang="en-US" sz="2400" dirty="0">
                <a:latin typeface="Segoe UI Light" panose="020B0502040204020203" pitchFamily="34" charset="0"/>
                <a:cs typeface="Segoe UI Light" panose="020B0502040204020203" pitchFamily="34" charset="0"/>
              </a:rPr>
              <a:t>The vectors generated are referred to as eigenfaces</a:t>
            </a:r>
          </a:p>
          <a:p>
            <a:pPr lvl="1"/>
            <a:r>
              <a:rPr lang="en-US" sz="2400" dirty="0">
                <a:latin typeface="Segoe UI Light" panose="020B0502040204020203" pitchFamily="34" charset="0"/>
                <a:cs typeface="Segoe UI Light" panose="020B0502040204020203" pitchFamily="34" charset="0"/>
              </a:rPr>
              <a:t>These represent the eigenvectors of the covariance matrix</a:t>
            </a:r>
          </a:p>
          <a:p>
            <a:pPr lvl="1"/>
            <a:r>
              <a:rPr lang="en-US" sz="2400" dirty="0">
                <a:latin typeface="Segoe UI Light" panose="020B0502040204020203" pitchFamily="34" charset="0"/>
                <a:cs typeface="Segoe UI Light" panose="020B0502040204020203" pitchFamily="34" charset="0"/>
              </a:rPr>
              <a:t>They are represented as shown below</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4939" y="3602180"/>
            <a:ext cx="1844387" cy="224534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2793" y="3602179"/>
            <a:ext cx="1816580" cy="221148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07575" y="3602180"/>
            <a:ext cx="1826969" cy="2224136"/>
          </a:xfrm>
          <a:prstGeom prst="rect">
            <a:avLst/>
          </a:prstGeom>
        </p:spPr>
      </p:pic>
    </p:spTree>
    <p:extLst>
      <p:ext uri="{BB962C8B-B14F-4D97-AF65-F5344CB8AC3E}">
        <p14:creationId xmlns:p14="http://schemas.microsoft.com/office/powerpoint/2010/main" val="208888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Method</a:t>
            </a:r>
          </a:p>
        </p:txBody>
      </p:sp>
      <p:sp>
        <p:nvSpPr>
          <p:cNvPr id="3" name="Content Placeholder 2"/>
          <p:cNvSpPr>
            <a:spLocks noGrp="1"/>
          </p:cNvSpPr>
          <p:nvPr>
            <p:ph idx="1"/>
          </p:nvPr>
        </p:nvSpPr>
        <p:spPr/>
        <p:txBody>
          <a:bodyPr>
            <a:normAutofit lnSpcReduction="10000"/>
          </a:bodyPr>
          <a:lstStyle/>
          <a:p>
            <a:r>
              <a:rPr lang="en-US" sz="2800" dirty="0">
                <a:latin typeface="Segoe UI Light" panose="020B0502040204020203" pitchFamily="34" charset="0"/>
                <a:cs typeface="Segoe UI Light" panose="020B0502040204020203" pitchFamily="34" charset="0"/>
              </a:rPr>
              <a:t>The Eigen faces method performs face recognition in three steps. </a:t>
            </a:r>
          </a:p>
          <a:p>
            <a:r>
              <a:rPr lang="en-US" sz="2800" dirty="0">
                <a:latin typeface="Segoe UI Light" panose="020B0502040204020203" pitchFamily="34" charset="0"/>
                <a:cs typeface="Segoe UI Light" panose="020B0502040204020203" pitchFamily="34" charset="0"/>
              </a:rPr>
              <a:t>First all training samples generated are projected into the PCA subspace. </a:t>
            </a:r>
          </a:p>
          <a:p>
            <a:r>
              <a:rPr lang="en-US" sz="2800" dirty="0">
                <a:latin typeface="Segoe UI Light" panose="020B0502040204020203" pitchFamily="34" charset="0"/>
                <a:cs typeface="Segoe UI Light" panose="020B0502040204020203" pitchFamily="34" charset="0"/>
              </a:rPr>
              <a:t>Second the image to be analyzed is projected into the same. </a:t>
            </a:r>
          </a:p>
          <a:p>
            <a:r>
              <a:rPr lang="en-US" sz="2800" dirty="0">
                <a:latin typeface="Segoe UI Light" panose="020B0502040204020203" pitchFamily="34" charset="0"/>
                <a:cs typeface="Segoe UI Light" panose="020B0502040204020203" pitchFamily="34" charset="0"/>
              </a:rPr>
              <a:t>Third, the closest neighbor from projected training images similar to the provided projected query image is identified.</a:t>
            </a:r>
          </a:p>
        </p:txBody>
      </p:sp>
    </p:spTree>
    <p:extLst>
      <p:ext uri="{BB962C8B-B14F-4D97-AF65-F5344CB8AC3E}">
        <p14:creationId xmlns:p14="http://schemas.microsoft.com/office/powerpoint/2010/main" val="8742275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a:latin typeface="Segoe UI Light" panose="020B0502040204020203" pitchFamily="34" charset="0"/>
                <a:cs typeface="Segoe UI Light" panose="020B0502040204020203" pitchFamily="34" charset="0"/>
              </a:rPr>
              <a:t>Implementation</a:t>
            </a:r>
          </a:p>
        </p:txBody>
      </p:sp>
    </p:spTree>
    <p:extLst>
      <p:ext uri="{BB962C8B-B14F-4D97-AF65-F5344CB8AC3E}">
        <p14:creationId xmlns:p14="http://schemas.microsoft.com/office/powerpoint/2010/main" val="33891968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Set-up</a:t>
            </a:r>
          </a:p>
        </p:txBody>
      </p:sp>
      <p:sp>
        <p:nvSpPr>
          <p:cNvPr id="3" name="Content Placeholder 2"/>
          <p:cNvSpPr>
            <a:spLocks noGrp="1"/>
          </p:cNvSpPr>
          <p:nvPr>
            <p:ph idx="1"/>
          </p:nvPr>
        </p:nvSpPr>
        <p:spPr/>
        <p:txBody>
          <a:bodyPr>
            <a:normAutofit/>
          </a:bodyPr>
          <a:lstStyle/>
          <a:p>
            <a:r>
              <a:rPr lang="en-US" sz="2800" dirty="0">
                <a:latin typeface="Segoe UI Light" panose="020B0502040204020203" pitchFamily="34" charset="0"/>
                <a:cs typeface="Segoe UI Light" panose="020B0502040204020203" pitchFamily="34" charset="0"/>
              </a:rPr>
              <a:t>OpenCV with extra modules running on Python</a:t>
            </a:r>
          </a:p>
          <a:p>
            <a:r>
              <a:rPr lang="en-US" sz="2800" dirty="0">
                <a:latin typeface="Segoe UI Light" panose="020B0502040204020203" pitchFamily="34" charset="0"/>
                <a:cs typeface="Segoe UI Light" panose="020B0502040204020203" pitchFamily="34" charset="0"/>
              </a:rPr>
              <a:t>Windows-based environment</a:t>
            </a:r>
          </a:p>
          <a:p>
            <a:r>
              <a:rPr lang="en-US" sz="2800" dirty="0">
                <a:latin typeface="Segoe UI Light" panose="020B0502040204020203" pitchFamily="34" charset="0"/>
                <a:cs typeface="Segoe UI Light" panose="020B0502040204020203" pitchFamily="34" charset="0"/>
              </a:rPr>
              <a:t>Camera to capture live frames</a:t>
            </a:r>
          </a:p>
        </p:txBody>
      </p:sp>
    </p:spTree>
    <p:extLst>
      <p:ext uri="{BB962C8B-B14F-4D97-AF65-F5344CB8AC3E}">
        <p14:creationId xmlns:p14="http://schemas.microsoft.com/office/powerpoint/2010/main" val="1535342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Overview</a:t>
            </a:r>
          </a:p>
        </p:txBody>
      </p:sp>
      <p:sp>
        <p:nvSpPr>
          <p:cNvPr id="3" name="Content Placeholder 2"/>
          <p:cNvSpPr>
            <a:spLocks noGrp="1"/>
          </p:cNvSpPr>
          <p:nvPr>
            <p:ph idx="1"/>
          </p:nvPr>
        </p:nvSpPr>
        <p:spPr/>
        <p:txBody>
          <a:bodyPr/>
          <a:lstStyle/>
          <a:p>
            <a:r>
              <a:rPr lang="en-US" sz="2800" dirty="0">
                <a:latin typeface="Segoe UI Light" panose="020B0502040204020203" pitchFamily="34" charset="0"/>
                <a:cs typeface="Segoe UI Light" panose="020B0502040204020203" pitchFamily="34" charset="0"/>
              </a:rPr>
              <a:t>Introduction</a:t>
            </a:r>
          </a:p>
          <a:p>
            <a:r>
              <a:rPr lang="en-US" sz="2800" dirty="0">
                <a:latin typeface="Segoe UI Light" panose="020B0502040204020203" pitchFamily="34" charset="0"/>
                <a:cs typeface="Segoe UI Light" panose="020B0502040204020203" pitchFamily="34" charset="0"/>
              </a:rPr>
              <a:t>Literature Review</a:t>
            </a:r>
          </a:p>
          <a:p>
            <a:r>
              <a:rPr lang="en-US" sz="2800" dirty="0">
                <a:latin typeface="Segoe UI Light" panose="020B0502040204020203" pitchFamily="34" charset="0"/>
                <a:cs typeface="Segoe UI Light" panose="020B0502040204020203" pitchFamily="34" charset="0"/>
              </a:rPr>
              <a:t>Principal Component Analysis </a:t>
            </a:r>
          </a:p>
          <a:p>
            <a:r>
              <a:rPr lang="en-US" sz="2800" dirty="0">
                <a:latin typeface="Segoe UI Light" panose="020B0502040204020203" pitchFamily="34" charset="0"/>
                <a:cs typeface="Segoe UI Light" panose="020B0502040204020203" pitchFamily="34" charset="0"/>
              </a:rPr>
              <a:t>Proposed System</a:t>
            </a:r>
          </a:p>
          <a:p>
            <a:r>
              <a:rPr lang="en-US" sz="2800" dirty="0">
                <a:latin typeface="Segoe UI Light" panose="020B0502040204020203" pitchFamily="34" charset="0"/>
                <a:cs typeface="Segoe UI Light" panose="020B0502040204020203" pitchFamily="34" charset="0"/>
              </a:rPr>
              <a:t>Results</a:t>
            </a:r>
          </a:p>
          <a:p>
            <a:r>
              <a:rPr lang="en-US" sz="2800" dirty="0">
                <a:latin typeface="Segoe UI Light" panose="020B0502040204020203" pitchFamily="34" charset="0"/>
                <a:cs typeface="Segoe UI Light" panose="020B0502040204020203" pitchFamily="34" charset="0"/>
              </a:rPr>
              <a:t>Conclusion</a:t>
            </a:r>
          </a:p>
          <a:p>
            <a:endParaRPr lang="en-US" dirty="0"/>
          </a:p>
        </p:txBody>
      </p:sp>
    </p:spTree>
    <p:extLst>
      <p:ext uri="{BB962C8B-B14F-4D97-AF65-F5344CB8AC3E}">
        <p14:creationId xmlns:p14="http://schemas.microsoft.com/office/powerpoint/2010/main" val="3935794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Training</a:t>
            </a:r>
          </a:p>
        </p:txBody>
      </p:sp>
      <p:sp>
        <p:nvSpPr>
          <p:cNvPr id="3" name="Content Placeholder 2"/>
          <p:cNvSpPr>
            <a:spLocks noGrp="1"/>
          </p:cNvSpPr>
          <p:nvPr>
            <p:ph idx="1"/>
          </p:nvPr>
        </p:nvSpPr>
        <p:spPr>
          <a:xfrm>
            <a:off x="1103312" y="1506306"/>
            <a:ext cx="8946541" cy="4195481"/>
          </a:xfrm>
        </p:spPr>
        <p:txBody>
          <a:bodyPr>
            <a:normAutofit/>
          </a:bodyPr>
          <a:lstStyle/>
          <a:p>
            <a:r>
              <a:rPr lang="en-US" sz="2800" dirty="0">
                <a:latin typeface="Segoe UI Light" panose="020B0502040204020203" pitchFamily="34" charset="0"/>
                <a:cs typeface="Segoe UI Light" panose="020B0502040204020203" pitchFamily="34" charset="0"/>
              </a:rPr>
              <a:t>Database of negatives</a:t>
            </a:r>
          </a:p>
          <a:p>
            <a:r>
              <a:rPr lang="en-US" sz="2800" dirty="0">
                <a:latin typeface="Segoe UI Light" panose="020B0502040204020203" pitchFamily="34" charset="0"/>
                <a:cs typeface="Segoe UI Light" panose="020B0502040204020203" pitchFamily="34" charset="0"/>
              </a:rPr>
              <a:t>AT&amp;T Laboratories Database of faces developed in the 90s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312" y="4949639"/>
            <a:ext cx="1297012" cy="157897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4447" y="4921115"/>
            <a:ext cx="1282533" cy="156134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54641" y="3160101"/>
            <a:ext cx="1273476" cy="1550319"/>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84227" y="4946009"/>
            <a:ext cx="1243888" cy="1514298"/>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21950" y="3160100"/>
            <a:ext cx="1256831" cy="1530055"/>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21949" y="4946008"/>
            <a:ext cx="1256831" cy="1530055"/>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24448" y="3160101"/>
            <a:ext cx="1282533" cy="1561345"/>
          </a:xfrm>
          <a:prstGeom prst="rect">
            <a:avLst/>
          </a:prstGeom>
        </p:spPr>
      </p:pic>
      <p:pic>
        <p:nvPicPr>
          <p:cNvPr id="11" name="Picture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20883" y="3160101"/>
            <a:ext cx="1279441" cy="1557580"/>
          </a:xfrm>
          <a:prstGeom prst="rect">
            <a:avLst/>
          </a:prstGeom>
        </p:spPr>
      </p:pic>
    </p:spTree>
    <p:extLst>
      <p:ext uri="{BB962C8B-B14F-4D97-AF65-F5344CB8AC3E}">
        <p14:creationId xmlns:p14="http://schemas.microsoft.com/office/powerpoint/2010/main" val="1467272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Training</a:t>
            </a:r>
          </a:p>
        </p:txBody>
      </p:sp>
      <p:sp>
        <p:nvSpPr>
          <p:cNvPr id="3" name="Content Placeholder 2"/>
          <p:cNvSpPr>
            <a:spLocks noGrp="1"/>
          </p:cNvSpPr>
          <p:nvPr>
            <p:ph idx="1"/>
          </p:nvPr>
        </p:nvSpPr>
        <p:spPr/>
        <p:txBody>
          <a:bodyPr>
            <a:normAutofit/>
          </a:bodyPr>
          <a:lstStyle/>
          <a:p>
            <a:r>
              <a:rPr lang="en-US" sz="2800" dirty="0">
                <a:latin typeface="Segoe UI Light" panose="020B0502040204020203" pitchFamily="34" charset="0"/>
                <a:cs typeface="Segoe UI Light" panose="020B0502040204020203" pitchFamily="34" charset="0"/>
              </a:rPr>
              <a:t>Captured Positives</a:t>
            </a:r>
          </a:p>
          <a:p>
            <a:r>
              <a:rPr lang="en-US" sz="2800" dirty="0">
                <a:latin typeface="Segoe UI Light" panose="020B0502040204020203" pitchFamily="34" charset="0"/>
                <a:cs typeface="Segoe UI Light" panose="020B0502040204020203" pitchFamily="34" charset="0"/>
              </a:rPr>
              <a:t>Used the camera to capture images</a:t>
            </a:r>
          </a:p>
          <a:p>
            <a:r>
              <a:rPr lang="en-US" sz="2800" dirty="0">
                <a:latin typeface="Segoe UI Light" panose="020B0502040204020203" pitchFamily="34" charset="0"/>
                <a:cs typeface="Segoe UI Light" panose="020B0502040204020203" pitchFamily="34" charset="0"/>
              </a:rPr>
              <a:t>Images were then cropped and resized</a:t>
            </a:r>
          </a:p>
        </p:txBody>
      </p:sp>
      <p:pic>
        <p:nvPicPr>
          <p:cNvPr id="11" name="Picture 10"/>
          <p:cNvPicPr>
            <a:picLocks noChangeAspect="1"/>
          </p:cNvPicPr>
          <p:nvPr/>
        </p:nvPicPr>
        <p:blipFill>
          <a:blip r:embed="rId2"/>
          <a:stretch>
            <a:fillRect/>
          </a:stretch>
        </p:blipFill>
        <p:spPr>
          <a:xfrm>
            <a:off x="876999" y="3907109"/>
            <a:ext cx="1689738" cy="2341290"/>
          </a:xfrm>
          <a:prstGeom prst="rect">
            <a:avLst/>
          </a:prstGeom>
        </p:spPr>
      </p:pic>
      <p:pic>
        <p:nvPicPr>
          <p:cNvPr id="13" name="Picture 12"/>
          <p:cNvPicPr>
            <a:picLocks noChangeAspect="1"/>
          </p:cNvPicPr>
          <p:nvPr/>
        </p:nvPicPr>
        <p:blipFill>
          <a:blip r:embed="rId3"/>
          <a:stretch>
            <a:fillRect/>
          </a:stretch>
        </p:blipFill>
        <p:spPr>
          <a:xfrm>
            <a:off x="2904718" y="3907108"/>
            <a:ext cx="1795619" cy="2340819"/>
          </a:xfrm>
          <a:prstGeom prst="rect">
            <a:avLst/>
          </a:prstGeom>
        </p:spPr>
      </p:pic>
      <p:pic>
        <p:nvPicPr>
          <p:cNvPr id="15" name="Picture 14"/>
          <p:cNvPicPr>
            <a:picLocks noChangeAspect="1"/>
          </p:cNvPicPr>
          <p:nvPr/>
        </p:nvPicPr>
        <p:blipFill>
          <a:blip r:embed="rId4"/>
          <a:stretch>
            <a:fillRect/>
          </a:stretch>
        </p:blipFill>
        <p:spPr>
          <a:xfrm>
            <a:off x="5038318" y="3907108"/>
            <a:ext cx="1875829" cy="2340819"/>
          </a:xfrm>
          <a:prstGeom prst="rect">
            <a:avLst/>
          </a:prstGeom>
        </p:spPr>
      </p:pic>
      <p:pic>
        <p:nvPicPr>
          <p:cNvPr id="17" name="Picture 16"/>
          <p:cNvPicPr>
            <a:picLocks noChangeAspect="1"/>
          </p:cNvPicPr>
          <p:nvPr/>
        </p:nvPicPr>
        <p:blipFill>
          <a:blip r:embed="rId5"/>
          <a:stretch>
            <a:fillRect/>
          </a:stretch>
        </p:blipFill>
        <p:spPr>
          <a:xfrm>
            <a:off x="7216247" y="3907108"/>
            <a:ext cx="1943795" cy="2340819"/>
          </a:xfrm>
          <a:prstGeom prst="rect">
            <a:avLst/>
          </a:prstGeom>
        </p:spPr>
      </p:pic>
      <p:pic>
        <p:nvPicPr>
          <p:cNvPr id="19" name="Picture 18"/>
          <p:cNvPicPr>
            <a:picLocks noChangeAspect="1"/>
          </p:cNvPicPr>
          <p:nvPr/>
        </p:nvPicPr>
        <p:blipFill>
          <a:blip r:embed="rId6"/>
          <a:stretch>
            <a:fillRect/>
          </a:stretch>
        </p:blipFill>
        <p:spPr>
          <a:xfrm>
            <a:off x="9462142" y="3907108"/>
            <a:ext cx="1927753" cy="2340819"/>
          </a:xfrm>
          <a:prstGeom prst="rect">
            <a:avLst/>
          </a:prstGeom>
        </p:spPr>
      </p:pic>
    </p:spTree>
    <p:extLst>
      <p:ext uri="{BB962C8B-B14F-4D97-AF65-F5344CB8AC3E}">
        <p14:creationId xmlns:p14="http://schemas.microsoft.com/office/powerpoint/2010/main" val="14823839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Recognition</a:t>
            </a:r>
          </a:p>
        </p:txBody>
      </p:sp>
      <p:sp>
        <p:nvSpPr>
          <p:cNvPr id="3" name="Content Placeholder 2"/>
          <p:cNvSpPr>
            <a:spLocks noGrp="1"/>
          </p:cNvSpPr>
          <p:nvPr>
            <p:ph idx="1"/>
          </p:nvPr>
        </p:nvSpPr>
        <p:spPr>
          <a:xfrm>
            <a:off x="1103312" y="2052918"/>
            <a:ext cx="8946541" cy="4585274"/>
          </a:xfrm>
        </p:spPr>
        <p:txBody>
          <a:bodyPr>
            <a:normAutofit fontScale="92500"/>
          </a:bodyPr>
          <a:lstStyle/>
          <a:p>
            <a:r>
              <a:rPr lang="en-US" sz="2400" dirty="0">
                <a:latin typeface="Segoe UI Light" panose="020B0502040204020203" pitchFamily="34" charset="0"/>
                <a:cs typeface="Segoe UI Light" panose="020B0502040204020203" pitchFamily="34" charset="0"/>
              </a:rPr>
              <a:t>Steps to recognizing face</a:t>
            </a:r>
          </a:p>
          <a:p>
            <a:pPr lvl="1"/>
            <a:r>
              <a:rPr lang="en-US" sz="2400" dirty="0">
                <a:latin typeface="Segoe UI Light" panose="020B0502040204020203" pitchFamily="34" charset="0"/>
                <a:cs typeface="Segoe UI Light" panose="020B0502040204020203" pitchFamily="34" charset="0"/>
              </a:rPr>
              <a:t>The Image is captured using a camera and fed into the algorithm</a:t>
            </a:r>
          </a:p>
          <a:p>
            <a:pPr lvl="1"/>
            <a:r>
              <a:rPr lang="en-US" sz="2400" dirty="0">
                <a:latin typeface="Segoe UI Light" panose="020B0502040204020203" pitchFamily="34" charset="0"/>
                <a:cs typeface="Segoe UI Light" panose="020B0502040204020203" pitchFamily="34" charset="0"/>
              </a:rPr>
              <a:t>The algorithm first detects the faces in the image</a:t>
            </a:r>
          </a:p>
          <a:p>
            <a:pPr lvl="1"/>
            <a:r>
              <a:rPr lang="en-US" sz="2400" dirty="0">
                <a:latin typeface="Segoe UI Light" panose="020B0502040204020203" pitchFamily="34" charset="0"/>
                <a:cs typeface="Segoe UI Light" panose="020B0502040204020203" pitchFamily="34" charset="0"/>
              </a:rPr>
              <a:t>The image is then cropped and resized around the face.</a:t>
            </a:r>
          </a:p>
          <a:p>
            <a:pPr lvl="1"/>
            <a:r>
              <a:rPr lang="en-US" sz="2400" dirty="0">
                <a:latin typeface="Segoe UI Light" panose="020B0502040204020203" pitchFamily="34" charset="0"/>
                <a:cs typeface="Segoe UI Light" panose="020B0502040204020203" pitchFamily="34" charset="0"/>
              </a:rPr>
              <a:t>The image is then projected across the space with all eigenvectors</a:t>
            </a:r>
          </a:p>
          <a:p>
            <a:pPr lvl="1"/>
            <a:r>
              <a:rPr lang="en-US" sz="2400" dirty="0">
                <a:latin typeface="Segoe UI Light" panose="020B0502040204020203" pitchFamily="34" charset="0"/>
                <a:cs typeface="Segoe UI Light" panose="020B0502040204020203" pitchFamily="34" charset="0"/>
              </a:rPr>
              <a:t>A Face class is identified such that the Euclidean distance is minimized</a:t>
            </a:r>
          </a:p>
          <a:p>
            <a:pPr lvl="1"/>
            <a:r>
              <a:rPr lang="en-US" sz="2400" dirty="0">
                <a:latin typeface="Segoe UI Light" panose="020B0502040204020203" pitchFamily="34" charset="0"/>
                <a:cs typeface="Segoe UI Light" panose="020B0502040204020203" pitchFamily="34" charset="0"/>
              </a:rPr>
              <a:t>Return label from face class, and Euclidean distance</a:t>
            </a:r>
          </a:p>
          <a:p>
            <a:pPr lvl="2"/>
            <a:r>
              <a:rPr lang="en-US" sz="2400" dirty="0">
                <a:latin typeface="Segoe UI Light" panose="020B0502040204020203" pitchFamily="34" charset="0"/>
                <a:cs typeface="Segoe UI Light" panose="020B0502040204020203" pitchFamily="34" charset="0"/>
              </a:rPr>
              <a:t>Euclidian distance is also referred to as Confidence level</a:t>
            </a:r>
          </a:p>
        </p:txBody>
      </p:sp>
    </p:spTree>
    <p:extLst>
      <p:ext uri="{BB962C8B-B14F-4D97-AF65-F5344CB8AC3E}">
        <p14:creationId xmlns:p14="http://schemas.microsoft.com/office/powerpoint/2010/main" val="10568805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a:latin typeface="Segoe UI Light" panose="020B0502040204020203" pitchFamily="34" charset="0"/>
                <a:cs typeface="Segoe UI Light" panose="020B0502040204020203" pitchFamily="34" charset="0"/>
              </a:rPr>
              <a:t>Results</a:t>
            </a:r>
          </a:p>
        </p:txBody>
      </p:sp>
    </p:spTree>
    <p:extLst>
      <p:ext uri="{BB962C8B-B14F-4D97-AF65-F5344CB8AC3E}">
        <p14:creationId xmlns:p14="http://schemas.microsoft.com/office/powerpoint/2010/main" val="5375108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Results</a:t>
            </a:r>
          </a:p>
        </p:txBody>
      </p:sp>
      <p:sp>
        <p:nvSpPr>
          <p:cNvPr id="3" name="Content Placeholder 2"/>
          <p:cNvSpPr>
            <a:spLocks noGrp="1"/>
          </p:cNvSpPr>
          <p:nvPr>
            <p:ph idx="1"/>
          </p:nvPr>
        </p:nvSpPr>
        <p:spPr/>
        <p:txBody>
          <a:bodyPr>
            <a:normAutofit/>
          </a:bodyPr>
          <a:lstStyle/>
          <a:p>
            <a:r>
              <a:rPr lang="en-US" sz="2800" dirty="0">
                <a:latin typeface="Segoe UI Light" panose="020B0502040204020203" pitchFamily="34" charset="0"/>
                <a:cs typeface="Segoe UI Light" panose="020B0502040204020203" pitchFamily="34" charset="0"/>
              </a:rPr>
              <a:t>Results from Data sets 1-3</a:t>
            </a:r>
          </a:p>
          <a:p>
            <a:r>
              <a:rPr lang="en-US" sz="2800" dirty="0">
                <a:latin typeface="Segoe UI Light" panose="020B0502040204020203" pitchFamily="34" charset="0"/>
                <a:cs typeface="Segoe UI Light" panose="020B0502040204020203" pitchFamily="34" charset="0"/>
              </a:rPr>
              <a:t>Confidence represents distance from known face class</a:t>
            </a:r>
          </a:p>
        </p:txBody>
      </p:sp>
      <p:graphicFrame>
        <p:nvGraphicFramePr>
          <p:cNvPr id="4" name="Table 3"/>
          <p:cNvGraphicFramePr>
            <a:graphicFrameLocks noGrp="1"/>
          </p:cNvGraphicFramePr>
          <p:nvPr>
            <p:extLst>
              <p:ext uri="{D42A27DB-BD31-4B8C-83A1-F6EECF244321}">
                <p14:modId xmlns:p14="http://schemas.microsoft.com/office/powerpoint/2010/main" val="2668102506"/>
              </p:ext>
            </p:extLst>
          </p:nvPr>
        </p:nvGraphicFramePr>
        <p:xfrm>
          <a:off x="1528497" y="3968557"/>
          <a:ext cx="8826500" cy="1483360"/>
        </p:xfrm>
        <a:graphic>
          <a:graphicData uri="http://schemas.openxmlformats.org/drawingml/2006/table">
            <a:tbl>
              <a:tblPr firstRow="1" bandRow="1">
                <a:tableStyleId>{5C22544A-7EE6-4342-B048-85BDC9FD1C3A}</a:tableStyleId>
              </a:tblPr>
              <a:tblGrid>
                <a:gridCol w="2206625">
                  <a:extLst>
                    <a:ext uri="{9D8B030D-6E8A-4147-A177-3AD203B41FA5}">
                      <a16:colId xmlns:a16="http://schemas.microsoft.com/office/drawing/2014/main" val="20000"/>
                    </a:ext>
                  </a:extLst>
                </a:gridCol>
                <a:gridCol w="2206625">
                  <a:extLst>
                    <a:ext uri="{9D8B030D-6E8A-4147-A177-3AD203B41FA5}">
                      <a16:colId xmlns:a16="http://schemas.microsoft.com/office/drawing/2014/main" val="20001"/>
                    </a:ext>
                  </a:extLst>
                </a:gridCol>
                <a:gridCol w="2206625">
                  <a:extLst>
                    <a:ext uri="{9D8B030D-6E8A-4147-A177-3AD203B41FA5}">
                      <a16:colId xmlns:a16="http://schemas.microsoft.com/office/drawing/2014/main" val="20002"/>
                    </a:ext>
                  </a:extLst>
                </a:gridCol>
                <a:gridCol w="2206625">
                  <a:extLst>
                    <a:ext uri="{9D8B030D-6E8A-4147-A177-3AD203B41FA5}">
                      <a16:colId xmlns:a16="http://schemas.microsoft.com/office/drawing/2014/main" val="20003"/>
                    </a:ext>
                  </a:extLst>
                </a:gridCol>
              </a:tblGrid>
              <a:tr h="370840">
                <a:tc>
                  <a:txBody>
                    <a:bodyPr/>
                    <a:lstStyle/>
                    <a:p>
                      <a:r>
                        <a:rPr lang="en-US" dirty="0"/>
                        <a:t>Data Set</a:t>
                      </a:r>
                    </a:p>
                  </a:txBody>
                  <a:tcPr/>
                </a:tc>
                <a:tc>
                  <a:txBody>
                    <a:bodyPr/>
                    <a:lstStyle/>
                    <a:p>
                      <a:r>
                        <a:rPr lang="en-US" dirty="0"/>
                        <a:t>Mean Confidence</a:t>
                      </a:r>
                    </a:p>
                  </a:txBody>
                  <a:tcPr/>
                </a:tc>
                <a:tc>
                  <a:txBody>
                    <a:bodyPr/>
                    <a:lstStyle/>
                    <a:p>
                      <a:r>
                        <a:rPr lang="en-US" dirty="0"/>
                        <a:t>Max</a:t>
                      </a:r>
                      <a:r>
                        <a:rPr lang="en-US" baseline="0" dirty="0"/>
                        <a:t> Confidence</a:t>
                      </a:r>
                      <a:endParaRPr lang="en-US" dirty="0"/>
                    </a:p>
                  </a:txBody>
                  <a:tcPr/>
                </a:tc>
                <a:tc>
                  <a:txBody>
                    <a:bodyPr/>
                    <a:lstStyle/>
                    <a:p>
                      <a:r>
                        <a:rPr lang="en-US" dirty="0"/>
                        <a:t>Min Confidence</a:t>
                      </a:r>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41.70</a:t>
                      </a:r>
                    </a:p>
                  </a:txBody>
                  <a:tcPr/>
                </a:tc>
                <a:tc>
                  <a:txBody>
                    <a:bodyPr/>
                    <a:lstStyle/>
                    <a:p>
                      <a:r>
                        <a:rPr lang="en-US" dirty="0"/>
                        <a:t>48.89</a:t>
                      </a:r>
                    </a:p>
                  </a:txBody>
                  <a:tcPr/>
                </a:tc>
                <a:tc>
                  <a:txBody>
                    <a:bodyPr/>
                    <a:lstStyle/>
                    <a:p>
                      <a:r>
                        <a:rPr lang="en-US" dirty="0"/>
                        <a:t>32.12</a:t>
                      </a:r>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r>
                        <a:rPr lang="en-US" dirty="0"/>
                        <a:t>21.27</a:t>
                      </a:r>
                    </a:p>
                  </a:txBody>
                  <a:tcPr/>
                </a:tc>
                <a:tc>
                  <a:txBody>
                    <a:bodyPr/>
                    <a:lstStyle/>
                    <a:p>
                      <a:r>
                        <a:rPr lang="en-US" dirty="0"/>
                        <a:t>25.68</a:t>
                      </a:r>
                    </a:p>
                  </a:txBody>
                  <a:tcPr/>
                </a:tc>
                <a:tc>
                  <a:txBody>
                    <a:bodyPr/>
                    <a:lstStyle/>
                    <a:p>
                      <a:r>
                        <a:rPr lang="en-US" dirty="0"/>
                        <a:t>18.35</a:t>
                      </a:r>
                    </a:p>
                  </a:txBody>
                  <a:tcPr/>
                </a:tc>
                <a:extLst>
                  <a:ext uri="{0D108BD9-81ED-4DB2-BD59-A6C34878D82A}">
                    <a16:rowId xmlns:a16="http://schemas.microsoft.com/office/drawing/2014/main" val="10002"/>
                  </a:ext>
                </a:extLst>
              </a:tr>
              <a:tr h="370840">
                <a:tc>
                  <a:txBody>
                    <a:bodyPr/>
                    <a:lstStyle/>
                    <a:p>
                      <a:r>
                        <a:rPr lang="en-US" dirty="0"/>
                        <a:t>3</a:t>
                      </a:r>
                    </a:p>
                  </a:txBody>
                  <a:tcPr/>
                </a:tc>
                <a:tc>
                  <a:txBody>
                    <a:bodyPr/>
                    <a:lstStyle/>
                    <a:p>
                      <a:r>
                        <a:rPr lang="en-US" dirty="0"/>
                        <a:t>17.09</a:t>
                      </a:r>
                    </a:p>
                  </a:txBody>
                  <a:tcPr/>
                </a:tc>
                <a:tc>
                  <a:txBody>
                    <a:bodyPr/>
                    <a:lstStyle/>
                    <a:p>
                      <a:r>
                        <a:rPr lang="en-US" dirty="0"/>
                        <a:t>21.96</a:t>
                      </a:r>
                    </a:p>
                  </a:txBody>
                  <a:tcPr/>
                </a:tc>
                <a:tc>
                  <a:txBody>
                    <a:bodyPr/>
                    <a:lstStyle/>
                    <a:p>
                      <a:r>
                        <a:rPr lang="en-US" dirty="0"/>
                        <a:t>12.17</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9795321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Results</a:t>
            </a:r>
          </a:p>
        </p:txBody>
      </p:sp>
      <p:sp>
        <p:nvSpPr>
          <p:cNvPr id="3" name="Content Placeholder 2"/>
          <p:cNvSpPr>
            <a:spLocks noGrp="1"/>
          </p:cNvSpPr>
          <p:nvPr>
            <p:ph idx="1"/>
          </p:nvPr>
        </p:nvSpPr>
        <p:spPr>
          <a:xfrm>
            <a:off x="1104293" y="1475402"/>
            <a:ext cx="8946541" cy="1075293"/>
          </a:xfrm>
        </p:spPr>
        <p:txBody>
          <a:bodyPr>
            <a:noAutofit/>
          </a:bodyPr>
          <a:lstStyle/>
          <a:p>
            <a:r>
              <a:rPr lang="en-US" sz="2800" dirty="0">
                <a:latin typeface="Segoe UI Light" panose="020B0502040204020203" pitchFamily="34" charset="0"/>
                <a:cs typeface="Segoe UI Light" panose="020B0502040204020203" pitchFamily="34" charset="0"/>
              </a:rPr>
              <a:t>Resultant graph when confidence is plotted for frames captured in real-time</a:t>
            </a:r>
          </a:p>
          <a:p>
            <a:r>
              <a:rPr lang="en-US" sz="2800" dirty="0">
                <a:latin typeface="Segoe UI Light" panose="020B0502040204020203" pitchFamily="34" charset="0"/>
                <a:cs typeface="Segoe UI Light" panose="020B0502040204020203" pitchFamily="34" charset="0"/>
              </a:rPr>
              <a:t>Confidence represents distance from known face class</a:t>
            </a:r>
          </a:p>
        </p:txBody>
      </p:sp>
      <p:pic>
        <p:nvPicPr>
          <p:cNvPr id="307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5722" y="3336758"/>
            <a:ext cx="6766594" cy="3015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25026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Results</a:t>
            </a:r>
          </a:p>
        </p:txBody>
      </p:sp>
      <p:sp>
        <p:nvSpPr>
          <p:cNvPr id="3" name="Content Placeholder 2"/>
          <p:cNvSpPr>
            <a:spLocks noGrp="1"/>
          </p:cNvSpPr>
          <p:nvPr>
            <p:ph idx="1"/>
          </p:nvPr>
        </p:nvSpPr>
        <p:spPr>
          <a:xfrm>
            <a:off x="1103312" y="1363579"/>
            <a:ext cx="8946541" cy="1642089"/>
          </a:xfrm>
        </p:spPr>
        <p:txBody>
          <a:bodyPr>
            <a:noAutofit/>
          </a:bodyPr>
          <a:lstStyle/>
          <a:p>
            <a:r>
              <a:rPr lang="en-US" sz="2400" dirty="0">
                <a:latin typeface="Segoe UI Light" panose="020B0502040204020203" pitchFamily="34" charset="0"/>
                <a:cs typeface="Segoe UI Light" panose="020B0502040204020203" pitchFamily="34" charset="0"/>
              </a:rPr>
              <a:t>By setting some threshold value, we can obtain a binary determination (yes/no) of which frames contain the frontal view of my face. We can also tag an individual by matching the frame captured to the database.</a:t>
            </a:r>
          </a:p>
        </p:txBody>
      </p:sp>
      <p:pic>
        <p:nvPicPr>
          <p:cNvPr id="4098"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111" y="3205337"/>
            <a:ext cx="4711952" cy="3323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0838" y="3205337"/>
            <a:ext cx="5675730" cy="3323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774868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a:latin typeface="Segoe UI Light" panose="020B0502040204020203" pitchFamily="34" charset="0"/>
                <a:cs typeface="Segoe UI Light" panose="020B0502040204020203" pitchFamily="34" charset="0"/>
              </a:rPr>
              <a:t>Conclusion</a:t>
            </a:r>
          </a:p>
        </p:txBody>
      </p:sp>
    </p:spTree>
    <p:extLst>
      <p:ext uri="{BB962C8B-B14F-4D97-AF65-F5344CB8AC3E}">
        <p14:creationId xmlns:p14="http://schemas.microsoft.com/office/powerpoint/2010/main" val="32012872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Conclusion</a:t>
            </a:r>
          </a:p>
        </p:txBody>
      </p:sp>
      <p:sp>
        <p:nvSpPr>
          <p:cNvPr id="3" name="Content Placeholder 2"/>
          <p:cNvSpPr>
            <a:spLocks noGrp="1"/>
          </p:cNvSpPr>
          <p:nvPr>
            <p:ph idx="1"/>
          </p:nvPr>
        </p:nvSpPr>
        <p:spPr/>
        <p:txBody>
          <a:bodyPr>
            <a:noAutofit/>
          </a:bodyPr>
          <a:lstStyle/>
          <a:p>
            <a:r>
              <a:rPr lang="en-US" sz="2400" dirty="0">
                <a:latin typeface="Segoe UI Light" panose="020B0502040204020203" pitchFamily="34" charset="0"/>
                <a:cs typeface="Segoe UI Light" panose="020B0502040204020203" pitchFamily="34" charset="0"/>
              </a:rPr>
              <a:t>Conducted Literature Review of the existing face recognition techniques.</a:t>
            </a:r>
          </a:p>
          <a:p>
            <a:r>
              <a:rPr lang="en-US" sz="2400" dirty="0">
                <a:latin typeface="Segoe UI Light" panose="020B0502040204020203" pitchFamily="34" charset="0"/>
                <a:cs typeface="Segoe UI Light" panose="020B0502040204020203" pitchFamily="34" charset="0"/>
              </a:rPr>
              <a:t>Implementation of the local binary patterns recognizer for normal and real time scenario.</a:t>
            </a:r>
          </a:p>
          <a:p>
            <a:r>
              <a:rPr lang="en-US" sz="2400" dirty="0">
                <a:latin typeface="Segoe UI Light" panose="020B0502040204020203" pitchFamily="34" charset="0"/>
                <a:cs typeface="Segoe UI Light" panose="020B0502040204020203" pitchFamily="34" charset="0"/>
              </a:rPr>
              <a:t>Did a comparative analysis of the eigenface, fisher face and local binary patterns histograms techniques.</a:t>
            </a:r>
          </a:p>
        </p:txBody>
      </p:sp>
    </p:spTree>
    <p:extLst>
      <p:ext uri="{BB962C8B-B14F-4D97-AF65-F5344CB8AC3E}">
        <p14:creationId xmlns:p14="http://schemas.microsoft.com/office/powerpoint/2010/main" val="38984802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Conclusion</a:t>
            </a:r>
          </a:p>
        </p:txBody>
      </p:sp>
      <p:sp>
        <p:nvSpPr>
          <p:cNvPr id="3" name="Content Placeholder 2"/>
          <p:cNvSpPr>
            <a:spLocks noGrp="1"/>
          </p:cNvSpPr>
          <p:nvPr>
            <p:ph idx="1"/>
          </p:nvPr>
        </p:nvSpPr>
        <p:spPr/>
        <p:txBody>
          <a:bodyPr>
            <a:noAutofit/>
          </a:bodyPr>
          <a:lstStyle/>
          <a:p>
            <a:r>
              <a:rPr lang="en-US" sz="2400" dirty="0">
                <a:latin typeface="Segoe UI Light" panose="020B0502040204020203" pitchFamily="34" charset="0"/>
                <a:cs typeface="Segoe UI Light" panose="020B0502040204020203" pitchFamily="34" charset="0"/>
              </a:rPr>
              <a:t>Several conclusions can be put forward as a result off the experiments conducted on the implemented system</a:t>
            </a:r>
          </a:p>
          <a:p>
            <a:r>
              <a:rPr lang="en-US" sz="2400" dirty="0">
                <a:latin typeface="Segoe UI Light" panose="020B0502040204020203" pitchFamily="34" charset="0"/>
                <a:cs typeface="Segoe UI Light" panose="020B0502040204020203" pitchFamily="34" charset="0"/>
              </a:rPr>
              <a:t>1. If an image that is like a preexisting image in the training set is provided, all methods perform well.</a:t>
            </a:r>
          </a:p>
          <a:p>
            <a:r>
              <a:rPr lang="en-US" sz="2400" dirty="0">
                <a:latin typeface="Segoe UI Light" panose="020B0502040204020203" pitchFamily="34" charset="0"/>
                <a:cs typeface="Segoe UI Light" panose="020B0502040204020203" pitchFamily="34" charset="0"/>
              </a:rPr>
              <a:t>2. Removing initial 3 principal components improves the performance displayed by the Eigenface technique in different lighting conditions.</a:t>
            </a:r>
          </a:p>
        </p:txBody>
      </p:sp>
    </p:spTree>
    <p:extLst>
      <p:ext uri="{BB962C8B-B14F-4D97-AF65-F5344CB8AC3E}">
        <p14:creationId xmlns:p14="http://schemas.microsoft.com/office/powerpoint/2010/main" val="310051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a:latin typeface="Segoe UI Light" panose="020B0502040204020203" pitchFamily="34" charset="0"/>
                <a:cs typeface="Segoe UI Light" panose="020B0502040204020203" pitchFamily="34" charset="0"/>
              </a:rPr>
              <a:t>Introduction</a:t>
            </a:r>
          </a:p>
        </p:txBody>
      </p:sp>
    </p:spTree>
    <p:extLst>
      <p:ext uri="{BB962C8B-B14F-4D97-AF65-F5344CB8AC3E}">
        <p14:creationId xmlns:p14="http://schemas.microsoft.com/office/powerpoint/2010/main" val="10954643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Conclusion</a:t>
            </a:r>
          </a:p>
        </p:txBody>
      </p:sp>
      <p:sp>
        <p:nvSpPr>
          <p:cNvPr id="3" name="Content Placeholder 2"/>
          <p:cNvSpPr>
            <a:spLocks noGrp="1"/>
          </p:cNvSpPr>
          <p:nvPr>
            <p:ph idx="1"/>
          </p:nvPr>
        </p:nvSpPr>
        <p:spPr/>
        <p:txBody>
          <a:bodyPr>
            <a:noAutofit/>
          </a:bodyPr>
          <a:lstStyle/>
          <a:p>
            <a:r>
              <a:rPr lang="en-US" sz="2400" dirty="0">
                <a:latin typeface="Segoe UI Light" panose="020B0502040204020203" pitchFamily="34" charset="0"/>
                <a:cs typeface="Segoe UI Light" panose="020B0502040204020203" pitchFamily="34" charset="0"/>
              </a:rPr>
              <a:t>3. In the limit as a higher number of principal components are used in Eigen face technique, performance becomes similar to correlation. When the first 3 principal components are taken out the performance becomes better as dimensionality of the feature space increases. Note that the performance levels off at 45 components as found by </a:t>
            </a:r>
            <a:r>
              <a:rPr lang="en-US" sz="2400" dirty="0" err="1">
                <a:latin typeface="Segoe UI Light" panose="020B0502040204020203" pitchFamily="34" charset="0"/>
                <a:cs typeface="Segoe UI Light" panose="020B0502040204020203" pitchFamily="34" charset="0"/>
              </a:rPr>
              <a:t>Sirovitch</a:t>
            </a:r>
            <a:r>
              <a:rPr lang="en-US" sz="2400" dirty="0">
                <a:latin typeface="Segoe UI Light" panose="020B0502040204020203" pitchFamily="34" charset="0"/>
                <a:cs typeface="Segoe UI Light" panose="020B0502040204020203" pitchFamily="34" charset="0"/>
              </a:rPr>
              <a:t> and Kirby when making use of Eigenface technique.</a:t>
            </a:r>
          </a:p>
          <a:p>
            <a:r>
              <a:rPr lang="en-US" sz="2400" dirty="0">
                <a:latin typeface="Segoe UI Light" panose="020B0502040204020203" pitchFamily="34" charset="0"/>
                <a:cs typeface="Segoe UI Light" panose="020B0502040204020203" pitchFamily="34" charset="0"/>
              </a:rPr>
              <a:t>4. Fisher face technique seems to be the best at handling varying expressions and lighting conditions. Linear Subspace suffers with changing facial expressions.</a:t>
            </a:r>
          </a:p>
        </p:txBody>
      </p:sp>
    </p:spTree>
    <p:extLst>
      <p:ext uri="{BB962C8B-B14F-4D97-AF65-F5344CB8AC3E}">
        <p14:creationId xmlns:p14="http://schemas.microsoft.com/office/powerpoint/2010/main" val="41311342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Conclusion</a:t>
            </a:r>
          </a:p>
        </p:txBody>
      </p:sp>
      <p:sp>
        <p:nvSpPr>
          <p:cNvPr id="3" name="Content Placeholder 2"/>
          <p:cNvSpPr>
            <a:spLocks noGrp="1"/>
          </p:cNvSpPr>
          <p:nvPr>
            <p:ph idx="1"/>
          </p:nvPr>
        </p:nvSpPr>
        <p:spPr/>
        <p:txBody>
          <a:bodyPr/>
          <a:lstStyle/>
          <a:p>
            <a:r>
              <a:rPr lang="en-US" sz="2800" dirty="0">
                <a:latin typeface="Segoe UI Light" panose="020B0502040204020203" pitchFamily="34" charset="0"/>
                <a:cs typeface="Segoe UI Light" panose="020B0502040204020203" pitchFamily="34" charset="0"/>
              </a:rPr>
              <a:t>Future work</a:t>
            </a:r>
          </a:p>
          <a:p>
            <a:pPr lvl="1"/>
            <a:r>
              <a:rPr lang="en-US" sz="2800" dirty="0">
                <a:latin typeface="Segoe UI Light" panose="020B0502040204020203" pitchFamily="34" charset="0"/>
                <a:cs typeface="Segoe UI Light" panose="020B0502040204020203" pitchFamily="34" charset="0"/>
              </a:rPr>
              <a:t>Further testing of different training models</a:t>
            </a:r>
          </a:p>
          <a:p>
            <a:pPr lvl="1"/>
            <a:r>
              <a:rPr lang="en-US" sz="2800" dirty="0">
                <a:latin typeface="Segoe UI Light" panose="020B0502040204020203" pitchFamily="34" charset="0"/>
                <a:cs typeface="Segoe UI Light" panose="020B0502040204020203" pitchFamily="34" charset="0"/>
              </a:rPr>
              <a:t>Implement a facial recognition that updates its database in real-time.</a:t>
            </a:r>
          </a:p>
          <a:p>
            <a:pPr lvl="1"/>
            <a:endParaRPr lang="en-US" dirty="0"/>
          </a:p>
        </p:txBody>
      </p:sp>
    </p:spTree>
    <p:extLst>
      <p:ext uri="{BB962C8B-B14F-4D97-AF65-F5344CB8AC3E}">
        <p14:creationId xmlns:p14="http://schemas.microsoft.com/office/powerpoint/2010/main" val="20003899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Related Work</a:t>
            </a:r>
          </a:p>
        </p:txBody>
      </p:sp>
      <p:sp>
        <p:nvSpPr>
          <p:cNvPr id="3" name="Content Placeholder 2"/>
          <p:cNvSpPr>
            <a:spLocks noGrp="1"/>
          </p:cNvSpPr>
          <p:nvPr>
            <p:ph idx="1"/>
          </p:nvPr>
        </p:nvSpPr>
        <p:spPr/>
        <p:txBody>
          <a:bodyPr>
            <a:normAutofit fontScale="85000" lnSpcReduction="20000"/>
          </a:bodyPr>
          <a:lstStyle/>
          <a:p>
            <a:r>
              <a:rPr lang="en-US" sz="2800" dirty="0">
                <a:latin typeface="Segoe UI Light" panose="020B0502040204020203" pitchFamily="34" charset="0"/>
                <a:cs typeface="Segoe UI Light" panose="020B0502040204020203" pitchFamily="34" charset="0"/>
              </a:rPr>
              <a:t>A recently proposed facial recognition method makes use of PCA, LDA and neural network. </a:t>
            </a:r>
          </a:p>
          <a:p>
            <a:r>
              <a:rPr lang="en-US" sz="2800" dirty="0">
                <a:latin typeface="Segoe UI Light" panose="020B0502040204020203" pitchFamily="34" charset="0"/>
                <a:cs typeface="Segoe UI Light" panose="020B0502040204020203" pitchFamily="34" charset="0"/>
              </a:rPr>
              <a:t>The algorithm consists of four steps: a) Preprocessing b) Using PCA for Dimension reduction b) Using LDA for feature extraction and d) neural network for classification. Combination of LDA and PCA are used in the technique for improving the capability of LDA when dealing with small sample size. </a:t>
            </a:r>
          </a:p>
          <a:p>
            <a:r>
              <a:rPr lang="en-US" sz="2800" dirty="0">
                <a:latin typeface="Segoe UI Light" panose="020B0502040204020203" pitchFamily="34" charset="0"/>
                <a:cs typeface="Segoe UI Light" panose="020B0502040204020203" pitchFamily="34" charset="0"/>
              </a:rPr>
              <a:t>The algorithm makes use of a neural classifier to reduce number misclassification resulting due to non-linearly separable classes. The proposed technique has been tested on Yale face database. The results show that the algorithm displays less misclassification when compared to previous techniques.</a:t>
            </a:r>
            <a:endParaRPr lang="en-US" dirty="0"/>
          </a:p>
        </p:txBody>
      </p:sp>
    </p:spTree>
    <p:extLst>
      <p:ext uri="{BB962C8B-B14F-4D97-AF65-F5344CB8AC3E}">
        <p14:creationId xmlns:p14="http://schemas.microsoft.com/office/powerpoint/2010/main" val="31725211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a:latin typeface="Segoe UI Light" panose="020B0502040204020203" pitchFamily="34" charset="0"/>
                <a:cs typeface="Segoe UI Light" panose="020B0502040204020203" pitchFamily="34" charset="0"/>
              </a:rPr>
              <a:t>Questions?</a:t>
            </a:r>
            <a:endParaRPr lang="en-US" dirty="0"/>
          </a:p>
        </p:txBody>
      </p:sp>
    </p:spTree>
    <p:extLst>
      <p:ext uri="{BB962C8B-B14F-4D97-AF65-F5344CB8AC3E}">
        <p14:creationId xmlns:p14="http://schemas.microsoft.com/office/powerpoint/2010/main" val="1427835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1"/>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6140043" y="2567501"/>
            <a:ext cx="5451627" cy="2235166"/>
          </a:xfrm>
          <a:prstGeom prst="rect">
            <a:avLst/>
          </a:prstGeom>
          <a:noFill/>
          <a:effectLst>
            <a:outerShdw blurRad="50800" dist="38100" dir="5400000" algn="t" rotWithShape="0">
              <a:prstClr val="black">
                <a:alpha val="43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48930" y="629266"/>
            <a:ext cx="9252154" cy="1223983"/>
          </a:xfrm>
        </p:spPr>
        <p:txBody>
          <a:bodyPr>
            <a:normAutofit/>
          </a:bodyPr>
          <a:lstStyle/>
          <a:p>
            <a:r>
              <a:rPr lang="en-US" dirty="0">
                <a:latin typeface="Segoe UI Light" panose="020B0502040204020203" pitchFamily="34" charset="0"/>
                <a:cs typeface="Segoe UI Light" panose="020B0502040204020203" pitchFamily="34" charset="0"/>
              </a:rPr>
              <a:t>Idea</a:t>
            </a:r>
          </a:p>
        </p:txBody>
      </p:sp>
      <p:sp>
        <p:nvSpPr>
          <p:cNvPr id="3" name="Content Placeholder 2"/>
          <p:cNvSpPr>
            <a:spLocks noGrp="1"/>
          </p:cNvSpPr>
          <p:nvPr>
            <p:ph idx="1"/>
          </p:nvPr>
        </p:nvSpPr>
        <p:spPr>
          <a:xfrm>
            <a:off x="1103311" y="2052214"/>
            <a:ext cx="4338409" cy="4196185"/>
          </a:xfrm>
        </p:spPr>
        <p:txBody>
          <a:bodyPr>
            <a:normAutofit/>
          </a:bodyPr>
          <a:lstStyle/>
          <a:p>
            <a:r>
              <a:rPr lang="en-US" sz="2200" dirty="0">
                <a:latin typeface="Segoe UI Light" panose="020B0502040204020203" pitchFamily="34" charset="0"/>
                <a:cs typeface="Segoe UI Light" panose="020B0502040204020203" pitchFamily="34" charset="0"/>
              </a:rPr>
              <a:t>Facial recognition active area of research</a:t>
            </a:r>
          </a:p>
          <a:p>
            <a:r>
              <a:rPr lang="en-US" sz="2200" dirty="0">
                <a:latin typeface="Segoe UI Light" panose="020B0502040204020203" pitchFamily="34" charset="0"/>
                <a:cs typeface="Segoe UI Light" panose="020B0502040204020203" pitchFamily="34" charset="0"/>
              </a:rPr>
              <a:t>Although trivial to humans, very tough to imitate artificially</a:t>
            </a:r>
          </a:p>
          <a:p>
            <a:r>
              <a:rPr lang="en-US" sz="2200" dirty="0">
                <a:latin typeface="Segoe UI Light" panose="020B0502040204020203" pitchFamily="34" charset="0"/>
                <a:cs typeface="Segoe UI Light" panose="020B0502040204020203" pitchFamily="34" charset="0"/>
              </a:rPr>
              <a:t>Newest face recognition algorithms use machine learning and perform well, however the training amount and processing time is massive</a:t>
            </a:r>
          </a:p>
          <a:p>
            <a:r>
              <a:rPr lang="en-US" sz="2200" dirty="0">
                <a:latin typeface="Segoe UI Light" panose="020B0502040204020203" pitchFamily="34" charset="0"/>
                <a:cs typeface="Segoe UI Light" panose="020B0502040204020203" pitchFamily="34" charset="0"/>
              </a:rPr>
              <a:t>Illustration of a Face Recognition System</a:t>
            </a:r>
          </a:p>
          <a:p>
            <a:pPr marL="0" indent="0">
              <a:buNone/>
            </a:pPr>
            <a:endParaRPr lang="en-US" dirty="0"/>
          </a:p>
        </p:txBody>
      </p:sp>
    </p:spTree>
    <p:extLst>
      <p:ext uri="{BB962C8B-B14F-4D97-AF65-F5344CB8AC3E}">
        <p14:creationId xmlns:p14="http://schemas.microsoft.com/office/powerpoint/2010/main" val="2280845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Focus</a:t>
            </a:r>
          </a:p>
        </p:txBody>
      </p:sp>
      <p:sp>
        <p:nvSpPr>
          <p:cNvPr id="3" name="Content Placeholder 2"/>
          <p:cNvSpPr>
            <a:spLocks noGrp="1"/>
          </p:cNvSpPr>
          <p:nvPr>
            <p:ph idx="1"/>
          </p:nvPr>
        </p:nvSpPr>
        <p:spPr/>
        <p:txBody>
          <a:bodyPr>
            <a:normAutofit/>
          </a:bodyPr>
          <a:lstStyle/>
          <a:p>
            <a:r>
              <a:rPr lang="en-US" sz="2800" dirty="0">
                <a:latin typeface="Segoe UI Light" panose="020B0502040204020203" pitchFamily="34" charset="0"/>
                <a:cs typeface="Segoe UI Light" panose="020B0502040204020203" pitchFamily="34" charset="0"/>
              </a:rPr>
              <a:t>Basic understand of the Algorithms provided by the OpenCV Library.</a:t>
            </a:r>
          </a:p>
          <a:p>
            <a:r>
              <a:rPr lang="en-US" sz="2800" dirty="0">
                <a:latin typeface="Segoe UI Light" panose="020B0502040204020203" pitchFamily="34" charset="0"/>
                <a:cs typeface="Segoe UI Light" panose="020B0502040204020203" pitchFamily="34" charset="0"/>
              </a:rPr>
              <a:t>Methods and Theory behind the Eigenface, Fisher face and LPBH methods for facial recognition</a:t>
            </a:r>
          </a:p>
          <a:p>
            <a:r>
              <a:rPr lang="en-US" sz="2800" dirty="0">
                <a:latin typeface="Segoe UI Light" panose="020B0502040204020203" pitchFamily="34" charset="0"/>
                <a:cs typeface="Segoe UI Light" panose="020B0502040204020203" pitchFamily="34" charset="0"/>
              </a:rPr>
              <a:t>Implementation using Python in a Windows-based environment</a:t>
            </a:r>
          </a:p>
          <a:p>
            <a:r>
              <a:rPr lang="en-US" sz="2800" dirty="0">
                <a:latin typeface="Segoe UI Light" panose="020B0502040204020203" pitchFamily="34" charset="0"/>
                <a:cs typeface="Segoe UI Light" panose="020B0502040204020203" pitchFamily="34" charset="0"/>
              </a:rPr>
              <a:t>Runs on a console using laptop webcam for real-time facial recognition.</a:t>
            </a:r>
          </a:p>
        </p:txBody>
      </p:sp>
    </p:spTree>
    <p:extLst>
      <p:ext uri="{BB962C8B-B14F-4D97-AF65-F5344CB8AC3E}">
        <p14:creationId xmlns:p14="http://schemas.microsoft.com/office/powerpoint/2010/main" val="2746667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Goal</a:t>
            </a:r>
          </a:p>
        </p:txBody>
      </p:sp>
      <p:sp>
        <p:nvSpPr>
          <p:cNvPr id="3" name="Content Placeholder 2"/>
          <p:cNvSpPr>
            <a:spLocks noGrp="1"/>
          </p:cNvSpPr>
          <p:nvPr>
            <p:ph idx="1"/>
          </p:nvPr>
        </p:nvSpPr>
        <p:spPr>
          <a:xfrm>
            <a:off x="1103312" y="1620254"/>
            <a:ext cx="8946541" cy="4628146"/>
          </a:xfrm>
        </p:spPr>
        <p:txBody>
          <a:bodyPr>
            <a:noAutofit/>
          </a:bodyPr>
          <a:lstStyle/>
          <a:p>
            <a:r>
              <a:rPr lang="en-US" dirty="0">
                <a:latin typeface="Segoe UI Light" panose="020B0502040204020203" pitchFamily="34" charset="0"/>
                <a:cs typeface="Segoe UI Light" panose="020B0502040204020203" pitchFamily="34" charset="0"/>
              </a:rPr>
              <a:t>Research and Literature Review</a:t>
            </a:r>
          </a:p>
          <a:p>
            <a:pPr lvl="1"/>
            <a:r>
              <a:rPr lang="en-US" sz="2000" dirty="0">
                <a:latin typeface="Segoe UI Light" panose="020B0502040204020203" pitchFamily="34" charset="0"/>
                <a:cs typeface="Segoe UI Light" panose="020B0502040204020203" pitchFamily="34" charset="0"/>
              </a:rPr>
              <a:t>General facial recognition methods</a:t>
            </a:r>
          </a:p>
          <a:p>
            <a:pPr lvl="1"/>
            <a:r>
              <a:rPr lang="en-US" sz="2000" dirty="0">
                <a:latin typeface="Segoe UI Light" panose="020B0502040204020203" pitchFamily="34" charset="0"/>
                <a:cs typeface="Segoe UI Light" panose="020B0502040204020203" pitchFamily="34" charset="0"/>
              </a:rPr>
              <a:t>Eigenfaces</a:t>
            </a:r>
          </a:p>
          <a:p>
            <a:pPr lvl="1"/>
            <a:r>
              <a:rPr lang="en-US" sz="2000" dirty="0">
                <a:latin typeface="Segoe UI Light" panose="020B0502040204020203" pitchFamily="34" charset="0"/>
                <a:cs typeface="Segoe UI Light" panose="020B0502040204020203" pitchFamily="34" charset="0"/>
              </a:rPr>
              <a:t>Fisher Faces</a:t>
            </a:r>
          </a:p>
          <a:p>
            <a:pPr lvl="1"/>
            <a:r>
              <a:rPr lang="en-US" sz="2000" dirty="0">
                <a:latin typeface="Segoe UI Light" panose="020B0502040204020203" pitchFamily="34" charset="0"/>
                <a:cs typeface="Segoe UI Light" panose="020B0502040204020203" pitchFamily="34" charset="0"/>
              </a:rPr>
              <a:t>Local Binary Patterns Histograms</a:t>
            </a:r>
          </a:p>
          <a:p>
            <a:pPr lvl="1"/>
            <a:r>
              <a:rPr lang="en-US" sz="2000" dirty="0">
                <a:latin typeface="Segoe UI Light" panose="020B0502040204020203" pitchFamily="34" charset="0"/>
                <a:cs typeface="Segoe UI Light" panose="020B0502040204020203" pitchFamily="34" charset="0"/>
              </a:rPr>
              <a:t>OpenCV’s facial recognition</a:t>
            </a:r>
          </a:p>
          <a:p>
            <a:r>
              <a:rPr lang="en-US" dirty="0">
                <a:latin typeface="Segoe UI Light" panose="020B0502040204020203" pitchFamily="34" charset="0"/>
                <a:cs typeface="Segoe UI Light" panose="020B0502040204020203" pitchFamily="34" charset="0"/>
              </a:rPr>
              <a:t>Development</a:t>
            </a:r>
          </a:p>
          <a:p>
            <a:pPr lvl="1"/>
            <a:r>
              <a:rPr lang="en-US" sz="2000" dirty="0">
                <a:latin typeface="Segoe UI Light" panose="020B0502040204020203" pitchFamily="34" charset="0"/>
                <a:cs typeface="Segoe UI Light" panose="020B0502040204020203" pitchFamily="34" charset="0"/>
              </a:rPr>
              <a:t>Build a facial recognizer</a:t>
            </a:r>
          </a:p>
          <a:p>
            <a:pPr lvl="2"/>
            <a:r>
              <a:rPr lang="en-US" sz="2000" dirty="0">
                <a:latin typeface="Segoe UI Light" panose="020B0502040204020203" pitchFamily="34" charset="0"/>
                <a:cs typeface="Segoe UI Light" panose="020B0502040204020203" pitchFamily="34" charset="0"/>
              </a:rPr>
              <a:t>Expand to real-time using webcam to capture frames</a:t>
            </a:r>
          </a:p>
          <a:p>
            <a:pPr lvl="2"/>
            <a:r>
              <a:rPr lang="en-US" sz="2000" dirty="0">
                <a:latin typeface="Segoe UI Light" panose="020B0502040204020203" pitchFamily="34" charset="0"/>
                <a:cs typeface="Segoe UI Light" panose="020B0502040204020203" pitchFamily="34" charset="0"/>
              </a:rPr>
              <a:t>Able to run on a regular python console</a:t>
            </a:r>
          </a:p>
        </p:txBody>
      </p:sp>
    </p:spTree>
    <p:extLst>
      <p:ext uri="{BB962C8B-B14F-4D97-AF65-F5344CB8AC3E}">
        <p14:creationId xmlns:p14="http://schemas.microsoft.com/office/powerpoint/2010/main" val="3690623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a:latin typeface="Segoe UI Light" panose="020B0502040204020203" pitchFamily="34" charset="0"/>
                <a:cs typeface="Segoe UI Light" panose="020B0502040204020203" pitchFamily="34" charset="0"/>
              </a:rPr>
              <a:t>Background</a:t>
            </a:r>
          </a:p>
        </p:txBody>
      </p:sp>
    </p:spTree>
    <p:extLst>
      <p:ext uri="{BB962C8B-B14F-4D97-AF65-F5344CB8AC3E}">
        <p14:creationId xmlns:p14="http://schemas.microsoft.com/office/powerpoint/2010/main" val="412946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Different Facial Recognition Methods</a:t>
            </a:r>
          </a:p>
        </p:txBody>
      </p:sp>
      <p:sp>
        <p:nvSpPr>
          <p:cNvPr id="3" name="Content Placeholder 2"/>
          <p:cNvSpPr>
            <a:spLocks noGrp="1"/>
          </p:cNvSpPr>
          <p:nvPr>
            <p:ph idx="1"/>
          </p:nvPr>
        </p:nvSpPr>
        <p:spPr/>
        <p:txBody>
          <a:bodyPr>
            <a:normAutofit/>
          </a:bodyPr>
          <a:lstStyle/>
          <a:p>
            <a:r>
              <a:rPr lang="en-US" sz="3200" dirty="0">
                <a:latin typeface="Segoe UI Light" panose="020B0502040204020203" pitchFamily="34" charset="0"/>
                <a:cs typeface="Segoe UI Light" panose="020B0502040204020203" pitchFamily="34" charset="0"/>
              </a:rPr>
              <a:t>Principal Component Analysis</a:t>
            </a:r>
          </a:p>
          <a:p>
            <a:r>
              <a:rPr lang="en-US" sz="3200" dirty="0">
                <a:latin typeface="Segoe UI Light" panose="020B0502040204020203" pitchFamily="34" charset="0"/>
                <a:cs typeface="Segoe UI Light" panose="020B0502040204020203" pitchFamily="34" charset="0"/>
              </a:rPr>
              <a:t>Eigenfaces</a:t>
            </a:r>
          </a:p>
          <a:p>
            <a:r>
              <a:rPr lang="en-US" sz="3200" dirty="0">
                <a:latin typeface="Segoe UI Light" panose="020B0502040204020203" pitchFamily="34" charset="0"/>
                <a:cs typeface="Segoe UI Light" panose="020B0502040204020203" pitchFamily="34" charset="0"/>
              </a:rPr>
              <a:t>Fisherfaces</a:t>
            </a:r>
          </a:p>
          <a:p>
            <a:r>
              <a:rPr lang="en-US" sz="3200" dirty="0">
                <a:latin typeface="Segoe UI Light" panose="020B0502040204020203" pitchFamily="34" charset="0"/>
                <a:cs typeface="Segoe UI Light" panose="020B0502040204020203" pitchFamily="34" charset="0"/>
              </a:rPr>
              <a:t>Local Binary Patterns</a:t>
            </a:r>
          </a:p>
          <a:p>
            <a:r>
              <a:rPr lang="en-US" sz="3200" dirty="0">
                <a:latin typeface="Segoe UI Light" panose="020B0502040204020203" pitchFamily="34" charset="0"/>
                <a:cs typeface="Segoe UI Light" panose="020B0502040204020203" pitchFamily="34" charset="0"/>
              </a:rPr>
              <a:t>Active Appearance</a:t>
            </a:r>
          </a:p>
          <a:p>
            <a:r>
              <a:rPr lang="en-US" sz="3200" dirty="0">
                <a:latin typeface="Segoe UI Light" panose="020B0502040204020203" pitchFamily="34" charset="0"/>
                <a:cs typeface="Segoe UI Light" panose="020B0502040204020203" pitchFamily="34" charset="0"/>
              </a:rPr>
              <a:t>3D Shape Models</a:t>
            </a:r>
          </a:p>
        </p:txBody>
      </p:sp>
    </p:spTree>
    <p:extLst>
      <p:ext uri="{BB962C8B-B14F-4D97-AF65-F5344CB8AC3E}">
        <p14:creationId xmlns:p14="http://schemas.microsoft.com/office/powerpoint/2010/main" val="2841655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Principal Component Analysis</a:t>
            </a:r>
          </a:p>
        </p:txBody>
      </p:sp>
      <p:sp>
        <p:nvSpPr>
          <p:cNvPr id="3" name="Content Placeholder 2"/>
          <p:cNvSpPr>
            <a:spLocks noGrp="1"/>
          </p:cNvSpPr>
          <p:nvPr>
            <p:ph idx="1"/>
          </p:nvPr>
        </p:nvSpPr>
        <p:spPr>
          <a:xfrm>
            <a:off x="1103313" y="1668380"/>
            <a:ext cx="10302624" cy="4732420"/>
          </a:xfrm>
        </p:spPr>
        <p:txBody>
          <a:bodyPr>
            <a:normAutofit lnSpcReduction="10000"/>
          </a:bodyPr>
          <a:lstStyle/>
          <a:p>
            <a:r>
              <a:rPr lang="en-US" sz="2400" dirty="0">
                <a:latin typeface="Segoe UI Light" panose="020B0502040204020203" pitchFamily="34" charset="0"/>
                <a:cs typeface="Segoe UI Light" panose="020B0502040204020203" pitchFamily="34" charset="0"/>
              </a:rPr>
              <a:t>Favored strategies for feature selection and dimension reduction</a:t>
            </a:r>
          </a:p>
          <a:p>
            <a:pPr lvl="1"/>
            <a:r>
              <a:rPr lang="en-US" sz="2400" dirty="0">
                <a:latin typeface="Segoe UI Light" panose="020B0502040204020203" pitchFamily="34" charset="0"/>
                <a:cs typeface="Segoe UI Light" panose="020B0502040204020203" pitchFamily="34" charset="0"/>
              </a:rPr>
              <a:t>First done by Turk and Pentland</a:t>
            </a:r>
          </a:p>
          <a:p>
            <a:r>
              <a:rPr lang="en-US" sz="2400" dirty="0">
                <a:latin typeface="Segoe UI Light" panose="020B0502040204020203" pitchFamily="34" charset="0"/>
                <a:cs typeface="Segoe UI Light" panose="020B0502040204020203" pitchFamily="34" charset="0"/>
              </a:rPr>
              <a:t>Defines a feature space that reduces dimensionality of the initial data space.</a:t>
            </a:r>
          </a:p>
          <a:p>
            <a:pPr lvl="1"/>
            <a:r>
              <a:rPr lang="en-US" sz="2400" dirty="0">
                <a:latin typeface="Segoe UI Light" panose="020B0502040204020203" pitchFamily="34" charset="0"/>
                <a:cs typeface="Segoe UI Light" panose="020B0502040204020203" pitchFamily="34" charset="0"/>
              </a:rPr>
              <a:t>This reduced space is used for recognition</a:t>
            </a:r>
          </a:p>
          <a:p>
            <a:r>
              <a:rPr lang="en-US" sz="2400" dirty="0">
                <a:latin typeface="Segoe UI Light" panose="020B0502040204020203" pitchFamily="34" charset="0"/>
                <a:cs typeface="Segoe UI Light" panose="020B0502040204020203" pitchFamily="34" charset="0"/>
              </a:rPr>
              <a:t>Good initial method, but had flaws</a:t>
            </a:r>
          </a:p>
          <a:p>
            <a:pPr lvl="1"/>
            <a:r>
              <a:rPr lang="en-US" sz="2400" dirty="0">
                <a:latin typeface="Segoe UI Light" panose="020B0502040204020203" pitchFamily="34" charset="0"/>
                <a:cs typeface="Segoe UI Light" panose="020B0502040204020203" pitchFamily="34" charset="0"/>
              </a:rPr>
              <a:t>Poor discriminating power among the category</a:t>
            </a:r>
          </a:p>
          <a:p>
            <a:pPr lvl="1"/>
            <a:r>
              <a:rPr lang="en-US" sz="2400" dirty="0">
                <a:latin typeface="Segoe UI Light" panose="020B0502040204020203" pitchFamily="34" charset="0"/>
                <a:cs typeface="Segoe UI Light" panose="020B0502040204020203" pitchFamily="34" charset="0"/>
              </a:rPr>
              <a:t>Enormous computation</a:t>
            </a:r>
          </a:p>
          <a:p>
            <a:r>
              <a:rPr lang="en-US" sz="2400" dirty="0">
                <a:latin typeface="Segoe UI Light" panose="020B0502040204020203" pitchFamily="34" charset="0"/>
                <a:cs typeface="Segoe UI Light" panose="020B0502040204020203" pitchFamily="34" charset="0"/>
              </a:rPr>
              <a:t>Limitation overcome by Linear Discriminant Analysis</a:t>
            </a:r>
          </a:p>
          <a:p>
            <a:pPr lvl="1"/>
            <a:r>
              <a:rPr lang="en-US" sz="2400" dirty="0">
                <a:latin typeface="Segoe UI Light" panose="020B0502040204020203" pitchFamily="34" charset="0"/>
                <a:cs typeface="Segoe UI Light" panose="020B0502040204020203" pitchFamily="34" charset="0"/>
              </a:rPr>
              <a:t>Uses PCA to cut back dimensions before applying LDA</a:t>
            </a:r>
          </a:p>
          <a:p>
            <a:pPr lvl="1"/>
            <a:r>
              <a:rPr lang="en-US" sz="2400" dirty="0">
                <a:latin typeface="Segoe UI Light" panose="020B0502040204020203" pitchFamily="34" charset="0"/>
                <a:cs typeface="Segoe UI Light" panose="020B0502040204020203" pitchFamily="34" charset="0"/>
              </a:rPr>
              <a:t>This is done because LDA faces the small sample size problem</a:t>
            </a:r>
          </a:p>
          <a:p>
            <a:pPr lvl="1"/>
            <a:endParaRPr lang="en-US" dirty="0"/>
          </a:p>
        </p:txBody>
      </p:sp>
    </p:spTree>
    <p:extLst>
      <p:ext uri="{BB962C8B-B14F-4D97-AF65-F5344CB8AC3E}">
        <p14:creationId xmlns:p14="http://schemas.microsoft.com/office/powerpoint/2010/main" val="11533959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3283</TotalTime>
  <Words>1265</Words>
  <Application>Microsoft Office PowerPoint</Application>
  <PresentationFormat>Widescreen</PresentationFormat>
  <Paragraphs>148</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Century Gothic</vt:lpstr>
      <vt:lpstr>Segoe UI Light</vt:lpstr>
      <vt:lpstr>Wingdings 3</vt:lpstr>
      <vt:lpstr>Ion</vt:lpstr>
      <vt:lpstr>Face Recognition Using Principal Component Analysis</vt:lpstr>
      <vt:lpstr>Overview</vt:lpstr>
      <vt:lpstr>Introduction</vt:lpstr>
      <vt:lpstr>Idea</vt:lpstr>
      <vt:lpstr>Focus</vt:lpstr>
      <vt:lpstr>Goal</vt:lpstr>
      <vt:lpstr>Background</vt:lpstr>
      <vt:lpstr>Different Facial Recognition Methods</vt:lpstr>
      <vt:lpstr>Principal Component Analysis</vt:lpstr>
      <vt:lpstr>Eigenfaces</vt:lpstr>
      <vt:lpstr>Fisherfaces</vt:lpstr>
      <vt:lpstr>Local Binary Patterns</vt:lpstr>
      <vt:lpstr>Theory</vt:lpstr>
      <vt:lpstr>Basic Idea</vt:lpstr>
      <vt:lpstr>Basic Idea</vt:lpstr>
      <vt:lpstr>Basic Idea</vt:lpstr>
      <vt:lpstr>Method</vt:lpstr>
      <vt:lpstr>Implementation</vt:lpstr>
      <vt:lpstr>Set-up</vt:lpstr>
      <vt:lpstr>Training</vt:lpstr>
      <vt:lpstr>Training</vt:lpstr>
      <vt:lpstr>Recognition</vt:lpstr>
      <vt:lpstr>Results</vt:lpstr>
      <vt:lpstr>Results</vt:lpstr>
      <vt:lpstr>Results</vt:lpstr>
      <vt:lpstr>Results</vt:lpstr>
      <vt:lpstr>Conclusion</vt:lpstr>
      <vt:lpstr>Conclusion</vt:lpstr>
      <vt:lpstr>Conclusion</vt:lpstr>
      <vt:lpstr>Conclusion</vt:lpstr>
      <vt:lpstr>Conclusion</vt:lpstr>
      <vt:lpstr>Related Work</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Recognition Method of OpenCV</dc:title>
  <dc:creator>Andrew Stodghill</dc:creator>
  <cp:lastModifiedBy>Sukhtankar,Aniketh S</cp:lastModifiedBy>
  <cp:revision>63</cp:revision>
  <dcterms:created xsi:type="dcterms:W3CDTF">2014-04-25T18:34:52Z</dcterms:created>
  <dcterms:modified xsi:type="dcterms:W3CDTF">2017-04-26T18:40:02Z</dcterms:modified>
</cp:coreProperties>
</file>