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471" r:id="rId2"/>
    <p:sldId id="480" r:id="rId3"/>
    <p:sldId id="486" r:id="rId4"/>
    <p:sldId id="469" r:id="rId5"/>
    <p:sldId id="490" r:id="rId6"/>
    <p:sldId id="481" r:id="rId7"/>
    <p:sldId id="482" r:id="rId8"/>
    <p:sldId id="483" r:id="rId9"/>
    <p:sldId id="484" r:id="rId10"/>
    <p:sldId id="893" r:id="rId11"/>
    <p:sldId id="992" r:id="rId12"/>
    <p:sldId id="1102" r:id="rId13"/>
    <p:sldId id="1104" r:id="rId14"/>
    <p:sldId id="1103" r:id="rId15"/>
    <p:sldId id="997" r:id="rId16"/>
    <p:sldId id="470" r:id="rId17"/>
    <p:sldId id="504" r:id="rId18"/>
    <p:sldId id="803" r:id="rId19"/>
    <p:sldId id="801" r:id="rId20"/>
    <p:sldId id="50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7" autoAdjust="0"/>
    <p:restoredTop sz="94624" autoAdjust="0"/>
  </p:normalViewPr>
  <p:slideViewPr>
    <p:cSldViewPr>
      <p:cViewPr varScale="1">
        <p:scale>
          <a:sx n="70" d="100"/>
          <a:sy n="70" d="100"/>
        </p:scale>
        <p:origin x="1410" y="60"/>
      </p:cViewPr>
      <p:guideLst>
        <p:guide orient="horz" pos="2160"/>
        <p:guide pos="2880"/>
      </p:guideLst>
    </p:cSldViewPr>
  </p:slideViewPr>
  <p:outlineViewPr>
    <p:cViewPr>
      <p:scale>
        <a:sx n="33" d="100"/>
        <a:sy n="33" d="100"/>
      </p:scale>
      <p:origin x="0" y="1377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C6367D-2C36-470E-819B-3DD779932AA2}" type="datetimeFigureOut">
              <a:rPr lang="en-US" smtClean="0"/>
              <a:pPr/>
              <a:t>9/25/2018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B7C213-01FD-4B07-B014-441CE603C322}" type="slidenum">
              <a:rPr lang="en-US" smtClean="0"/>
              <a:pPr/>
              <a:t>‹#›</a:t>
            </a:fld>
            <a:endParaRPr lang="en-US"/>
          </a:p>
        </p:txBody>
      </p:sp>
    </p:spTree>
    <p:extLst>
      <p:ext uri="{BB962C8B-B14F-4D97-AF65-F5344CB8AC3E}">
        <p14:creationId xmlns:p14="http://schemas.microsoft.com/office/powerpoint/2010/main" val="1016675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p:spPr>
        <p:txBody>
          <a:bodyPr/>
          <a:lstStyle/>
          <a:p>
            <a:fld id="{072E599F-21F0-499A-B6C1-EBD6C9939907}" type="slidenum">
              <a:rPr lang="en-US" smtClean="0"/>
              <a:pPr/>
              <a:t>2</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566949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D71CD11D-C0FB-44D1-ACCD-21E1AFB679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1BE021A-92D9-4760-B6DA-84E9CFDA3600}" type="slidenum">
              <a:rPr lang="en-US" altLang="en-US" sz="1200" b="0" smtClean="0">
                <a:latin typeface="Times New Roman" panose="02020603050405020304" pitchFamily="18" charset="0"/>
              </a:rPr>
              <a:pPr/>
              <a:t>13</a:t>
            </a:fld>
            <a:endParaRPr lang="en-US" altLang="en-US" sz="1200" b="0">
              <a:latin typeface="Times New Roman" panose="02020603050405020304" pitchFamily="18" charset="0"/>
            </a:endParaRPr>
          </a:p>
        </p:txBody>
      </p:sp>
      <p:sp>
        <p:nvSpPr>
          <p:cNvPr id="29699" name="Rectangle 2">
            <a:extLst>
              <a:ext uri="{FF2B5EF4-FFF2-40B4-BE49-F238E27FC236}">
                <a16:creationId xmlns:a16="http://schemas.microsoft.com/office/drawing/2014/main" id="{65635A3C-0A43-4DAA-8493-AD66861209B5}"/>
              </a:ext>
            </a:extLst>
          </p:cNvPr>
          <p:cNvSpPr>
            <a:spLocks noRot="1" noChangeArrowheads="1" noTextEdit="1"/>
          </p:cNvSpPr>
          <p:nvPr>
            <p:ph type="sldImg"/>
          </p:nvPr>
        </p:nvSpPr>
        <p:spPr>
          <a:ln/>
        </p:spPr>
      </p:sp>
      <p:sp>
        <p:nvSpPr>
          <p:cNvPr id="29700" name="Rectangle 3">
            <a:extLst>
              <a:ext uri="{FF2B5EF4-FFF2-40B4-BE49-F238E27FC236}">
                <a16:creationId xmlns:a16="http://schemas.microsoft.com/office/drawing/2014/main" id="{C4055AD5-52CE-4198-8F4C-4EECA48344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39202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71EDD6DE-A779-4B13-AEE6-562C02AEDD6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b="0">
                <a:latin typeface="Times New Roman" panose="02020603050405020304" pitchFamily="18" charset="0"/>
              </a:rPr>
              <a:t>18.#</a:t>
            </a:r>
          </a:p>
        </p:txBody>
      </p:sp>
      <p:sp>
        <p:nvSpPr>
          <p:cNvPr id="27651" name="Rectangle 2">
            <a:extLst>
              <a:ext uri="{FF2B5EF4-FFF2-40B4-BE49-F238E27FC236}">
                <a16:creationId xmlns:a16="http://schemas.microsoft.com/office/drawing/2014/main" id="{C673DC32-08E5-4F62-A2CE-0E43884E6127}"/>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4960EA5C-3C12-482C-BD2F-7EFE8029F9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03437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69619062-8153-451B-9356-6135751C85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256C97B-93DC-41C6-B666-C1B1853A6ABE}" type="slidenum">
              <a:rPr lang="en-US" altLang="en-US" sz="1200" b="0" smtClean="0">
                <a:latin typeface="Times New Roman" panose="02020603050405020304" pitchFamily="18" charset="0"/>
              </a:rPr>
              <a:pPr/>
              <a:t>15</a:t>
            </a:fld>
            <a:endParaRPr lang="en-US" altLang="en-US" sz="1200" b="0">
              <a:latin typeface="Times New Roman" panose="02020603050405020304" pitchFamily="18" charset="0"/>
            </a:endParaRPr>
          </a:p>
        </p:txBody>
      </p:sp>
      <p:sp>
        <p:nvSpPr>
          <p:cNvPr id="31747" name="Rectangle 2">
            <a:extLst>
              <a:ext uri="{FF2B5EF4-FFF2-40B4-BE49-F238E27FC236}">
                <a16:creationId xmlns:a16="http://schemas.microsoft.com/office/drawing/2014/main" id="{6B735F8C-A852-4164-AC1C-DC336AE9F9E4}"/>
              </a:ext>
            </a:extLst>
          </p:cNvPr>
          <p:cNvSpPr>
            <a:spLocks noRot="1" noChangeArrowheads="1" noTextEdit="1"/>
          </p:cNvSpPr>
          <p:nvPr>
            <p:ph type="sldImg"/>
          </p:nvPr>
        </p:nvSpPr>
        <p:spPr>
          <a:ln/>
        </p:spPr>
      </p:sp>
      <p:sp>
        <p:nvSpPr>
          <p:cNvPr id="31748" name="Rectangle 3">
            <a:extLst>
              <a:ext uri="{FF2B5EF4-FFF2-40B4-BE49-F238E27FC236}">
                <a16:creationId xmlns:a16="http://schemas.microsoft.com/office/drawing/2014/main" id="{8057FE9B-E880-48E9-9405-95FDDABADD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00657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348D1392-D6FB-4FEC-B389-A648817746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5FB622B-7BFD-4FB1-BE60-18518BDFDD51}" type="slidenum">
              <a:rPr lang="en-US" altLang="en-US" sz="1200" b="0" smtClean="0">
                <a:latin typeface="Times New Roman" panose="02020603050405020304" pitchFamily="18" charset="0"/>
              </a:rPr>
              <a:pPr/>
              <a:t>18</a:t>
            </a:fld>
            <a:endParaRPr lang="en-US" altLang="en-US" sz="1200" b="0">
              <a:latin typeface="Times New Roman" panose="02020603050405020304" pitchFamily="18" charset="0"/>
            </a:endParaRPr>
          </a:p>
        </p:txBody>
      </p:sp>
      <p:sp>
        <p:nvSpPr>
          <p:cNvPr id="10243" name="Rectangle 2">
            <a:extLst>
              <a:ext uri="{FF2B5EF4-FFF2-40B4-BE49-F238E27FC236}">
                <a16:creationId xmlns:a16="http://schemas.microsoft.com/office/drawing/2014/main" id="{3B633122-DFA7-4E80-86F0-F77CDD47FF89}"/>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331E3495-2F1F-41B4-9028-83067D2B61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C113B4C6-4444-42EA-B8DC-044616017F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50D867E-0CB9-41C8-B986-42E27C419D9D}" type="slidenum">
              <a:rPr lang="en-US" altLang="en-US" sz="1200" b="0" smtClean="0">
                <a:latin typeface="Times New Roman" panose="02020603050405020304" pitchFamily="18" charset="0"/>
              </a:rPr>
              <a:pPr/>
              <a:t>19</a:t>
            </a:fld>
            <a:endParaRPr lang="en-US" altLang="en-US" sz="1200" b="0">
              <a:latin typeface="Times New Roman" panose="02020603050405020304" pitchFamily="18" charset="0"/>
            </a:endParaRPr>
          </a:p>
        </p:txBody>
      </p:sp>
      <p:sp>
        <p:nvSpPr>
          <p:cNvPr id="12291" name="Rectangle 2">
            <a:extLst>
              <a:ext uri="{FF2B5EF4-FFF2-40B4-BE49-F238E27FC236}">
                <a16:creationId xmlns:a16="http://schemas.microsoft.com/office/drawing/2014/main" id="{E9E02559-154F-42DA-8EDA-7EB374EF530B}"/>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C639B9A5-1FCB-433D-8346-65C808A4D4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p:spPr>
        <p:txBody>
          <a:bodyPr/>
          <a:lstStyle/>
          <a:p>
            <a:fld id="{83319040-F99A-40E4-8BC3-614621E276FA}" type="slidenum">
              <a:rPr lang="en-US" smtClean="0"/>
              <a:pPr/>
              <a:t>3</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502657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p:spPr>
        <p:txBody>
          <a:bodyPr/>
          <a:lstStyle/>
          <a:p>
            <a:fld id="{F15CECF5-2A6A-448D-8980-3AB20A5BCFAE}" type="slidenum">
              <a:rPr lang="en-US" smtClean="0"/>
              <a:pPr/>
              <a:t>6</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454520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p:spPr>
        <p:txBody>
          <a:bodyPr/>
          <a:lstStyle/>
          <a:p>
            <a:fld id="{467BFDF1-783E-4B42-9315-2E83E30C1E87}" type="slidenum">
              <a:rPr lang="en-US" smtClean="0"/>
              <a:pPr/>
              <a:t>7</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677242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p:spPr>
        <p:txBody>
          <a:bodyPr/>
          <a:lstStyle/>
          <a:p>
            <a:fld id="{03740D78-48FF-42DD-964D-FA134B7BEA92}" type="slidenum">
              <a:rPr lang="en-US" smtClean="0"/>
              <a:pPr/>
              <a:t>8</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409310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6"/>
          <p:cNvSpPr>
            <a:spLocks noGrp="1" noChangeArrowheads="1"/>
          </p:cNvSpPr>
          <p:nvPr>
            <p:ph type="ftr" sz="quarter" idx="4"/>
          </p:nvPr>
        </p:nvSpPr>
        <p:spPr>
          <a:noFill/>
        </p:spPr>
        <p:txBody>
          <a:bodyPr/>
          <a:lstStyle/>
          <a:p>
            <a:r>
              <a:rPr lang="en-US"/>
              <a:t>18.#</a:t>
            </a: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17651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6">
            <a:extLst>
              <a:ext uri="{FF2B5EF4-FFF2-40B4-BE49-F238E27FC236}">
                <a16:creationId xmlns:a16="http://schemas.microsoft.com/office/drawing/2014/main" id="{F8816F01-31EA-44B9-AC49-C42A81943A2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r>
              <a:rPr lang="en-US" altLang="en-US" sz="1200" b="0" i="0">
                <a:latin typeface="Times New Roman" panose="02020603050405020304" pitchFamily="18" charset="0"/>
              </a:rPr>
              <a:t>18.#</a:t>
            </a:r>
          </a:p>
        </p:txBody>
      </p:sp>
      <p:sp>
        <p:nvSpPr>
          <p:cNvPr id="120834" name="Rectangle 2">
            <a:extLst>
              <a:ext uri="{FF2B5EF4-FFF2-40B4-BE49-F238E27FC236}">
                <a16:creationId xmlns:a16="http://schemas.microsoft.com/office/drawing/2014/main" id="{0107B53F-EFD1-420F-850F-A90DACBFAF01}"/>
              </a:ext>
            </a:extLst>
          </p:cNvPr>
          <p:cNvSpPr>
            <a:spLocks noGrp="1" noRot="1" noChangeAspect="1" noChangeArrowheads="1" noTextEdit="1"/>
          </p:cNvSpPr>
          <p:nvPr>
            <p:ph type="sldImg"/>
          </p:nvPr>
        </p:nvSpPr>
        <p:spPr>
          <a:ln/>
        </p:spPr>
      </p:sp>
      <p:sp>
        <p:nvSpPr>
          <p:cNvPr id="120835" name="Rectangle 3">
            <a:extLst>
              <a:ext uri="{FF2B5EF4-FFF2-40B4-BE49-F238E27FC236}">
                <a16:creationId xmlns:a16="http://schemas.microsoft.com/office/drawing/2014/main" id="{91A35E88-1468-40BB-B871-29356CB7FD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60096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a:extLst>
              <a:ext uri="{FF2B5EF4-FFF2-40B4-BE49-F238E27FC236}">
                <a16:creationId xmlns:a16="http://schemas.microsoft.com/office/drawing/2014/main" id="{FF216427-7650-449C-8613-F88C46B1C5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fld id="{471863AB-1411-4BF3-A9D6-3E11E0DBE005}" type="slidenum">
              <a:rPr lang="en-US" altLang="en-US" sz="1200" b="0" i="0">
                <a:latin typeface="Times New Roman" panose="02020603050405020304" pitchFamily="18" charset="0"/>
              </a:rPr>
              <a:pPr eaLnBrk="1" hangingPunct="1"/>
              <a:t>11</a:t>
            </a:fld>
            <a:endParaRPr lang="en-US" altLang="en-US" sz="1200" b="0" i="0">
              <a:latin typeface="Times New Roman" panose="02020603050405020304" pitchFamily="18" charset="0"/>
            </a:endParaRPr>
          </a:p>
        </p:txBody>
      </p:sp>
      <p:sp>
        <p:nvSpPr>
          <p:cNvPr id="118786" name="Rectangle 2">
            <a:extLst>
              <a:ext uri="{FF2B5EF4-FFF2-40B4-BE49-F238E27FC236}">
                <a16:creationId xmlns:a16="http://schemas.microsoft.com/office/drawing/2014/main" id="{ABADBDEB-7C8C-46D4-9899-7CDBFD12A45A}"/>
              </a:ext>
            </a:extLst>
          </p:cNvPr>
          <p:cNvSpPr>
            <a:spLocks noGrp="1" noRot="1" noChangeAspect="1" noChangeArrowheads="1" noTextEdit="1"/>
          </p:cNvSpPr>
          <p:nvPr>
            <p:ph type="sldImg"/>
          </p:nvPr>
        </p:nvSpPr>
        <p:spPr>
          <a:ln/>
        </p:spPr>
      </p:sp>
      <p:sp>
        <p:nvSpPr>
          <p:cNvPr id="118787" name="Rectangle 3">
            <a:extLst>
              <a:ext uri="{FF2B5EF4-FFF2-40B4-BE49-F238E27FC236}">
                <a16:creationId xmlns:a16="http://schemas.microsoft.com/office/drawing/2014/main" id="{F032E240-8B05-4ABF-9B19-9B979A9B51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6476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4FB96F07-1570-447C-AB79-62C296DBE5D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b="0">
                <a:latin typeface="Times New Roman" panose="02020603050405020304" pitchFamily="18" charset="0"/>
              </a:rPr>
              <a:t>18.#</a:t>
            </a:r>
          </a:p>
        </p:txBody>
      </p:sp>
      <p:sp>
        <p:nvSpPr>
          <p:cNvPr id="25603" name="Rectangle 2">
            <a:extLst>
              <a:ext uri="{FF2B5EF4-FFF2-40B4-BE49-F238E27FC236}">
                <a16:creationId xmlns:a16="http://schemas.microsoft.com/office/drawing/2014/main" id="{9D4D8FAF-2685-4EFA-A3CA-A1AD4E354D64}"/>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A762A1E5-9F25-43D2-B2C1-34110B1897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19828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2A2EBDD-540D-4E46-85F0-94B48A7D7DB2}" type="datetimeFigureOut">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3325F-90D7-4320-BFBC-89D32B581BE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A2EBDD-540D-4E46-85F0-94B48A7D7DB2}" type="datetimeFigureOut">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3325F-90D7-4320-BFBC-89D32B581BE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A2EBDD-540D-4E46-85F0-94B48A7D7DB2}" type="datetimeFigureOut">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3325F-90D7-4320-BFBC-89D32B581B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A2EBDD-540D-4E46-85F0-94B48A7D7DB2}" type="datetimeFigureOut">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3325F-90D7-4320-BFBC-89D32B581B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A2EBDD-540D-4E46-85F0-94B48A7D7DB2}" type="datetimeFigureOut">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3325F-90D7-4320-BFBC-89D32B581BE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A2EBDD-540D-4E46-85F0-94B48A7D7DB2}" type="datetimeFigureOut">
              <a:rPr lang="en-US" smtClean="0"/>
              <a:pPr/>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3325F-90D7-4320-BFBC-89D32B581B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A2EBDD-540D-4E46-85F0-94B48A7D7DB2}" type="datetimeFigureOut">
              <a:rPr lang="en-US" smtClean="0"/>
              <a:pPr/>
              <a:t>9/25/2018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23325F-90D7-4320-BFBC-89D32B581B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A2EBDD-540D-4E46-85F0-94B48A7D7DB2}" type="datetimeFigureOut">
              <a:rPr lang="en-US" smtClean="0"/>
              <a:pPr/>
              <a:t>9/25/2018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23325F-90D7-4320-BFBC-89D32B581B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A2EBDD-540D-4E46-85F0-94B48A7D7DB2}" type="datetimeFigureOut">
              <a:rPr lang="en-US" smtClean="0"/>
              <a:pPr/>
              <a:t>9/25/2018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23325F-90D7-4320-BFBC-89D32B581B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A2EBDD-540D-4E46-85F0-94B48A7D7DB2}" type="datetimeFigureOut">
              <a:rPr lang="en-US" smtClean="0"/>
              <a:pPr/>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3325F-90D7-4320-BFBC-89D32B581B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A2EBDD-540D-4E46-85F0-94B48A7D7DB2}" type="datetimeFigureOut">
              <a:rPr lang="en-US" smtClean="0"/>
              <a:pPr/>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3325F-90D7-4320-BFBC-89D32B581B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A2EBDD-540D-4E46-85F0-94B48A7D7DB2}" type="datetimeFigureOut">
              <a:rPr lang="en-US" smtClean="0"/>
              <a:pPr/>
              <a:t>9/25/2018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23325F-90D7-4320-BFBC-89D32B581BE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130" name="Picture 2"/>
          <p:cNvPicPr>
            <a:picLocks noChangeAspect="1" noChangeArrowheads="1"/>
          </p:cNvPicPr>
          <p:nvPr/>
        </p:nvPicPr>
        <p:blipFill>
          <a:blip r:embed="rId2" cstate="print"/>
          <a:srcRect/>
          <a:stretch>
            <a:fillRect/>
          </a:stretch>
        </p:blipFill>
        <p:spPr bwMode="auto">
          <a:xfrm>
            <a:off x="-1" y="152400"/>
            <a:ext cx="9139325" cy="64770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1">
            <a:extLst>
              <a:ext uri="{FF2B5EF4-FFF2-40B4-BE49-F238E27FC236}">
                <a16:creationId xmlns:a16="http://schemas.microsoft.com/office/drawing/2014/main" id="{7273C761-6A74-4AC6-B6F9-7DB798A37D0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r>
              <a:rPr lang="en-US" altLang="en-US" sz="1200" i="0">
                <a:latin typeface="Arial" panose="020B0604020202020204" pitchFamily="34" charset="0"/>
              </a:rPr>
              <a:t>18.</a:t>
            </a:r>
            <a:fld id="{EBB466D9-0E1D-4508-9875-9A33B9FA12C2}" type="slidenum">
              <a:rPr lang="en-US" altLang="en-US" sz="1200" i="0">
                <a:latin typeface="Arial" panose="020B0604020202020204" pitchFamily="34" charset="0"/>
              </a:rPr>
              <a:pPr eaLnBrk="1" hangingPunct="1"/>
              <a:t>10</a:t>
            </a:fld>
            <a:endParaRPr lang="en-US" altLang="en-US" sz="1200" i="0">
              <a:latin typeface="Arial" panose="020B0604020202020204" pitchFamily="34" charset="0"/>
            </a:endParaRPr>
          </a:p>
        </p:txBody>
      </p:sp>
      <p:sp>
        <p:nvSpPr>
          <p:cNvPr id="119810" name="Rectangle 14">
            <a:extLst>
              <a:ext uri="{FF2B5EF4-FFF2-40B4-BE49-F238E27FC236}">
                <a16:creationId xmlns:a16="http://schemas.microsoft.com/office/drawing/2014/main" id="{29C634D7-C791-48FE-AE3C-0228B8A0D193}"/>
              </a:ext>
            </a:extLst>
          </p:cNvPr>
          <p:cNvSpPr>
            <a:spLocks noChangeArrowheads="1"/>
          </p:cNvSpPr>
          <p:nvPr/>
        </p:nvSpPr>
        <p:spPr bwMode="auto">
          <a:xfrm>
            <a:off x="152400" y="133350"/>
            <a:ext cx="8153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r>
              <a:rPr lang="en-US" altLang="en-US" sz="2000">
                <a:solidFill>
                  <a:srgbClr val="FF0000"/>
                </a:solidFill>
                <a:latin typeface="Times-BoldItalic"/>
              </a:rPr>
              <a:t>Figure 18.24: </a:t>
            </a:r>
            <a:r>
              <a:rPr lang="en-US" altLang="en-US" sz="2000">
                <a:latin typeface="Times-BoldItalic"/>
              </a:rPr>
              <a:t>Example of address aggregation</a:t>
            </a:r>
          </a:p>
        </p:txBody>
      </p:sp>
      <p:pic>
        <p:nvPicPr>
          <p:cNvPr id="51205" name="Picture 5">
            <a:extLst>
              <a:ext uri="{FF2B5EF4-FFF2-40B4-BE49-F238E27FC236}">
                <a16:creationId xmlns:a16="http://schemas.microsoft.com/office/drawing/2014/main" id="{1C7368FE-7A5D-479D-B51E-FE7FC5AC5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362200"/>
            <a:ext cx="1778000"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6">
            <a:extLst>
              <a:ext uri="{FF2B5EF4-FFF2-40B4-BE49-F238E27FC236}">
                <a16:creationId xmlns:a16="http://schemas.microsoft.com/office/drawing/2014/main" id="{0867A2CF-E3F0-45C2-ABAC-FAC83FF1A0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488" y="3400425"/>
            <a:ext cx="2271712" cy="2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7">
            <a:extLst>
              <a:ext uri="{FF2B5EF4-FFF2-40B4-BE49-F238E27FC236}">
                <a16:creationId xmlns:a16="http://schemas.microsoft.com/office/drawing/2014/main" id="{1F92AD2E-7F27-49E7-83D6-51D62E4638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8388" y="1828800"/>
            <a:ext cx="1839912"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Picture 8">
            <a:extLst>
              <a:ext uri="{FF2B5EF4-FFF2-40B4-BE49-F238E27FC236}">
                <a16:creationId xmlns:a16="http://schemas.microsoft.com/office/drawing/2014/main" id="{3F89C467-16DA-409E-97EF-CA34A3E51E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401763"/>
            <a:ext cx="4427538" cy="408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1915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2" fill="hold" nodeType="clickEffect">
                                  <p:stCondLst>
                                    <p:cond delay="0"/>
                                  </p:stCondLst>
                                  <p:childTnLst>
                                    <p:set>
                                      <p:cBhvr>
                                        <p:cTn id="10" dur="1" fill="hold">
                                          <p:stCondLst>
                                            <p:cond delay="0"/>
                                          </p:stCondLst>
                                        </p:cTn>
                                        <p:tgtEl>
                                          <p:spTgt spid="51206"/>
                                        </p:tgtEl>
                                        <p:attrNameLst>
                                          <p:attrName>style.visibility</p:attrName>
                                        </p:attrNameLst>
                                      </p:cBhvr>
                                      <p:to>
                                        <p:strVal val="visible"/>
                                      </p:to>
                                    </p:set>
                                    <p:animEffect transition="in" filter="wipe(right)">
                                      <p:cBhvr>
                                        <p:cTn id="11" dur="500"/>
                                        <p:tgtEl>
                                          <p:spTgt spid="5120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1" presetClass="entr" presetSubtype="0" fill="hold" nodeType="clickEffect">
                                  <p:stCondLst>
                                    <p:cond delay="0"/>
                                  </p:stCondLst>
                                  <p:childTnLst>
                                    <p:set>
                                      <p:cBhvr>
                                        <p:cTn id="15" dur="1" fill="hold">
                                          <p:stCondLst>
                                            <p:cond delay="0"/>
                                          </p:stCondLst>
                                        </p:cTn>
                                        <p:tgtEl>
                                          <p:spTgt spid="51207"/>
                                        </p:tgtEl>
                                        <p:attrNameLst>
                                          <p:attrName>style.visibility</p:attrName>
                                        </p:attrNameLst>
                                      </p:cBhvr>
                                      <p:to>
                                        <p:strVal val="visible"/>
                                      </p:to>
                                    </p:set>
                                    <p:anim calcmode="lin" valueType="num">
                                      <p:cBhvr>
                                        <p:cTn id="16" dur="1000" fill="hold"/>
                                        <p:tgtEl>
                                          <p:spTgt spid="51207"/>
                                        </p:tgtEl>
                                        <p:attrNameLst>
                                          <p:attrName>ppt_w</p:attrName>
                                        </p:attrNameLst>
                                      </p:cBhvr>
                                      <p:tavLst>
                                        <p:tav tm="0">
                                          <p:val>
                                            <p:fltVal val="0"/>
                                          </p:val>
                                        </p:tav>
                                        <p:tav tm="100000">
                                          <p:val>
                                            <p:strVal val="#ppt_w"/>
                                          </p:val>
                                        </p:tav>
                                      </p:tavLst>
                                    </p:anim>
                                    <p:anim calcmode="lin" valueType="num">
                                      <p:cBhvr>
                                        <p:cTn id="17" dur="1000" fill="hold"/>
                                        <p:tgtEl>
                                          <p:spTgt spid="51207"/>
                                        </p:tgtEl>
                                        <p:attrNameLst>
                                          <p:attrName>ppt_h</p:attrName>
                                        </p:attrNameLst>
                                      </p:cBhvr>
                                      <p:tavLst>
                                        <p:tav tm="0">
                                          <p:val>
                                            <p:fltVal val="0"/>
                                          </p:val>
                                        </p:tav>
                                        <p:tav tm="100000">
                                          <p:val>
                                            <p:strVal val="#ppt_h"/>
                                          </p:val>
                                        </p:tav>
                                      </p:tavLst>
                                    </p:anim>
                                    <p:anim calcmode="lin" valueType="num">
                                      <p:cBhvr>
                                        <p:cTn id="18" dur="1000" fill="hold"/>
                                        <p:tgtEl>
                                          <p:spTgt spid="51207"/>
                                        </p:tgtEl>
                                        <p:attrNameLst>
                                          <p:attrName>style.rotation</p:attrName>
                                        </p:attrNameLst>
                                      </p:cBhvr>
                                      <p:tavLst>
                                        <p:tav tm="0">
                                          <p:val>
                                            <p:fltVal val="90"/>
                                          </p:val>
                                        </p:tav>
                                        <p:tav tm="100000">
                                          <p:val>
                                            <p:fltVal val="0"/>
                                          </p:val>
                                        </p:tav>
                                      </p:tavLst>
                                    </p:anim>
                                    <p:animEffect transition="in" filter="fade">
                                      <p:cBhvr>
                                        <p:cTn id="19" dur="1000"/>
                                        <p:tgtEl>
                                          <p:spTgt spid="5120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2" fill="hold" nodeType="clickEffect">
                                  <p:stCondLst>
                                    <p:cond delay="0"/>
                                  </p:stCondLst>
                                  <p:childTnLst>
                                    <p:set>
                                      <p:cBhvr>
                                        <p:cTn id="23" dur="1" fill="hold">
                                          <p:stCondLst>
                                            <p:cond delay="0"/>
                                          </p:stCondLst>
                                        </p:cTn>
                                        <p:tgtEl>
                                          <p:spTgt spid="51208"/>
                                        </p:tgtEl>
                                        <p:attrNameLst>
                                          <p:attrName>style.visibility</p:attrName>
                                        </p:attrNameLst>
                                      </p:cBhvr>
                                      <p:to>
                                        <p:strVal val="visible"/>
                                      </p:to>
                                    </p:set>
                                    <p:animEffect transition="in" filter="wipe(right)">
                                      <p:cBhvr>
                                        <p:cTn id="24" dur="500"/>
                                        <p:tgtEl>
                                          <p:spTgt spid="51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20">
            <a:extLst>
              <a:ext uri="{FF2B5EF4-FFF2-40B4-BE49-F238E27FC236}">
                <a16:creationId xmlns:a16="http://schemas.microsoft.com/office/drawing/2014/main" id="{71B565F3-9547-4F20-99C1-47CABC8A7296}"/>
              </a:ext>
            </a:extLst>
          </p:cNvPr>
          <p:cNvSpPr txBox="1">
            <a:spLocks noChangeArrowheads="1"/>
          </p:cNvSpPr>
          <p:nvPr/>
        </p:nvSpPr>
        <p:spPr bwMode="auto">
          <a:xfrm>
            <a:off x="76200" y="696913"/>
            <a:ext cx="883920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just"/>
            <a:r>
              <a:rPr lang="en-US" altLang="en-US" sz="2800" b="0" i="0">
                <a:latin typeface="Times New Roman" panose="02020603050405020304" pitchFamily="18" charset="0"/>
                <a:cs typeface="Times New Roman" panose="02020603050405020304" pitchFamily="18" charset="0"/>
              </a:rPr>
              <a:t>Figure 18.24 shows how four small blocks of addresses are assigned to four organizations by an ISP. The ISP combines these four blocks into one single block and advertises the larger block to the rest of the world. Any packet destined for this larger block should be sent to this ISP. It is the responsibility of the ISP to forward the packet to the appropriate organization. This is similar to routing we can find in a postal network. All packages coming from outside a country are sent first to the capital and then distributed to the corresponding destination.</a:t>
            </a:r>
          </a:p>
        </p:txBody>
      </p:sp>
      <p:grpSp>
        <p:nvGrpSpPr>
          <p:cNvPr id="117764" name="Group 23">
            <a:extLst>
              <a:ext uri="{FF2B5EF4-FFF2-40B4-BE49-F238E27FC236}">
                <a16:creationId xmlns:a16="http://schemas.microsoft.com/office/drawing/2014/main" id="{C9D866E6-298D-4BB9-81B5-44BC3400EA8D}"/>
              </a:ext>
            </a:extLst>
          </p:cNvPr>
          <p:cNvGrpSpPr>
            <a:grpSpLocks/>
          </p:cNvGrpSpPr>
          <p:nvPr/>
        </p:nvGrpSpPr>
        <p:grpSpPr bwMode="auto">
          <a:xfrm>
            <a:off x="0" y="0"/>
            <a:ext cx="9144000" cy="609600"/>
            <a:chOff x="0" y="2448"/>
            <a:chExt cx="5760" cy="384"/>
          </a:xfrm>
        </p:grpSpPr>
        <p:sp>
          <p:nvSpPr>
            <p:cNvPr id="117765" name="Rectangle 22">
              <a:extLst>
                <a:ext uri="{FF2B5EF4-FFF2-40B4-BE49-F238E27FC236}">
                  <a16:creationId xmlns:a16="http://schemas.microsoft.com/office/drawing/2014/main" id="{392615B5-7E09-4B96-A2BC-39304D909533}"/>
                </a:ext>
              </a:extLst>
            </p:cNvPr>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endParaRPr lang="en-US" altLang="en-US"/>
            </a:p>
          </p:txBody>
        </p:sp>
        <p:sp>
          <p:nvSpPr>
            <p:cNvPr id="630799" name="Text Box 15">
              <a:extLst>
                <a:ext uri="{FF2B5EF4-FFF2-40B4-BE49-F238E27FC236}">
                  <a16:creationId xmlns:a16="http://schemas.microsoft.com/office/drawing/2014/main" id="{BC896367-7F75-4104-841C-31C9E27A8FA3}"/>
                </a:ext>
              </a:extLst>
            </p:cNvPr>
            <p:cNvSpPr txBox="1">
              <a:spLocks noChangeArrowheads="1"/>
            </p:cNvSpPr>
            <p:nvPr/>
          </p:nvSpPr>
          <p:spPr bwMode="auto">
            <a:xfrm>
              <a:off x="0" y="2448"/>
              <a:ext cx="1866" cy="371"/>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18.6</a:t>
              </a:r>
            </a:p>
          </p:txBody>
        </p:sp>
      </p:grpSp>
      <p:sp>
        <p:nvSpPr>
          <p:cNvPr id="117768" name="Slide Number Placeholder 1">
            <a:extLst>
              <a:ext uri="{FF2B5EF4-FFF2-40B4-BE49-F238E27FC236}">
                <a16:creationId xmlns:a16="http://schemas.microsoft.com/office/drawing/2014/main" id="{D9E267D1-CCFF-4F30-84E6-1A303AF538E6}"/>
              </a:ext>
            </a:extLst>
          </p:cNvPr>
          <p:cNvSpPr txBox="1">
            <a:spLocks noGrp="1"/>
          </p:cNvSpPr>
          <p:nvPr/>
        </p:nvSpPr>
        <p:spPr bwMode="auto">
          <a:xfrm>
            <a:off x="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r>
              <a:rPr lang="en-US" altLang="en-US" sz="1200" i="0">
                <a:latin typeface="Arial" panose="020B0604020202020204" pitchFamily="34" charset="0"/>
              </a:rPr>
              <a:t>18.</a:t>
            </a:r>
            <a:fld id="{8CC4BA6B-0C1C-4EE7-8EE9-792DBF12CCBB}" type="slidenum">
              <a:rPr lang="en-US" altLang="en-US" sz="1200" i="0">
                <a:latin typeface="Arial" panose="020B0604020202020204" pitchFamily="34" charset="0"/>
              </a:rPr>
              <a:pPr eaLnBrk="1" hangingPunct="1"/>
              <a:t>11</a:t>
            </a:fld>
            <a:endParaRPr lang="en-US" altLang="en-US" sz="1200" i="0">
              <a:latin typeface="Arial" panose="020B0604020202020204" pitchFamily="34" charset="0"/>
            </a:endParaRPr>
          </a:p>
        </p:txBody>
      </p:sp>
    </p:spTree>
    <p:extLst>
      <p:ext uri="{BB962C8B-B14F-4D97-AF65-F5344CB8AC3E}">
        <p14:creationId xmlns:p14="http://schemas.microsoft.com/office/powerpoint/2010/main" val="896962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a:extLst>
              <a:ext uri="{FF2B5EF4-FFF2-40B4-BE49-F238E27FC236}">
                <a16:creationId xmlns:a16="http://schemas.microsoft.com/office/drawing/2014/main" id="{2E5019DC-E255-4833-9D18-622CC83338E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18.</a:t>
            </a:r>
            <a:fld id="{B99D6BFB-ED93-4B86-BA9D-9C949FC4689A}" type="slidenum">
              <a:rPr lang="en-US" altLang="en-US" sz="2000" smtClean="0">
                <a:solidFill>
                  <a:schemeClr val="bg2"/>
                </a:solidFill>
              </a:rPr>
              <a:pPr/>
              <a:t>12</a:t>
            </a:fld>
            <a:endParaRPr lang="en-US" altLang="en-US" sz="2000">
              <a:solidFill>
                <a:schemeClr val="bg2"/>
              </a:solidFill>
            </a:endParaRPr>
          </a:p>
        </p:txBody>
      </p:sp>
      <p:sp>
        <p:nvSpPr>
          <p:cNvPr id="24579" name="Rectangle 14">
            <a:extLst>
              <a:ext uri="{FF2B5EF4-FFF2-40B4-BE49-F238E27FC236}">
                <a16:creationId xmlns:a16="http://schemas.microsoft.com/office/drawing/2014/main" id="{42DEDB29-CF85-40AC-983C-CFF1F1954668}"/>
              </a:ext>
            </a:extLst>
          </p:cNvPr>
          <p:cNvSpPr>
            <a:spLocks noChangeArrowheads="1"/>
          </p:cNvSpPr>
          <p:nvPr/>
        </p:nvSpPr>
        <p:spPr bwMode="auto">
          <a:xfrm>
            <a:off x="152400" y="133350"/>
            <a:ext cx="8153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rgbClr val="FF0000"/>
                </a:solidFill>
                <a:latin typeface="Times-BoldItalic"/>
              </a:rPr>
              <a:t>Figure 18.22: </a:t>
            </a:r>
            <a:r>
              <a:rPr lang="en-US" altLang="en-US" sz="2000">
                <a:latin typeface="Times-BoldItalic"/>
              </a:rPr>
              <a:t>Network address</a:t>
            </a:r>
          </a:p>
        </p:txBody>
      </p:sp>
      <p:pic>
        <p:nvPicPr>
          <p:cNvPr id="49157" name="Picture 5">
            <a:extLst>
              <a:ext uri="{FF2B5EF4-FFF2-40B4-BE49-F238E27FC236}">
                <a16:creationId xmlns:a16="http://schemas.microsoft.com/office/drawing/2014/main" id="{44A6B88B-082D-4E5A-9158-D78AF8BE1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250" y="914400"/>
            <a:ext cx="7102475"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6">
            <a:extLst>
              <a:ext uri="{FF2B5EF4-FFF2-40B4-BE49-F238E27FC236}">
                <a16:creationId xmlns:a16="http://schemas.microsoft.com/office/drawing/2014/main" id="{7EF49A19-D052-4ADA-A642-5490242B4C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3644900"/>
            <a:ext cx="7934325"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8772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49158"/>
                                        </p:tgtEl>
                                        <p:attrNameLst>
                                          <p:attrName>style.visibility</p:attrName>
                                        </p:attrNameLst>
                                      </p:cBhvr>
                                      <p:to>
                                        <p:strVal val="visible"/>
                                      </p:to>
                                    </p:set>
                                    <p:animEffect transition="in" filter="wipe(left)">
                                      <p:cBhvr>
                                        <p:cTn id="11" dur="2000"/>
                                        <p:tgtEl>
                                          <p:spTgt spid="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a:extLst>
              <a:ext uri="{FF2B5EF4-FFF2-40B4-BE49-F238E27FC236}">
                <a16:creationId xmlns:a16="http://schemas.microsoft.com/office/drawing/2014/main" id="{31C01404-0C57-4497-85B3-5252B563838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22.</a:t>
            </a:r>
            <a:fld id="{DDE672EF-EF33-4979-A0D5-A41997407A1C}" type="slidenum">
              <a:rPr lang="en-US" altLang="en-US" sz="2000" smtClean="0">
                <a:solidFill>
                  <a:schemeClr val="bg2"/>
                </a:solidFill>
              </a:rPr>
              <a:pPr/>
              <a:t>13</a:t>
            </a:fld>
            <a:endParaRPr lang="en-US" altLang="en-US" sz="2000">
              <a:solidFill>
                <a:schemeClr val="bg2"/>
              </a:solidFill>
            </a:endParaRPr>
          </a:p>
        </p:txBody>
      </p:sp>
      <p:sp>
        <p:nvSpPr>
          <p:cNvPr id="28675" name="Line 2">
            <a:extLst>
              <a:ext uri="{FF2B5EF4-FFF2-40B4-BE49-F238E27FC236}">
                <a16:creationId xmlns:a16="http://schemas.microsoft.com/office/drawing/2014/main" id="{0F3CCDBF-D6F5-4313-AF90-F475350E1908}"/>
              </a:ext>
            </a:extLst>
          </p:cNvPr>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676" name="Line 3">
            <a:extLst>
              <a:ext uri="{FF2B5EF4-FFF2-40B4-BE49-F238E27FC236}">
                <a16:creationId xmlns:a16="http://schemas.microsoft.com/office/drawing/2014/main" id="{7CC3DC3D-FEAA-49FB-8E96-642CF75D615E}"/>
              </a:ext>
            </a:extLst>
          </p:cNvPr>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677" name="Text Box 4">
            <a:extLst>
              <a:ext uri="{FF2B5EF4-FFF2-40B4-BE49-F238E27FC236}">
                <a16:creationId xmlns:a16="http://schemas.microsoft.com/office/drawing/2014/main" id="{6FAF788D-B9DD-418E-9CCE-1A090431739C}"/>
              </a:ext>
            </a:extLst>
          </p:cNvPr>
          <p:cNvSpPr txBox="1">
            <a:spLocks noChangeArrowheads="1"/>
          </p:cNvSpPr>
          <p:nvPr/>
        </p:nvSpPr>
        <p:spPr bwMode="auto">
          <a:xfrm>
            <a:off x="304800" y="381000"/>
            <a:ext cx="7024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22.5  </a:t>
            </a:r>
            <a:r>
              <a:rPr lang="en-US" altLang="en-US" sz="2000" i="1">
                <a:latin typeface="Times New Roman" panose="02020603050405020304" pitchFamily="18" charset="0"/>
              </a:rPr>
              <a:t>Simplified forwarding module in classless address</a:t>
            </a:r>
          </a:p>
        </p:txBody>
      </p:sp>
      <p:pic>
        <p:nvPicPr>
          <p:cNvPr id="28678" name="Picture 6">
            <a:extLst>
              <a:ext uri="{FF2B5EF4-FFF2-40B4-BE49-F238E27FC236}">
                <a16:creationId xmlns:a16="http://schemas.microsoft.com/office/drawing/2014/main" id="{B6F43B7D-6CD2-4EF4-B014-A167B68332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2239963"/>
            <a:ext cx="8902700" cy="278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Line 9">
            <a:extLst>
              <a:ext uri="{FF2B5EF4-FFF2-40B4-BE49-F238E27FC236}">
                <a16:creationId xmlns:a16="http://schemas.microsoft.com/office/drawing/2014/main" id="{05B8A211-4125-403A-B48D-98D79DFDF5EE}"/>
              </a:ext>
            </a:extLst>
          </p:cNvPr>
          <p:cNvSpPr>
            <a:spLocks noChangeShapeType="1"/>
          </p:cNvSpPr>
          <p:nvPr/>
        </p:nvSpPr>
        <p:spPr bwMode="auto">
          <a:xfrm>
            <a:off x="457200" y="5257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680" name="Line 10">
            <a:extLst>
              <a:ext uri="{FF2B5EF4-FFF2-40B4-BE49-F238E27FC236}">
                <a16:creationId xmlns:a16="http://schemas.microsoft.com/office/drawing/2014/main" id="{0277C920-17FC-46AA-9F8E-98B6A7951869}"/>
              </a:ext>
            </a:extLst>
          </p:cNvPr>
          <p:cNvSpPr>
            <a:spLocks noChangeShapeType="1"/>
          </p:cNvSpPr>
          <p:nvPr/>
        </p:nvSpPr>
        <p:spPr bwMode="auto">
          <a:xfrm>
            <a:off x="458788" y="647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681" name="Rectangle 11">
            <a:extLst>
              <a:ext uri="{FF2B5EF4-FFF2-40B4-BE49-F238E27FC236}">
                <a16:creationId xmlns:a16="http://schemas.microsoft.com/office/drawing/2014/main" id="{EE78F92F-2DA1-41BF-9E6A-002590C79FC2}"/>
              </a:ext>
            </a:extLst>
          </p:cNvPr>
          <p:cNvSpPr>
            <a:spLocks noChangeArrowheads="1"/>
          </p:cNvSpPr>
          <p:nvPr/>
        </p:nvSpPr>
        <p:spPr bwMode="auto">
          <a:xfrm>
            <a:off x="495300" y="5349875"/>
            <a:ext cx="8077200" cy="106680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t>In classless addressing, we need at least four columns in a routing table.</a:t>
            </a:r>
          </a:p>
        </p:txBody>
      </p:sp>
    </p:spTree>
    <p:extLst>
      <p:ext uri="{BB962C8B-B14F-4D97-AF65-F5344CB8AC3E}">
        <p14:creationId xmlns:p14="http://schemas.microsoft.com/office/powerpoint/2010/main" val="989234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a:extLst>
              <a:ext uri="{FF2B5EF4-FFF2-40B4-BE49-F238E27FC236}">
                <a16:creationId xmlns:a16="http://schemas.microsoft.com/office/drawing/2014/main" id="{DBC9017F-F0CB-49AD-88CE-B16BEC0C3D3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18.</a:t>
            </a:r>
            <a:fld id="{01C2F11E-748C-46BF-84F9-ED0BA26C9FF3}" type="slidenum">
              <a:rPr lang="en-US" altLang="en-US" sz="2000" smtClean="0">
                <a:solidFill>
                  <a:schemeClr val="bg2"/>
                </a:solidFill>
              </a:rPr>
              <a:pPr/>
              <a:t>14</a:t>
            </a:fld>
            <a:endParaRPr lang="en-US" altLang="en-US" sz="2000">
              <a:solidFill>
                <a:schemeClr val="bg2"/>
              </a:solidFill>
            </a:endParaRPr>
          </a:p>
        </p:txBody>
      </p:sp>
      <p:sp>
        <p:nvSpPr>
          <p:cNvPr id="26627" name="Rectangle 14">
            <a:extLst>
              <a:ext uri="{FF2B5EF4-FFF2-40B4-BE49-F238E27FC236}">
                <a16:creationId xmlns:a16="http://schemas.microsoft.com/office/drawing/2014/main" id="{CB7945BF-DB04-48B1-A376-6588B9E43DCA}"/>
              </a:ext>
            </a:extLst>
          </p:cNvPr>
          <p:cNvSpPr>
            <a:spLocks noChangeArrowheads="1"/>
          </p:cNvSpPr>
          <p:nvPr/>
        </p:nvSpPr>
        <p:spPr bwMode="auto">
          <a:xfrm>
            <a:off x="152400" y="133350"/>
            <a:ext cx="8153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rgbClr val="FF0000"/>
                </a:solidFill>
                <a:latin typeface="Times-BoldItalic"/>
              </a:rPr>
              <a:t>Figure 18.32: </a:t>
            </a:r>
            <a:r>
              <a:rPr lang="en-US" altLang="en-US" sz="2000">
                <a:latin typeface="Times-BoldItalic"/>
              </a:rPr>
              <a:t>Simplified forwarding module in classless address</a:t>
            </a:r>
          </a:p>
        </p:txBody>
      </p:sp>
      <p:pic>
        <p:nvPicPr>
          <p:cNvPr id="60420" name="Picture 4">
            <a:extLst>
              <a:ext uri="{FF2B5EF4-FFF2-40B4-BE49-F238E27FC236}">
                <a16:creationId xmlns:a16="http://schemas.microsoft.com/office/drawing/2014/main" id="{9404E706-D43C-47ED-B3EE-475B548F15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5" y="2101850"/>
            <a:ext cx="8397875" cy="323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9324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wipe(left)">
                                      <p:cBhvr>
                                        <p:cTn id="7"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a:extLst>
              <a:ext uri="{FF2B5EF4-FFF2-40B4-BE49-F238E27FC236}">
                <a16:creationId xmlns:a16="http://schemas.microsoft.com/office/drawing/2014/main" id="{14C19719-0AC5-4F55-B527-E039F3A7444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22.</a:t>
            </a:r>
            <a:fld id="{0B3D56EB-7B34-4029-AEDE-BA58455C5306}" type="slidenum">
              <a:rPr lang="en-US" altLang="en-US" sz="2000" smtClean="0">
                <a:solidFill>
                  <a:schemeClr val="bg2"/>
                </a:solidFill>
              </a:rPr>
              <a:pPr/>
              <a:t>15</a:t>
            </a:fld>
            <a:endParaRPr lang="en-US" altLang="en-US" sz="2000">
              <a:solidFill>
                <a:schemeClr val="bg2"/>
              </a:solidFill>
            </a:endParaRPr>
          </a:p>
        </p:txBody>
      </p:sp>
      <p:sp>
        <p:nvSpPr>
          <p:cNvPr id="30723" name="Rectangle 2">
            <a:extLst>
              <a:ext uri="{FF2B5EF4-FFF2-40B4-BE49-F238E27FC236}">
                <a16:creationId xmlns:a16="http://schemas.microsoft.com/office/drawing/2014/main" id="{D825395C-3523-468B-BD0C-92103186ADF0}"/>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0724" name="Rectangle 3">
            <a:extLst>
              <a:ext uri="{FF2B5EF4-FFF2-40B4-BE49-F238E27FC236}">
                <a16:creationId xmlns:a16="http://schemas.microsoft.com/office/drawing/2014/main" id="{AD687150-5D85-42B2-9CFB-55E5D7CEC59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0725" name="Rectangle 4">
            <a:extLst>
              <a:ext uri="{FF2B5EF4-FFF2-40B4-BE49-F238E27FC236}">
                <a16:creationId xmlns:a16="http://schemas.microsoft.com/office/drawing/2014/main" id="{23145348-8925-4EF6-AC4D-5AEC7476FBF4}"/>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0726" name="Rectangle 5">
            <a:extLst>
              <a:ext uri="{FF2B5EF4-FFF2-40B4-BE49-F238E27FC236}">
                <a16:creationId xmlns:a16="http://schemas.microsoft.com/office/drawing/2014/main" id="{9C5BB661-5DF5-414F-8A8B-A6503226E73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0727" name="Rectangle 6">
            <a:extLst>
              <a:ext uri="{FF2B5EF4-FFF2-40B4-BE49-F238E27FC236}">
                <a16:creationId xmlns:a16="http://schemas.microsoft.com/office/drawing/2014/main" id="{AA6FE9A4-69C7-44FA-9A83-1E9CE005607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0728" name="Rectangle 7">
            <a:extLst>
              <a:ext uri="{FF2B5EF4-FFF2-40B4-BE49-F238E27FC236}">
                <a16:creationId xmlns:a16="http://schemas.microsoft.com/office/drawing/2014/main" id="{5A984D32-9C63-4F3B-9DD9-FE3D4C487321}"/>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0729" name="Rectangle 8">
            <a:extLst>
              <a:ext uri="{FF2B5EF4-FFF2-40B4-BE49-F238E27FC236}">
                <a16:creationId xmlns:a16="http://schemas.microsoft.com/office/drawing/2014/main" id="{552D8BA3-662E-439B-A762-1168949C92E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0730" name="Line 9">
            <a:extLst>
              <a:ext uri="{FF2B5EF4-FFF2-40B4-BE49-F238E27FC236}">
                <a16:creationId xmlns:a16="http://schemas.microsoft.com/office/drawing/2014/main" id="{029A1E41-F709-4CA7-9193-2CA633FB3E74}"/>
              </a:ext>
            </a:extLst>
          </p:cNvPr>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0731" name="Line 10">
            <a:extLst>
              <a:ext uri="{FF2B5EF4-FFF2-40B4-BE49-F238E27FC236}">
                <a16:creationId xmlns:a16="http://schemas.microsoft.com/office/drawing/2014/main" id="{F713ABC2-28DA-484E-A5BA-9AFC6664E9B7}"/>
              </a:ext>
            </a:extLst>
          </p:cNvPr>
          <p:cNvSpPr>
            <a:spLocks noChangeShapeType="1"/>
          </p:cNvSpPr>
          <p:nvPr/>
        </p:nvSpPr>
        <p:spPr bwMode="auto">
          <a:xfrm>
            <a:off x="458788" y="3886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0732" name="Rectangle 11">
            <a:extLst>
              <a:ext uri="{FF2B5EF4-FFF2-40B4-BE49-F238E27FC236}">
                <a16:creationId xmlns:a16="http://schemas.microsoft.com/office/drawing/2014/main" id="{D3434F04-AF3C-4333-B823-FCBA418B871C}"/>
              </a:ext>
            </a:extLst>
          </p:cNvPr>
          <p:cNvSpPr>
            <a:spLocks noChangeArrowheads="1"/>
          </p:cNvSpPr>
          <p:nvPr/>
        </p:nvSpPr>
        <p:spPr bwMode="auto">
          <a:xfrm>
            <a:off x="495300" y="2759075"/>
            <a:ext cx="8077200" cy="106680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t>In classless addressing, we need at least four columns in a routing table.</a:t>
            </a:r>
          </a:p>
        </p:txBody>
      </p:sp>
      <p:grpSp>
        <p:nvGrpSpPr>
          <p:cNvPr id="30733" name="Group 12">
            <a:extLst>
              <a:ext uri="{FF2B5EF4-FFF2-40B4-BE49-F238E27FC236}">
                <a16:creationId xmlns:a16="http://schemas.microsoft.com/office/drawing/2014/main" id="{62236570-6FED-460C-AB31-78967AE8FEFD}"/>
              </a:ext>
            </a:extLst>
          </p:cNvPr>
          <p:cNvGrpSpPr>
            <a:grpSpLocks/>
          </p:cNvGrpSpPr>
          <p:nvPr/>
        </p:nvGrpSpPr>
        <p:grpSpPr bwMode="auto">
          <a:xfrm>
            <a:off x="457200" y="1981200"/>
            <a:ext cx="1143000" cy="566738"/>
            <a:chOff x="1200" y="1248"/>
            <a:chExt cx="720" cy="357"/>
          </a:xfrm>
        </p:grpSpPr>
        <p:pic>
          <p:nvPicPr>
            <p:cNvPr id="30734" name="Picture 13">
              <a:extLst>
                <a:ext uri="{FF2B5EF4-FFF2-40B4-BE49-F238E27FC236}">
                  <a16:creationId xmlns:a16="http://schemas.microsoft.com/office/drawing/2014/main" id="{83CA23B1-D0A3-4FB8-A13B-48C616937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5" name="Text Box 14">
              <a:extLst>
                <a:ext uri="{FF2B5EF4-FFF2-40B4-BE49-F238E27FC236}">
                  <a16:creationId xmlns:a16="http://schemas.microsoft.com/office/drawing/2014/main" id="{FE8AC6B9-65CB-4E3B-AD63-145FE21B9254}"/>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1321655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p:txBody>
          <a:bodyPr/>
          <a:lstStyle/>
          <a:p>
            <a:fld id="{2D599C06-D29F-45F8-839F-DB9E1E40C538}" type="slidenum">
              <a:rPr lang="en-AU" smtClean="0"/>
              <a:pPr/>
              <a:t>16</a:t>
            </a:fld>
            <a:endParaRPr lang="en-AU"/>
          </a:p>
        </p:txBody>
      </p:sp>
      <p:sp>
        <p:nvSpPr>
          <p:cNvPr id="92162" name="Rectangle 2"/>
          <p:cNvSpPr>
            <a:spLocks noGrp="1" noChangeArrowheads="1"/>
          </p:cNvSpPr>
          <p:nvPr>
            <p:ph type="title"/>
          </p:nvPr>
        </p:nvSpPr>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a:bodyPr>
          <a:lstStyle/>
          <a:p>
            <a:pPr>
              <a:defRPr/>
            </a:pPr>
            <a:r>
              <a:rPr lang="en-US" sz="4000" b="1" dirty="0" err="1">
                <a:solidFill>
                  <a:schemeClr val="lt1"/>
                </a:solidFill>
                <a:latin typeface="+mn-lt"/>
                <a:ea typeface="+mn-ea"/>
                <a:cs typeface="+mn-cs"/>
              </a:rPr>
              <a:t>Subnetting</a:t>
            </a:r>
            <a:r>
              <a:rPr lang="en-US" sz="4000" b="1" dirty="0">
                <a:solidFill>
                  <a:schemeClr val="lt1"/>
                </a:solidFill>
                <a:latin typeface="+mn-lt"/>
                <a:ea typeface="+mn-ea"/>
                <a:cs typeface="+mn-cs"/>
              </a:rPr>
              <a:t> – Ex 2</a:t>
            </a:r>
            <a:endParaRPr lang="en-AU" sz="4000" b="1" dirty="0">
              <a:solidFill>
                <a:schemeClr val="lt1"/>
              </a:solidFill>
              <a:latin typeface="+mn-lt"/>
              <a:ea typeface="+mn-ea"/>
              <a:cs typeface="+mn-cs"/>
            </a:endParaRPr>
          </a:p>
        </p:txBody>
      </p:sp>
      <p:sp>
        <p:nvSpPr>
          <p:cNvPr id="13316" name="Rectangle 3"/>
          <p:cNvSpPr>
            <a:spLocks noGrp="1" noChangeArrowheads="1"/>
          </p:cNvSpPr>
          <p:nvPr>
            <p:ph type="body" idx="1"/>
          </p:nvPr>
        </p:nvSpPr>
        <p:spPr>
          <a:xfrm>
            <a:off x="457200" y="1600200"/>
            <a:ext cx="8229600" cy="48006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a:bodyPr>
          <a:lstStyle/>
          <a:p>
            <a:pPr marL="514350" indent="-514350" algn="just"/>
            <a:r>
              <a:rPr lang="en-US" b="1" dirty="0"/>
              <a:t>Organization Block 17.12.14.0/26</a:t>
            </a:r>
          </a:p>
          <a:p>
            <a:pPr marL="914400" lvl="1" indent="-514350" algn="just"/>
            <a:r>
              <a:rPr lang="en-US" b="1" dirty="0"/>
              <a:t>64 address</a:t>
            </a:r>
          </a:p>
          <a:p>
            <a:pPr marL="514350" indent="-514350" algn="just"/>
            <a:r>
              <a:rPr lang="en-US" b="1" dirty="0"/>
              <a:t>3 offices – to divide sub-blocks</a:t>
            </a:r>
          </a:p>
          <a:p>
            <a:pPr marL="914400" lvl="1" indent="-514350" algn="just"/>
            <a:r>
              <a:rPr lang="en-US" b="1" dirty="0"/>
              <a:t>1</a:t>
            </a:r>
            <a:r>
              <a:rPr lang="en-US" b="1" baseline="30000" dirty="0"/>
              <a:t>st</a:t>
            </a:r>
            <a:r>
              <a:rPr lang="en-US" b="1" dirty="0"/>
              <a:t> office – 32 address</a:t>
            </a:r>
          </a:p>
          <a:p>
            <a:pPr marL="914400" lvl="1" indent="-514350" algn="just"/>
            <a:r>
              <a:rPr lang="en-US" b="1" dirty="0"/>
              <a:t>2</a:t>
            </a:r>
            <a:r>
              <a:rPr lang="en-US" b="1" baseline="30000" dirty="0"/>
              <a:t>nd</a:t>
            </a:r>
            <a:r>
              <a:rPr lang="en-US" b="1" dirty="0"/>
              <a:t> office – 16 address</a:t>
            </a:r>
          </a:p>
          <a:p>
            <a:pPr marL="914400" lvl="1" indent="-514350" algn="just"/>
            <a:r>
              <a:rPr lang="en-US" b="1" dirty="0"/>
              <a:t>3</a:t>
            </a:r>
            <a:r>
              <a:rPr lang="en-US" b="1" baseline="30000" dirty="0"/>
              <a:t>rd</a:t>
            </a:r>
            <a:r>
              <a:rPr lang="en-US" b="1" dirty="0"/>
              <a:t> office – 16 address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16">
                                            <p:bg/>
                                          </p:spTgt>
                                        </p:tgtEl>
                                        <p:attrNameLst>
                                          <p:attrName>style.visibility</p:attrName>
                                        </p:attrNameLst>
                                      </p:cBhvr>
                                      <p:to>
                                        <p:strVal val="visible"/>
                                      </p:to>
                                    </p:set>
                                    <p:animEffect transition="in" filter="wipe(up)">
                                      <p:cBhvr>
                                        <p:cTn id="7" dur="500"/>
                                        <p:tgtEl>
                                          <p:spTgt spid="13316">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16">
                                            <p:txEl>
                                              <p:pRg st="0" end="0"/>
                                            </p:txEl>
                                          </p:spTgt>
                                        </p:tgtEl>
                                        <p:attrNameLst>
                                          <p:attrName>style.visibility</p:attrName>
                                        </p:attrNameLst>
                                      </p:cBhvr>
                                      <p:to>
                                        <p:strVal val="visible"/>
                                      </p:to>
                                    </p:set>
                                    <p:animEffect transition="in" filter="wipe(up)">
                                      <p:cBhvr>
                                        <p:cTn id="12" dur="500"/>
                                        <p:tgtEl>
                                          <p:spTgt spid="13316">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3316">
                                            <p:txEl>
                                              <p:pRg st="1" end="1"/>
                                            </p:txEl>
                                          </p:spTgt>
                                        </p:tgtEl>
                                        <p:attrNameLst>
                                          <p:attrName>style.visibility</p:attrName>
                                        </p:attrNameLst>
                                      </p:cBhvr>
                                      <p:to>
                                        <p:strVal val="visible"/>
                                      </p:to>
                                    </p:set>
                                    <p:animEffect transition="in" filter="wipe(up)">
                                      <p:cBhvr>
                                        <p:cTn id="15" dur="500"/>
                                        <p:tgtEl>
                                          <p:spTgt spid="1331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3316">
                                            <p:txEl>
                                              <p:pRg st="2" end="2"/>
                                            </p:txEl>
                                          </p:spTgt>
                                        </p:tgtEl>
                                        <p:attrNameLst>
                                          <p:attrName>style.visibility</p:attrName>
                                        </p:attrNameLst>
                                      </p:cBhvr>
                                      <p:to>
                                        <p:strVal val="visible"/>
                                      </p:to>
                                    </p:set>
                                    <p:animEffect transition="in" filter="wipe(up)">
                                      <p:cBhvr>
                                        <p:cTn id="20" dur="500"/>
                                        <p:tgtEl>
                                          <p:spTgt spid="13316">
                                            <p:txEl>
                                              <p:pRg st="2" end="2"/>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3316">
                                            <p:txEl>
                                              <p:pRg st="3" end="3"/>
                                            </p:txEl>
                                          </p:spTgt>
                                        </p:tgtEl>
                                        <p:attrNameLst>
                                          <p:attrName>style.visibility</p:attrName>
                                        </p:attrNameLst>
                                      </p:cBhvr>
                                      <p:to>
                                        <p:strVal val="visible"/>
                                      </p:to>
                                    </p:set>
                                    <p:animEffect transition="in" filter="wipe(up)">
                                      <p:cBhvr>
                                        <p:cTn id="23" dur="500"/>
                                        <p:tgtEl>
                                          <p:spTgt spid="13316">
                                            <p:txEl>
                                              <p:pRg st="3" end="3"/>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3316">
                                            <p:txEl>
                                              <p:pRg st="4" end="4"/>
                                            </p:txEl>
                                          </p:spTgt>
                                        </p:tgtEl>
                                        <p:attrNameLst>
                                          <p:attrName>style.visibility</p:attrName>
                                        </p:attrNameLst>
                                      </p:cBhvr>
                                      <p:to>
                                        <p:strVal val="visible"/>
                                      </p:to>
                                    </p:set>
                                    <p:animEffect transition="in" filter="wipe(up)">
                                      <p:cBhvr>
                                        <p:cTn id="26" dur="500"/>
                                        <p:tgtEl>
                                          <p:spTgt spid="13316">
                                            <p:txEl>
                                              <p:pRg st="4" end="4"/>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3316">
                                            <p:txEl>
                                              <p:pRg st="5" end="5"/>
                                            </p:txEl>
                                          </p:spTgt>
                                        </p:tgtEl>
                                        <p:attrNameLst>
                                          <p:attrName>style.visibility</p:attrName>
                                        </p:attrNameLst>
                                      </p:cBhvr>
                                      <p:to>
                                        <p:strVal val="visible"/>
                                      </p:to>
                                    </p:set>
                                    <p:animEffect transition="in" filter="wipe(up)">
                                      <p:cBhvr>
                                        <p:cTn id="29" dur="500"/>
                                        <p:tgtEl>
                                          <p:spTgt spid="133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p:txBody>
          <a:bodyPr/>
          <a:lstStyle/>
          <a:p>
            <a:fld id="{2D599C06-D29F-45F8-839F-DB9E1E40C538}" type="slidenum">
              <a:rPr lang="en-AU" smtClean="0"/>
              <a:pPr/>
              <a:t>17</a:t>
            </a:fld>
            <a:endParaRPr lang="en-AU"/>
          </a:p>
        </p:txBody>
      </p:sp>
      <p:sp>
        <p:nvSpPr>
          <p:cNvPr id="92162" name="Rectangle 2"/>
          <p:cNvSpPr>
            <a:spLocks noGrp="1" noChangeArrowheads="1"/>
          </p:cNvSpPr>
          <p:nvPr>
            <p:ph type="title"/>
          </p:nvPr>
        </p:nvSpPr>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a:bodyPr>
          <a:lstStyle/>
          <a:p>
            <a:pPr>
              <a:defRPr/>
            </a:pPr>
            <a:r>
              <a:rPr lang="en-US" sz="4000" b="1" dirty="0" err="1">
                <a:solidFill>
                  <a:schemeClr val="lt1"/>
                </a:solidFill>
                <a:latin typeface="+mn-lt"/>
                <a:ea typeface="+mn-ea"/>
                <a:cs typeface="+mn-cs"/>
              </a:rPr>
              <a:t>Subnetting</a:t>
            </a:r>
            <a:r>
              <a:rPr lang="en-US" sz="4000" b="1" dirty="0">
                <a:solidFill>
                  <a:schemeClr val="lt1"/>
                </a:solidFill>
                <a:latin typeface="+mn-lt"/>
                <a:ea typeface="+mn-ea"/>
                <a:cs typeface="+mn-cs"/>
              </a:rPr>
              <a:t> – Ex 2</a:t>
            </a:r>
            <a:endParaRPr lang="en-AU" sz="4000" b="1" dirty="0">
              <a:solidFill>
                <a:schemeClr val="lt1"/>
              </a:solidFill>
              <a:latin typeface="+mn-lt"/>
              <a:ea typeface="+mn-ea"/>
              <a:cs typeface="+mn-cs"/>
            </a:endParaRPr>
          </a:p>
        </p:txBody>
      </p:sp>
      <p:sp>
        <p:nvSpPr>
          <p:cNvPr id="13316" name="Rectangle 3"/>
          <p:cNvSpPr>
            <a:spLocks noGrp="1" noChangeArrowheads="1"/>
          </p:cNvSpPr>
          <p:nvPr>
            <p:ph type="body" idx="1"/>
          </p:nvPr>
        </p:nvSpPr>
        <p:spPr>
          <a:xfrm>
            <a:off x="457200" y="1600200"/>
            <a:ext cx="8229600" cy="48006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a:bodyPr>
          <a:lstStyle/>
          <a:p>
            <a:pPr marL="514350" indent="-514350" algn="just"/>
            <a:r>
              <a:rPr lang="en-US" b="1" dirty="0"/>
              <a:t>Organization Block 17.12.14.0/26</a:t>
            </a:r>
          </a:p>
          <a:p>
            <a:pPr marL="914400" lvl="1" indent="-514350" algn="just"/>
            <a:r>
              <a:rPr lang="en-US" b="1" dirty="0"/>
              <a:t>64 address</a:t>
            </a:r>
          </a:p>
          <a:p>
            <a:pPr marL="514350" indent="-514350" algn="just"/>
            <a:r>
              <a:rPr lang="en-US" b="1" dirty="0"/>
              <a:t>3 offices – to divide sub-blocks</a:t>
            </a:r>
          </a:p>
          <a:p>
            <a:pPr marL="914400" lvl="1" indent="-514350" algn="just"/>
            <a:r>
              <a:rPr lang="en-US" b="1" dirty="0"/>
              <a:t>1</a:t>
            </a:r>
            <a:r>
              <a:rPr lang="en-US" b="1" baseline="30000" dirty="0"/>
              <a:t>st</a:t>
            </a:r>
            <a:r>
              <a:rPr lang="en-US" b="1" dirty="0"/>
              <a:t> office – 32 address</a:t>
            </a:r>
          </a:p>
          <a:p>
            <a:pPr marL="914400" lvl="1" indent="-514350" algn="just"/>
            <a:r>
              <a:rPr lang="en-US" b="1" dirty="0"/>
              <a:t>2</a:t>
            </a:r>
            <a:r>
              <a:rPr lang="en-US" b="1" baseline="30000" dirty="0"/>
              <a:t>nd</a:t>
            </a:r>
            <a:r>
              <a:rPr lang="en-US" b="1" dirty="0"/>
              <a:t> office – 16 address</a:t>
            </a:r>
          </a:p>
          <a:p>
            <a:pPr marL="914400" lvl="1" indent="-514350" algn="just"/>
            <a:r>
              <a:rPr lang="en-US" b="1" dirty="0"/>
              <a:t>3</a:t>
            </a:r>
            <a:r>
              <a:rPr lang="en-US" b="1" baseline="30000" dirty="0"/>
              <a:t>rd</a:t>
            </a:r>
            <a:r>
              <a:rPr lang="en-US" b="1" dirty="0"/>
              <a:t> office – 16 address</a:t>
            </a:r>
          </a:p>
          <a:p>
            <a:pPr marL="514350" indent="-514350" algn="just"/>
            <a:r>
              <a:rPr lang="en-US" b="1" dirty="0"/>
              <a:t>/n = 26, /n1 = 27 , /n2=28, /n3=28</a:t>
            </a:r>
          </a:p>
          <a:p>
            <a:pPr marL="914400" lvl="1" indent="-514350" algn="just">
              <a:buNone/>
            </a:pPr>
            <a:endParaRPr lang="en-US" b="1" dirty="0"/>
          </a:p>
        </p:txBody>
      </p:sp>
    </p:spTree>
    <p:extLst>
      <p:ext uri="{BB962C8B-B14F-4D97-AF65-F5344CB8AC3E}">
        <p14:creationId xmlns:p14="http://schemas.microsoft.com/office/powerpoint/2010/main" val="209597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16">
                                            <p:bg/>
                                          </p:spTgt>
                                        </p:tgtEl>
                                        <p:attrNameLst>
                                          <p:attrName>style.visibility</p:attrName>
                                        </p:attrNameLst>
                                      </p:cBhvr>
                                      <p:to>
                                        <p:strVal val="visible"/>
                                      </p:to>
                                    </p:set>
                                    <p:animEffect transition="in" filter="wipe(up)">
                                      <p:cBhvr>
                                        <p:cTn id="7" dur="500"/>
                                        <p:tgtEl>
                                          <p:spTgt spid="13316">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16">
                                            <p:txEl>
                                              <p:pRg st="0" end="0"/>
                                            </p:txEl>
                                          </p:spTgt>
                                        </p:tgtEl>
                                        <p:attrNameLst>
                                          <p:attrName>style.visibility</p:attrName>
                                        </p:attrNameLst>
                                      </p:cBhvr>
                                      <p:to>
                                        <p:strVal val="visible"/>
                                      </p:to>
                                    </p:set>
                                    <p:animEffect transition="in" filter="wipe(up)">
                                      <p:cBhvr>
                                        <p:cTn id="12" dur="500"/>
                                        <p:tgtEl>
                                          <p:spTgt spid="13316">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3316">
                                            <p:txEl>
                                              <p:pRg st="1" end="1"/>
                                            </p:txEl>
                                          </p:spTgt>
                                        </p:tgtEl>
                                        <p:attrNameLst>
                                          <p:attrName>style.visibility</p:attrName>
                                        </p:attrNameLst>
                                      </p:cBhvr>
                                      <p:to>
                                        <p:strVal val="visible"/>
                                      </p:to>
                                    </p:set>
                                    <p:animEffect transition="in" filter="wipe(up)">
                                      <p:cBhvr>
                                        <p:cTn id="15" dur="500"/>
                                        <p:tgtEl>
                                          <p:spTgt spid="1331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3316">
                                            <p:txEl>
                                              <p:pRg st="2" end="2"/>
                                            </p:txEl>
                                          </p:spTgt>
                                        </p:tgtEl>
                                        <p:attrNameLst>
                                          <p:attrName>style.visibility</p:attrName>
                                        </p:attrNameLst>
                                      </p:cBhvr>
                                      <p:to>
                                        <p:strVal val="visible"/>
                                      </p:to>
                                    </p:set>
                                    <p:animEffect transition="in" filter="wipe(up)">
                                      <p:cBhvr>
                                        <p:cTn id="20" dur="500"/>
                                        <p:tgtEl>
                                          <p:spTgt spid="13316">
                                            <p:txEl>
                                              <p:pRg st="2" end="2"/>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3316">
                                            <p:txEl>
                                              <p:pRg st="3" end="3"/>
                                            </p:txEl>
                                          </p:spTgt>
                                        </p:tgtEl>
                                        <p:attrNameLst>
                                          <p:attrName>style.visibility</p:attrName>
                                        </p:attrNameLst>
                                      </p:cBhvr>
                                      <p:to>
                                        <p:strVal val="visible"/>
                                      </p:to>
                                    </p:set>
                                    <p:animEffect transition="in" filter="wipe(up)">
                                      <p:cBhvr>
                                        <p:cTn id="23" dur="500"/>
                                        <p:tgtEl>
                                          <p:spTgt spid="13316">
                                            <p:txEl>
                                              <p:pRg st="3" end="3"/>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3316">
                                            <p:txEl>
                                              <p:pRg st="4" end="4"/>
                                            </p:txEl>
                                          </p:spTgt>
                                        </p:tgtEl>
                                        <p:attrNameLst>
                                          <p:attrName>style.visibility</p:attrName>
                                        </p:attrNameLst>
                                      </p:cBhvr>
                                      <p:to>
                                        <p:strVal val="visible"/>
                                      </p:to>
                                    </p:set>
                                    <p:animEffect transition="in" filter="wipe(up)">
                                      <p:cBhvr>
                                        <p:cTn id="26" dur="500"/>
                                        <p:tgtEl>
                                          <p:spTgt spid="13316">
                                            <p:txEl>
                                              <p:pRg st="4" end="4"/>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3316">
                                            <p:txEl>
                                              <p:pRg st="5" end="5"/>
                                            </p:txEl>
                                          </p:spTgt>
                                        </p:tgtEl>
                                        <p:attrNameLst>
                                          <p:attrName>style.visibility</p:attrName>
                                        </p:attrNameLst>
                                      </p:cBhvr>
                                      <p:to>
                                        <p:strVal val="visible"/>
                                      </p:to>
                                    </p:set>
                                    <p:animEffect transition="in" filter="wipe(up)">
                                      <p:cBhvr>
                                        <p:cTn id="29" dur="500"/>
                                        <p:tgtEl>
                                          <p:spTgt spid="13316">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3316">
                                            <p:txEl>
                                              <p:pRg st="6" end="6"/>
                                            </p:txEl>
                                          </p:spTgt>
                                        </p:tgtEl>
                                        <p:attrNameLst>
                                          <p:attrName>style.visibility</p:attrName>
                                        </p:attrNameLst>
                                      </p:cBhvr>
                                      <p:to>
                                        <p:strVal val="visible"/>
                                      </p:to>
                                    </p:set>
                                    <p:animEffect transition="in" filter="wipe(up)">
                                      <p:cBhvr>
                                        <p:cTn id="34" dur="500"/>
                                        <p:tgtEl>
                                          <p:spTgt spid="133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2C6EB372-D057-46BD-822A-94E3316F945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19.</a:t>
            </a:r>
            <a:fld id="{2652F53E-09A2-4BF7-959F-90EB82A8C8C9}" type="slidenum">
              <a:rPr lang="en-US" altLang="en-US" sz="2000" smtClean="0">
                <a:solidFill>
                  <a:schemeClr val="bg2"/>
                </a:solidFill>
              </a:rPr>
              <a:pPr/>
              <a:t>18</a:t>
            </a:fld>
            <a:endParaRPr lang="en-US" altLang="en-US" sz="2000">
              <a:solidFill>
                <a:schemeClr val="bg2"/>
              </a:solidFill>
            </a:endParaRPr>
          </a:p>
        </p:txBody>
      </p:sp>
      <p:sp>
        <p:nvSpPr>
          <p:cNvPr id="9219" name="Line 2">
            <a:extLst>
              <a:ext uri="{FF2B5EF4-FFF2-40B4-BE49-F238E27FC236}">
                <a16:creationId xmlns:a16="http://schemas.microsoft.com/office/drawing/2014/main" id="{3ECE0F00-D3B2-42C5-B6AC-37D01FAA59E8}"/>
              </a:ext>
            </a:extLst>
          </p:cNvPr>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0" name="Line 3">
            <a:extLst>
              <a:ext uri="{FF2B5EF4-FFF2-40B4-BE49-F238E27FC236}">
                <a16:creationId xmlns:a16="http://schemas.microsoft.com/office/drawing/2014/main" id="{FA885632-5755-4070-8A71-F6A8CB8449E7}"/>
              </a:ext>
            </a:extLst>
          </p:cNvPr>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1" name="Text Box 4">
            <a:extLst>
              <a:ext uri="{FF2B5EF4-FFF2-40B4-BE49-F238E27FC236}">
                <a16:creationId xmlns:a16="http://schemas.microsoft.com/office/drawing/2014/main" id="{0A730C86-60FD-4C89-8FB2-8BF61545120E}"/>
              </a:ext>
            </a:extLst>
          </p:cNvPr>
          <p:cNvSpPr txBox="1">
            <a:spLocks noChangeArrowheads="1"/>
          </p:cNvSpPr>
          <p:nvPr/>
        </p:nvSpPr>
        <p:spPr bwMode="auto">
          <a:xfrm>
            <a:off x="304800" y="381000"/>
            <a:ext cx="6084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19.8  </a:t>
            </a:r>
            <a:r>
              <a:rPr lang="en-US" altLang="en-US" sz="2000" i="1">
                <a:latin typeface="Times New Roman" panose="02020603050405020304" pitchFamily="18" charset="0"/>
              </a:rPr>
              <a:t>Three-level hierarchy in an IPv4 address</a:t>
            </a:r>
          </a:p>
        </p:txBody>
      </p:sp>
      <p:sp>
        <p:nvSpPr>
          <p:cNvPr id="9222" name="Line 5">
            <a:extLst>
              <a:ext uri="{FF2B5EF4-FFF2-40B4-BE49-F238E27FC236}">
                <a16:creationId xmlns:a16="http://schemas.microsoft.com/office/drawing/2014/main" id="{5AA8B9B1-332C-4CDB-B253-530C553C012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9223" name="Picture 6">
            <a:extLst>
              <a:ext uri="{FF2B5EF4-FFF2-40B4-BE49-F238E27FC236}">
                <a16:creationId xmlns:a16="http://schemas.microsoft.com/office/drawing/2014/main" id="{2128C7F9-E955-47F3-BEF8-3F71DEFA9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600325"/>
            <a:ext cx="829945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a:extLst>
              <a:ext uri="{FF2B5EF4-FFF2-40B4-BE49-F238E27FC236}">
                <a16:creationId xmlns:a16="http://schemas.microsoft.com/office/drawing/2014/main" id="{4A9340C8-9FA8-42E3-AA36-C3BD9240E01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19.</a:t>
            </a:r>
            <a:fld id="{081D0569-A7BD-4A8A-8E85-40CE62C127DF}" type="slidenum">
              <a:rPr lang="en-US" altLang="en-US" sz="2000" smtClean="0">
                <a:solidFill>
                  <a:schemeClr val="bg2"/>
                </a:solidFill>
              </a:rPr>
              <a:pPr/>
              <a:t>19</a:t>
            </a:fld>
            <a:endParaRPr lang="en-US" altLang="en-US" sz="2000">
              <a:solidFill>
                <a:schemeClr val="bg2"/>
              </a:solidFill>
            </a:endParaRPr>
          </a:p>
        </p:txBody>
      </p:sp>
      <p:sp>
        <p:nvSpPr>
          <p:cNvPr id="11267" name="Line 2">
            <a:extLst>
              <a:ext uri="{FF2B5EF4-FFF2-40B4-BE49-F238E27FC236}">
                <a16:creationId xmlns:a16="http://schemas.microsoft.com/office/drawing/2014/main" id="{05200150-4595-4FB8-989D-2158B586840B}"/>
              </a:ext>
            </a:extLst>
          </p:cNvPr>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8" name="Line 3">
            <a:extLst>
              <a:ext uri="{FF2B5EF4-FFF2-40B4-BE49-F238E27FC236}">
                <a16:creationId xmlns:a16="http://schemas.microsoft.com/office/drawing/2014/main" id="{8F11CAA3-5BD6-45AE-81E5-D4CA68EC72E1}"/>
              </a:ext>
            </a:extLst>
          </p:cNvPr>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9" name="Text Box 4">
            <a:extLst>
              <a:ext uri="{FF2B5EF4-FFF2-40B4-BE49-F238E27FC236}">
                <a16:creationId xmlns:a16="http://schemas.microsoft.com/office/drawing/2014/main" id="{1AEE98BF-302B-4187-A15A-C2E56D8CFF0F}"/>
              </a:ext>
            </a:extLst>
          </p:cNvPr>
          <p:cNvSpPr txBox="1">
            <a:spLocks noChangeArrowheads="1"/>
          </p:cNvSpPr>
          <p:nvPr/>
        </p:nvSpPr>
        <p:spPr bwMode="auto">
          <a:xfrm>
            <a:off x="304800" y="381000"/>
            <a:ext cx="7262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19.7  </a:t>
            </a:r>
            <a:r>
              <a:rPr lang="en-US" altLang="en-US" sz="2000" i="1">
                <a:latin typeface="Times New Roman" panose="02020603050405020304" pitchFamily="18" charset="0"/>
              </a:rPr>
              <a:t>Configuration and addresses in a subnetted network</a:t>
            </a:r>
          </a:p>
        </p:txBody>
      </p:sp>
      <p:sp>
        <p:nvSpPr>
          <p:cNvPr id="11270" name="Line 5">
            <a:extLst>
              <a:ext uri="{FF2B5EF4-FFF2-40B4-BE49-F238E27FC236}">
                <a16:creationId xmlns:a16="http://schemas.microsoft.com/office/drawing/2014/main" id="{C8047579-9E0E-4E5E-811E-21A7A44992B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11271" name="Picture 6">
            <a:extLst>
              <a:ext uri="{FF2B5EF4-FFF2-40B4-BE49-F238E27FC236}">
                <a16:creationId xmlns:a16="http://schemas.microsoft.com/office/drawing/2014/main" id="{21146764-0784-41BF-9F88-F67CBAF592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188" y="788988"/>
            <a:ext cx="7313612" cy="606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Text Box 20"/>
          <p:cNvSpPr txBox="1">
            <a:spLocks noChangeArrowheads="1"/>
          </p:cNvSpPr>
          <p:nvPr/>
        </p:nvSpPr>
        <p:spPr bwMode="auto">
          <a:xfrm>
            <a:off x="76200" y="696913"/>
            <a:ext cx="8839200" cy="2654300"/>
          </a:xfrm>
          <a:prstGeom prst="rect">
            <a:avLst/>
          </a:prstGeom>
          <a:noFill/>
          <a:ln w="9525">
            <a:noFill/>
            <a:miter lim="800000"/>
            <a:headEnd/>
            <a:tailEnd/>
          </a:ln>
        </p:spPr>
        <p:txBody>
          <a:bodyPr>
            <a:spAutoFit/>
          </a:bodyPr>
          <a:lstStyle/>
          <a:p>
            <a:pPr algn="just" eaLnBrk="0" hangingPunct="0"/>
            <a:r>
              <a:rPr lang="en-US" sz="2800" b="0" i="0">
                <a:latin typeface="Times New Roman" pitchFamily="18" charset="0"/>
                <a:cs typeface="Times New Roman" pitchFamily="18" charset="0"/>
              </a:rPr>
              <a:t>An ISP has requested a block of 1000 addresses. Since 1000 is not a power of 2, 1024 addresses are granted. The prefix length is calculated as </a:t>
            </a:r>
            <a:r>
              <a:rPr lang="en-US" sz="2800" b="0">
                <a:latin typeface="Times New Roman" pitchFamily="18" charset="0"/>
                <a:cs typeface="Times New Roman" pitchFamily="18" charset="0"/>
              </a:rPr>
              <a:t>n</a:t>
            </a:r>
            <a:r>
              <a:rPr lang="en-US" sz="2800" b="0" i="0">
                <a:latin typeface="Times New Roman" pitchFamily="18" charset="0"/>
                <a:cs typeface="Times New Roman" pitchFamily="18" charset="0"/>
              </a:rPr>
              <a:t> = 32 − log</a:t>
            </a:r>
            <a:r>
              <a:rPr lang="en-US" sz="2800" b="0" i="0" baseline="-16000">
                <a:latin typeface="Times New Roman" pitchFamily="18" charset="0"/>
                <a:cs typeface="Times New Roman" pitchFamily="18" charset="0"/>
              </a:rPr>
              <a:t>2</a:t>
            </a:r>
            <a:r>
              <a:rPr lang="en-US" sz="2800" b="0" i="0">
                <a:latin typeface="Times New Roman" pitchFamily="18" charset="0"/>
                <a:cs typeface="Times New Roman" pitchFamily="18" charset="0"/>
              </a:rPr>
              <a:t>1024 = 22. An available block, 18.14.12.0</a:t>
            </a:r>
            <a:r>
              <a:rPr lang="en-US" sz="2800" i="0">
                <a:solidFill>
                  <a:srgbClr val="FF0000"/>
                </a:solidFill>
                <a:latin typeface="Times New Roman" pitchFamily="18" charset="0"/>
                <a:cs typeface="Times New Roman" pitchFamily="18" charset="0"/>
              </a:rPr>
              <a:t>/22</a:t>
            </a:r>
            <a:r>
              <a:rPr lang="en-US" sz="2800" b="0" i="0">
                <a:latin typeface="Times New Roman" pitchFamily="18" charset="0"/>
                <a:cs typeface="Times New Roman" pitchFamily="18" charset="0"/>
              </a:rPr>
              <a:t>, is granted to the ISP. It can be seen that the first address in decimal is 302,910,464, which is divisible by 1024.</a:t>
            </a:r>
          </a:p>
        </p:txBody>
      </p:sp>
      <p:grpSp>
        <p:nvGrpSpPr>
          <p:cNvPr id="2" name="Group 23"/>
          <p:cNvGrpSpPr>
            <a:grpSpLocks/>
          </p:cNvGrpSpPr>
          <p:nvPr/>
        </p:nvGrpSpPr>
        <p:grpSpPr bwMode="auto">
          <a:xfrm>
            <a:off x="0" y="0"/>
            <a:ext cx="9144000" cy="609600"/>
            <a:chOff x="0" y="2448"/>
            <a:chExt cx="5760" cy="384"/>
          </a:xfrm>
        </p:grpSpPr>
        <p:sp>
          <p:nvSpPr>
            <p:cNvPr id="107525"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p>
          </p:txBody>
        </p:sp>
        <p:sp>
          <p:nvSpPr>
            <p:cNvPr id="630799" name="Text Box 15"/>
            <p:cNvSpPr txBox="1">
              <a:spLocks noChangeArrowheads="1"/>
            </p:cNvSpPr>
            <p:nvPr/>
          </p:nvSpPr>
          <p:spPr bwMode="auto">
            <a:xfrm>
              <a:off x="0" y="2448"/>
              <a:ext cx="1866" cy="371"/>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18.4</a:t>
              </a:r>
            </a:p>
          </p:txBody>
        </p:sp>
      </p:grpSp>
      <p:sp>
        <p:nvSpPr>
          <p:cNvPr id="107528" name="Slide Number Placeholder 1"/>
          <p:cNvSpPr txBox="1">
            <a:spLocks noGrp="1"/>
          </p:cNvSpPr>
          <p:nvPr/>
        </p:nvSpPr>
        <p:spPr bwMode="auto">
          <a:xfrm>
            <a:off x="0" y="6400800"/>
            <a:ext cx="1905000" cy="457200"/>
          </a:xfrm>
          <a:prstGeom prst="rect">
            <a:avLst/>
          </a:prstGeom>
          <a:noFill/>
          <a:ln w="9525">
            <a:noFill/>
            <a:miter lim="800000"/>
            <a:headEnd/>
            <a:tailEnd/>
          </a:ln>
        </p:spPr>
        <p:txBody>
          <a:bodyPr anchor="b"/>
          <a:lstStyle/>
          <a:p>
            <a:r>
              <a:rPr lang="en-US" sz="1200" i="0">
                <a:latin typeface="Arial" pitchFamily="34" charset="0"/>
              </a:rPr>
              <a:t>18.</a:t>
            </a:r>
            <a:fld id="{33DB607A-0C62-4616-9C4B-E97690CB72C5}" type="slidenum">
              <a:rPr lang="en-US" sz="1200" i="0">
                <a:latin typeface="Arial" pitchFamily="34" charset="0"/>
              </a:rPr>
              <a:pPr/>
              <a:t>2</a:t>
            </a:fld>
            <a:endParaRPr lang="en-US" sz="1200" i="0">
              <a:latin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p:txBody>
          <a:bodyPr/>
          <a:lstStyle/>
          <a:p>
            <a:fld id="{2D599C06-D29F-45F8-839F-DB9E1E40C538}" type="slidenum">
              <a:rPr lang="en-AU" smtClean="0"/>
              <a:pPr/>
              <a:t>20</a:t>
            </a:fld>
            <a:endParaRPr lang="en-AU"/>
          </a:p>
        </p:txBody>
      </p:sp>
      <p:sp>
        <p:nvSpPr>
          <p:cNvPr id="92162" name="Rectangle 2"/>
          <p:cNvSpPr>
            <a:spLocks noGrp="1" noChangeArrowheads="1"/>
          </p:cNvSpPr>
          <p:nvPr>
            <p:ph type="title"/>
          </p:nvPr>
        </p:nvSpPr>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a:bodyPr>
          <a:lstStyle/>
          <a:p>
            <a:pPr>
              <a:defRPr/>
            </a:pPr>
            <a:r>
              <a:rPr lang="en-US" sz="4000" b="1" dirty="0" err="1">
                <a:solidFill>
                  <a:schemeClr val="lt1"/>
                </a:solidFill>
                <a:latin typeface="+mn-lt"/>
                <a:ea typeface="+mn-ea"/>
                <a:cs typeface="+mn-cs"/>
              </a:rPr>
              <a:t>Subnetting</a:t>
            </a:r>
            <a:r>
              <a:rPr lang="en-US" sz="4000" b="1" dirty="0">
                <a:solidFill>
                  <a:schemeClr val="lt1"/>
                </a:solidFill>
                <a:latin typeface="+mn-lt"/>
                <a:ea typeface="+mn-ea"/>
                <a:cs typeface="+mn-cs"/>
              </a:rPr>
              <a:t> – Ex 2</a:t>
            </a:r>
            <a:endParaRPr lang="en-AU" sz="4000" b="1" dirty="0">
              <a:solidFill>
                <a:schemeClr val="lt1"/>
              </a:solidFill>
              <a:latin typeface="+mn-lt"/>
              <a:ea typeface="+mn-ea"/>
              <a:cs typeface="+mn-cs"/>
            </a:endParaRPr>
          </a:p>
        </p:txBody>
      </p:sp>
      <p:sp>
        <p:nvSpPr>
          <p:cNvPr id="13316" name="Rectangle 3"/>
          <p:cNvSpPr>
            <a:spLocks noGrp="1" noChangeArrowheads="1"/>
          </p:cNvSpPr>
          <p:nvPr>
            <p:ph type="body" idx="1"/>
          </p:nvPr>
        </p:nvSpPr>
        <p:spPr>
          <a:xfrm>
            <a:off x="457200" y="1600200"/>
            <a:ext cx="8229600" cy="48006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10000"/>
          </a:bodyPr>
          <a:lstStyle/>
          <a:p>
            <a:pPr marL="914400" lvl="1" indent="-514350" algn="just"/>
            <a:r>
              <a:rPr lang="en-US" b="1" dirty="0"/>
              <a:t>Don’t get confused with this </a:t>
            </a:r>
            <a:r>
              <a:rPr lang="en-US" b="1" dirty="0" err="1"/>
              <a:t>Forouzan’s</a:t>
            </a:r>
            <a:r>
              <a:rPr lang="en-US" b="1" dirty="0"/>
              <a:t> Example diagram shown in previous slide</a:t>
            </a:r>
          </a:p>
          <a:p>
            <a:pPr marL="914400" lvl="1" indent="-514350" algn="just"/>
            <a:r>
              <a:rPr lang="en-US" b="1" dirty="0"/>
              <a:t>Last address in that subnet is assigned to a system which ideally is wrong. (However total number of addresses in that subnet is correct)</a:t>
            </a:r>
          </a:p>
          <a:p>
            <a:pPr marL="914400" lvl="1" indent="-514350" algn="just"/>
            <a:r>
              <a:rPr lang="en-US" b="1" dirty="0"/>
              <a:t>Router is assigned one of the IPs in that subnet to one of it’s interface since it identifies to which subnet it has to forward the packet to.</a:t>
            </a:r>
          </a:p>
          <a:p>
            <a:pPr marL="914400" lvl="1" indent="-514350" algn="just"/>
            <a:r>
              <a:rPr lang="en-US" b="1" dirty="0"/>
              <a:t>Router will take decision by masking the Destination address based on prefix length to obtain Network portion and redirect to that subnet interface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16">
                                            <p:bg/>
                                          </p:spTgt>
                                        </p:tgtEl>
                                        <p:attrNameLst>
                                          <p:attrName>style.visibility</p:attrName>
                                        </p:attrNameLst>
                                      </p:cBhvr>
                                      <p:to>
                                        <p:strVal val="visible"/>
                                      </p:to>
                                    </p:set>
                                    <p:animEffect transition="in" filter="wipe(up)">
                                      <p:cBhvr>
                                        <p:cTn id="7" dur="500"/>
                                        <p:tgtEl>
                                          <p:spTgt spid="13316">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316">
                                            <p:txEl>
                                              <p:pRg st="0" end="0"/>
                                            </p:txEl>
                                          </p:spTgt>
                                        </p:tgtEl>
                                        <p:attrNameLst>
                                          <p:attrName>style.visibility</p:attrName>
                                        </p:attrNameLst>
                                      </p:cBhvr>
                                      <p:to>
                                        <p:strVal val="visible"/>
                                      </p:to>
                                    </p:set>
                                    <p:animEffect transition="in" filter="wipe(up)">
                                      <p:cBhvr>
                                        <p:cTn id="10" dur="500"/>
                                        <p:tgtEl>
                                          <p:spTgt spid="13316">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3316">
                                            <p:txEl>
                                              <p:pRg st="1" end="1"/>
                                            </p:txEl>
                                          </p:spTgt>
                                        </p:tgtEl>
                                        <p:attrNameLst>
                                          <p:attrName>style.visibility</p:attrName>
                                        </p:attrNameLst>
                                      </p:cBhvr>
                                      <p:to>
                                        <p:strVal val="visible"/>
                                      </p:to>
                                    </p:set>
                                    <p:animEffect transition="in" filter="wipe(up)">
                                      <p:cBhvr>
                                        <p:cTn id="13" dur="500"/>
                                        <p:tgtEl>
                                          <p:spTgt spid="13316">
                                            <p:txEl>
                                              <p:pRg st="1" end="1"/>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3316">
                                            <p:txEl>
                                              <p:pRg st="2" end="2"/>
                                            </p:txEl>
                                          </p:spTgt>
                                        </p:tgtEl>
                                        <p:attrNameLst>
                                          <p:attrName>style.visibility</p:attrName>
                                        </p:attrNameLst>
                                      </p:cBhvr>
                                      <p:to>
                                        <p:strVal val="visible"/>
                                      </p:to>
                                    </p:set>
                                    <p:animEffect transition="in" filter="wipe(up)">
                                      <p:cBhvr>
                                        <p:cTn id="16" dur="500"/>
                                        <p:tgtEl>
                                          <p:spTgt spid="13316">
                                            <p:txEl>
                                              <p:pRg st="2" end="2"/>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3316">
                                            <p:txEl>
                                              <p:pRg st="3" end="3"/>
                                            </p:txEl>
                                          </p:spTgt>
                                        </p:tgtEl>
                                        <p:attrNameLst>
                                          <p:attrName>style.visibility</p:attrName>
                                        </p:attrNameLst>
                                      </p:cBhvr>
                                      <p:to>
                                        <p:strVal val="visible"/>
                                      </p:to>
                                    </p:set>
                                    <p:animEffect transition="in" filter="wipe(up)">
                                      <p:cBhvr>
                                        <p:cTn id="19" dur="500"/>
                                        <p:tgtEl>
                                          <p:spTgt spid="133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Text Box 20"/>
          <p:cNvSpPr txBox="1">
            <a:spLocks noChangeArrowheads="1"/>
          </p:cNvSpPr>
          <p:nvPr/>
        </p:nvSpPr>
        <p:spPr bwMode="auto">
          <a:xfrm>
            <a:off x="76200" y="696913"/>
            <a:ext cx="8839200" cy="2246769"/>
          </a:xfrm>
          <a:prstGeom prst="rect">
            <a:avLst/>
          </a:prstGeom>
          <a:noFill/>
          <a:ln w="9525">
            <a:noFill/>
            <a:miter lim="800000"/>
            <a:headEnd/>
            <a:tailEnd/>
          </a:ln>
        </p:spPr>
        <p:txBody>
          <a:bodyPr>
            <a:spAutoFit/>
          </a:bodyPr>
          <a:lstStyle/>
          <a:p>
            <a:pPr algn="just" eaLnBrk="0" hangingPunct="0"/>
            <a:r>
              <a:rPr lang="en-US" sz="2800" b="0" i="0" dirty="0">
                <a:latin typeface="Times New Roman" pitchFamily="18" charset="0"/>
                <a:cs typeface="Times New Roman" pitchFamily="18" charset="0"/>
              </a:rPr>
              <a:t>In classless addressing, an address cannot define the block the address belongs to. For example, the address 230.8.24.56 can belong to many blocks. Some of them are shown below with the value of the prefix associated with that block.</a:t>
            </a:r>
          </a:p>
          <a:p>
            <a:pPr algn="just" eaLnBrk="0" hangingPunct="0"/>
            <a:r>
              <a:rPr lang="en-US" sz="2800" dirty="0">
                <a:latin typeface="Times New Roman" pitchFamily="18" charset="0"/>
                <a:cs typeface="Times New Roman" pitchFamily="18" charset="0"/>
              </a:rPr>
              <a:t>16, 20, 26, 27, 29, 31</a:t>
            </a:r>
            <a:endParaRPr lang="en-US" sz="2800" b="0" i="0" dirty="0">
              <a:latin typeface="Times New Roman" pitchFamily="18" charset="0"/>
              <a:cs typeface="Times New Roman" pitchFamily="18" charset="0"/>
            </a:endParaRPr>
          </a:p>
        </p:txBody>
      </p:sp>
      <p:grpSp>
        <p:nvGrpSpPr>
          <p:cNvPr id="2" name="Group 23"/>
          <p:cNvGrpSpPr>
            <a:grpSpLocks/>
          </p:cNvGrpSpPr>
          <p:nvPr/>
        </p:nvGrpSpPr>
        <p:grpSpPr bwMode="auto">
          <a:xfrm>
            <a:off x="0" y="0"/>
            <a:ext cx="9144000" cy="609600"/>
            <a:chOff x="0" y="2448"/>
            <a:chExt cx="5760" cy="384"/>
          </a:xfrm>
        </p:grpSpPr>
        <p:sp>
          <p:nvSpPr>
            <p:cNvPr id="103432"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p>
          </p:txBody>
        </p:sp>
        <p:sp>
          <p:nvSpPr>
            <p:cNvPr id="630799" name="Text Box 15"/>
            <p:cNvSpPr txBox="1">
              <a:spLocks noChangeArrowheads="1"/>
            </p:cNvSpPr>
            <p:nvPr/>
          </p:nvSpPr>
          <p:spPr bwMode="auto">
            <a:xfrm>
              <a:off x="0" y="2448"/>
              <a:ext cx="1866" cy="371"/>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18.3</a:t>
              </a:r>
            </a:p>
          </p:txBody>
        </p:sp>
      </p:grpSp>
      <p:grpSp>
        <p:nvGrpSpPr>
          <p:cNvPr id="3" name="Group 1"/>
          <p:cNvGrpSpPr>
            <a:grpSpLocks/>
          </p:cNvGrpSpPr>
          <p:nvPr/>
        </p:nvGrpSpPr>
        <p:grpSpPr bwMode="auto">
          <a:xfrm>
            <a:off x="152400" y="3200400"/>
            <a:ext cx="8778875" cy="2193925"/>
            <a:chOff x="152400" y="3200399"/>
            <a:chExt cx="8778240" cy="2194561"/>
          </a:xfrm>
        </p:grpSpPr>
        <p:pic>
          <p:nvPicPr>
            <p:cNvPr id="103430" name="Picture 2"/>
            <p:cNvPicPr>
              <a:picLocks noChangeAspect="1" noChangeArrowheads="1"/>
            </p:cNvPicPr>
            <p:nvPr/>
          </p:nvPicPr>
          <p:blipFill>
            <a:blip r:embed="rId3" cstate="print"/>
            <a:srcRect/>
            <a:stretch>
              <a:fillRect/>
            </a:stretch>
          </p:blipFill>
          <p:spPr bwMode="auto">
            <a:xfrm>
              <a:off x="228601" y="3200399"/>
              <a:ext cx="8686800" cy="2145058"/>
            </a:xfrm>
            <a:prstGeom prst="rect">
              <a:avLst/>
            </a:prstGeom>
            <a:noFill/>
            <a:ln w="9525">
              <a:noFill/>
              <a:miter lim="800000"/>
              <a:headEnd/>
              <a:tailEnd/>
            </a:ln>
          </p:spPr>
        </p:pic>
        <p:sp>
          <p:nvSpPr>
            <p:cNvPr id="103431" name="Rectangle 8"/>
            <p:cNvSpPr>
              <a:spLocks noChangeArrowheads="1"/>
            </p:cNvSpPr>
            <p:nvPr/>
          </p:nvSpPr>
          <p:spPr bwMode="auto">
            <a:xfrm>
              <a:off x="152400" y="3200400"/>
              <a:ext cx="8778240" cy="2194560"/>
            </a:xfrm>
            <a:prstGeom prst="rect">
              <a:avLst/>
            </a:prstGeom>
            <a:noFill/>
            <a:ln w="57150" algn="ctr">
              <a:solidFill>
                <a:schemeClr val="tx1"/>
              </a:solidFill>
              <a:round/>
              <a:headEnd/>
              <a:tailEnd/>
            </a:ln>
          </p:spPr>
          <p:txBody>
            <a:bodyPr/>
            <a:lstStyle/>
            <a:p>
              <a:pPr eaLnBrk="0" hangingPunct="0"/>
              <a:endParaRPr lang="en-US"/>
            </a:p>
          </p:txBody>
        </p:sp>
      </p:grpSp>
      <p:sp>
        <p:nvSpPr>
          <p:cNvPr id="103435" name="Slide Number Placeholder 1"/>
          <p:cNvSpPr txBox="1">
            <a:spLocks noGrp="1"/>
          </p:cNvSpPr>
          <p:nvPr/>
        </p:nvSpPr>
        <p:spPr bwMode="auto">
          <a:xfrm>
            <a:off x="0" y="6400800"/>
            <a:ext cx="1905000" cy="457200"/>
          </a:xfrm>
          <a:prstGeom prst="rect">
            <a:avLst/>
          </a:prstGeom>
          <a:noFill/>
          <a:ln w="9525">
            <a:noFill/>
            <a:miter lim="800000"/>
            <a:headEnd/>
            <a:tailEnd/>
          </a:ln>
        </p:spPr>
        <p:txBody>
          <a:bodyPr anchor="b"/>
          <a:lstStyle/>
          <a:p>
            <a:r>
              <a:rPr lang="en-US" sz="1200" i="0">
                <a:latin typeface="Arial" pitchFamily="34" charset="0"/>
              </a:rPr>
              <a:t>18.</a:t>
            </a:r>
            <a:fld id="{CC62D228-E1FC-418D-9962-2F37E670C133}" type="slidenum">
              <a:rPr lang="en-US" sz="1200" i="0">
                <a:latin typeface="Arial" pitchFamily="34" charset="0"/>
              </a:rPr>
              <a:pPr/>
              <a:t>3</a:t>
            </a:fld>
            <a:endParaRPr lang="en-US" sz="1200" i="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p:txBody>
          <a:bodyPr/>
          <a:lstStyle/>
          <a:p>
            <a:fld id="{2D599C06-D29F-45F8-839F-DB9E1E40C538}" type="slidenum">
              <a:rPr lang="en-AU" smtClean="0"/>
              <a:pPr/>
              <a:t>4</a:t>
            </a:fld>
            <a:endParaRPr lang="en-AU"/>
          </a:p>
        </p:txBody>
      </p:sp>
      <p:sp>
        <p:nvSpPr>
          <p:cNvPr id="92162" name="Rectangle 2"/>
          <p:cNvSpPr>
            <a:spLocks noGrp="1" noChangeArrowheads="1"/>
          </p:cNvSpPr>
          <p:nvPr>
            <p:ph type="title"/>
          </p:nvPr>
        </p:nvSpPr>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a:bodyPr>
          <a:lstStyle/>
          <a:p>
            <a:pPr>
              <a:defRPr/>
            </a:pPr>
            <a:r>
              <a:rPr lang="en-US" sz="4000" b="1" dirty="0">
                <a:solidFill>
                  <a:schemeClr val="lt1"/>
                </a:solidFill>
                <a:latin typeface="+mn-lt"/>
                <a:ea typeface="+mn-ea"/>
                <a:cs typeface="+mn-cs"/>
              </a:rPr>
              <a:t>3 levels of hierarchy - </a:t>
            </a:r>
            <a:r>
              <a:rPr lang="en-US" sz="4000" b="1" dirty="0" err="1">
                <a:solidFill>
                  <a:schemeClr val="lt1"/>
                </a:solidFill>
                <a:latin typeface="+mn-lt"/>
                <a:ea typeface="+mn-ea"/>
                <a:cs typeface="+mn-cs"/>
              </a:rPr>
              <a:t>Subnetting</a:t>
            </a:r>
            <a:endParaRPr lang="en-AU" sz="4000" b="1" dirty="0">
              <a:solidFill>
                <a:schemeClr val="lt1"/>
              </a:solidFill>
              <a:latin typeface="+mn-lt"/>
              <a:ea typeface="+mn-ea"/>
              <a:cs typeface="+mn-cs"/>
            </a:endParaRPr>
          </a:p>
        </p:txBody>
      </p:sp>
      <p:sp>
        <p:nvSpPr>
          <p:cNvPr id="13316" name="Rectangle 3"/>
          <p:cNvSpPr>
            <a:spLocks noGrp="1" noChangeArrowheads="1"/>
          </p:cNvSpPr>
          <p:nvPr>
            <p:ph type="body" idx="1"/>
          </p:nvPr>
        </p:nvSpPr>
        <p:spPr>
          <a:xfrm>
            <a:off x="457200" y="1600200"/>
            <a:ext cx="8229600" cy="48006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a:bodyPr>
          <a:lstStyle/>
          <a:p>
            <a:pPr marL="514350" indent="-514350" algn="just"/>
            <a:r>
              <a:rPr lang="en-US" b="1" dirty="0"/>
              <a:t>Large Block of Address </a:t>
            </a:r>
          </a:p>
          <a:p>
            <a:pPr marL="914400" lvl="1" indent="-514350" algn="just">
              <a:buAutoNum type="arabicPeriod"/>
            </a:pPr>
            <a:r>
              <a:rPr lang="en-AU" b="1" dirty="0"/>
              <a:t>Clusters of Networks (Subnet)</a:t>
            </a:r>
          </a:p>
          <a:p>
            <a:pPr marL="914400" lvl="1" indent="-514350" algn="just">
              <a:buAutoNum type="arabicPeriod"/>
            </a:pPr>
            <a:r>
              <a:rPr lang="en-AU" b="1" dirty="0"/>
              <a:t>Divide the address between subnets</a:t>
            </a:r>
            <a:endParaRPr lang="en-US" b="1" dirty="0"/>
          </a:p>
          <a:p>
            <a:pPr marL="514350" indent="-514350" algn="just"/>
            <a:r>
              <a:rPr lang="en-US" b="1" dirty="0"/>
              <a:t>Rest of world will see as one-entity</a:t>
            </a:r>
          </a:p>
          <a:p>
            <a:pPr marL="914400" lvl="1" indent="-514350" algn="just"/>
            <a:r>
              <a:rPr lang="en-US" b="1" dirty="0"/>
              <a:t>Router connects organization to rest of world</a:t>
            </a:r>
          </a:p>
          <a:p>
            <a:pPr marL="914400" lvl="1" indent="-514350" algn="just"/>
            <a:r>
              <a:rPr lang="en-US" b="1" dirty="0"/>
              <a:t>Router routes to appropriate subnets</a:t>
            </a:r>
          </a:p>
          <a:p>
            <a:pPr marL="514350" indent="-514350" algn="just"/>
            <a:r>
              <a:rPr lang="en-US" b="1" dirty="0"/>
              <a:t>Organization – Own mask, each subnet – subnet-mask</a:t>
            </a:r>
          </a:p>
          <a:p>
            <a:pPr marL="914400" lvl="1" indent="-514350" algn="just">
              <a:buNone/>
            </a:pP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16">
                                            <p:bg/>
                                          </p:spTgt>
                                        </p:tgtEl>
                                        <p:attrNameLst>
                                          <p:attrName>style.visibility</p:attrName>
                                        </p:attrNameLst>
                                      </p:cBhvr>
                                      <p:to>
                                        <p:strVal val="visible"/>
                                      </p:to>
                                    </p:set>
                                    <p:animEffect transition="in" filter="wipe(up)">
                                      <p:cBhvr>
                                        <p:cTn id="7" dur="500"/>
                                        <p:tgtEl>
                                          <p:spTgt spid="13316">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16">
                                            <p:txEl>
                                              <p:pRg st="0" end="0"/>
                                            </p:txEl>
                                          </p:spTgt>
                                        </p:tgtEl>
                                        <p:attrNameLst>
                                          <p:attrName>style.visibility</p:attrName>
                                        </p:attrNameLst>
                                      </p:cBhvr>
                                      <p:to>
                                        <p:strVal val="visible"/>
                                      </p:to>
                                    </p:set>
                                    <p:animEffect transition="in" filter="wipe(up)">
                                      <p:cBhvr>
                                        <p:cTn id="12" dur="500"/>
                                        <p:tgtEl>
                                          <p:spTgt spid="133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316">
                                            <p:txEl>
                                              <p:pRg st="1" end="1"/>
                                            </p:txEl>
                                          </p:spTgt>
                                        </p:tgtEl>
                                        <p:attrNameLst>
                                          <p:attrName>style.visibility</p:attrName>
                                        </p:attrNameLst>
                                      </p:cBhvr>
                                      <p:to>
                                        <p:strVal val="visible"/>
                                      </p:to>
                                    </p:set>
                                    <p:animEffect transition="in" filter="wipe(up)">
                                      <p:cBhvr>
                                        <p:cTn id="17" dur="500"/>
                                        <p:tgtEl>
                                          <p:spTgt spid="133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316">
                                            <p:txEl>
                                              <p:pRg st="2" end="2"/>
                                            </p:txEl>
                                          </p:spTgt>
                                        </p:tgtEl>
                                        <p:attrNameLst>
                                          <p:attrName>style.visibility</p:attrName>
                                        </p:attrNameLst>
                                      </p:cBhvr>
                                      <p:to>
                                        <p:strVal val="visible"/>
                                      </p:to>
                                    </p:set>
                                    <p:animEffect transition="in" filter="wipe(up)">
                                      <p:cBhvr>
                                        <p:cTn id="22" dur="500"/>
                                        <p:tgtEl>
                                          <p:spTgt spid="1331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316">
                                            <p:txEl>
                                              <p:pRg st="3" end="3"/>
                                            </p:txEl>
                                          </p:spTgt>
                                        </p:tgtEl>
                                        <p:attrNameLst>
                                          <p:attrName>style.visibility</p:attrName>
                                        </p:attrNameLst>
                                      </p:cBhvr>
                                      <p:to>
                                        <p:strVal val="visible"/>
                                      </p:to>
                                    </p:set>
                                    <p:animEffect transition="in" filter="wipe(up)">
                                      <p:cBhvr>
                                        <p:cTn id="27" dur="500"/>
                                        <p:tgtEl>
                                          <p:spTgt spid="1331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316">
                                            <p:txEl>
                                              <p:pRg st="4" end="4"/>
                                            </p:txEl>
                                          </p:spTgt>
                                        </p:tgtEl>
                                        <p:attrNameLst>
                                          <p:attrName>style.visibility</p:attrName>
                                        </p:attrNameLst>
                                      </p:cBhvr>
                                      <p:to>
                                        <p:strVal val="visible"/>
                                      </p:to>
                                    </p:set>
                                    <p:animEffect transition="in" filter="wipe(up)">
                                      <p:cBhvr>
                                        <p:cTn id="32" dur="500"/>
                                        <p:tgtEl>
                                          <p:spTgt spid="1331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316">
                                            <p:txEl>
                                              <p:pRg st="5" end="5"/>
                                            </p:txEl>
                                          </p:spTgt>
                                        </p:tgtEl>
                                        <p:attrNameLst>
                                          <p:attrName>style.visibility</p:attrName>
                                        </p:attrNameLst>
                                      </p:cBhvr>
                                      <p:to>
                                        <p:strVal val="visible"/>
                                      </p:to>
                                    </p:set>
                                    <p:animEffect transition="in" filter="wipe(up)">
                                      <p:cBhvr>
                                        <p:cTn id="37" dur="500"/>
                                        <p:tgtEl>
                                          <p:spTgt spid="1331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316">
                                            <p:txEl>
                                              <p:pRg st="6" end="6"/>
                                            </p:txEl>
                                          </p:spTgt>
                                        </p:tgtEl>
                                        <p:attrNameLst>
                                          <p:attrName>style.visibility</p:attrName>
                                        </p:attrNameLst>
                                      </p:cBhvr>
                                      <p:to>
                                        <p:strVal val="visible"/>
                                      </p:to>
                                    </p:set>
                                    <p:animEffect transition="in" filter="wipe(up)">
                                      <p:cBhvr>
                                        <p:cTn id="42" dur="500"/>
                                        <p:tgtEl>
                                          <p:spTgt spid="133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p:txBody>
          <a:bodyPr/>
          <a:lstStyle/>
          <a:p>
            <a:fld id="{2D599C06-D29F-45F8-839F-DB9E1E40C538}" type="slidenum">
              <a:rPr lang="en-AU" smtClean="0"/>
              <a:pPr/>
              <a:t>5</a:t>
            </a:fld>
            <a:endParaRPr lang="en-AU"/>
          </a:p>
        </p:txBody>
      </p:sp>
      <p:sp>
        <p:nvSpPr>
          <p:cNvPr id="92162" name="Rectangle 2"/>
          <p:cNvSpPr>
            <a:spLocks noGrp="1" noChangeArrowheads="1"/>
          </p:cNvSpPr>
          <p:nvPr>
            <p:ph type="title"/>
          </p:nvPr>
        </p:nvSpPr>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a:bodyPr>
          <a:lstStyle/>
          <a:p>
            <a:pPr>
              <a:defRPr/>
            </a:pPr>
            <a:r>
              <a:rPr lang="en-US" sz="4000" b="1" dirty="0">
                <a:solidFill>
                  <a:schemeClr val="lt1"/>
                </a:solidFill>
                <a:latin typeface="+mn-lt"/>
                <a:ea typeface="+mn-ea"/>
                <a:cs typeface="+mn-cs"/>
              </a:rPr>
              <a:t>Designing Subnets</a:t>
            </a:r>
            <a:endParaRPr lang="en-AU" sz="4000" b="1" dirty="0">
              <a:solidFill>
                <a:schemeClr val="lt1"/>
              </a:solidFill>
              <a:latin typeface="+mn-lt"/>
              <a:ea typeface="+mn-ea"/>
              <a:cs typeface="+mn-cs"/>
            </a:endParaRPr>
          </a:p>
        </p:txBody>
      </p:sp>
      <p:sp>
        <p:nvSpPr>
          <p:cNvPr id="13316" name="Rectangle 3"/>
          <p:cNvSpPr>
            <a:spLocks noGrp="1" noChangeArrowheads="1"/>
          </p:cNvSpPr>
          <p:nvPr>
            <p:ph type="body" idx="1"/>
          </p:nvPr>
        </p:nvSpPr>
        <p:spPr>
          <a:xfrm>
            <a:off x="457200" y="1600200"/>
            <a:ext cx="8229600" cy="48006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lnSpcReduction="10000"/>
          </a:bodyPr>
          <a:lstStyle/>
          <a:p>
            <a:pPr marL="514350" indent="-514350" algn="just">
              <a:buAutoNum type="arabicPeriod"/>
            </a:pPr>
            <a:r>
              <a:rPr lang="en-US" sz="2700" b="1" dirty="0"/>
              <a:t>Sub-networks design</a:t>
            </a:r>
          </a:p>
          <a:p>
            <a:pPr marL="914400" lvl="1" indent="-514350" algn="just">
              <a:buAutoNum type="arabicPeriod"/>
            </a:pPr>
            <a:r>
              <a:rPr lang="en-US" sz="2700" b="1" dirty="0">
                <a:solidFill>
                  <a:schemeClr val="dk1"/>
                </a:solidFill>
              </a:rPr>
              <a:t>Total no of address granted to organization is N</a:t>
            </a:r>
          </a:p>
          <a:p>
            <a:pPr marL="914400" lvl="1" indent="-514350" algn="just">
              <a:buAutoNum type="arabicPeriod"/>
            </a:pPr>
            <a:r>
              <a:rPr lang="en-US" sz="2700" b="1" dirty="0"/>
              <a:t>Prefix length of each sub-network </a:t>
            </a:r>
            <a:r>
              <a:rPr lang="en-US" sz="2700" b="1" dirty="0" err="1"/>
              <a:t>n</a:t>
            </a:r>
            <a:r>
              <a:rPr lang="en-US" sz="2700" b="1" baseline="-25000" dirty="0" err="1"/>
              <a:t>sub</a:t>
            </a:r>
            <a:endParaRPr lang="en-US" sz="2700" b="1" baseline="-25000" dirty="0"/>
          </a:p>
          <a:p>
            <a:pPr marL="914400" lvl="1" indent="-514350" algn="just">
              <a:buAutoNum type="arabicPeriod"/>
            </a:pPr>
            <a:r>
              <a:rPr lang="en-US" sz="2700" b="1" dirty="0">
                <a:solidFill>
                  <a:schemeClr val="dk1"/>
                </a:solidFill>
              </a:rPr>
              <a:t>Assigned no of address to each sub-network          is </a:t>
            </a:r>
            <a:r>
              <a:rPr lang="en-US" sz="2700" b="1" dirty="0" err="1">
                <a:solidFill>
                  <a:schemeClr val="dk1"/>
                </a:solidFill>
              </a:rPr>
              <a:t>N</a:t>
            </a:r>
            <a:r>
              <a:rPr lang="en-US" sz="2700" b="1" baseline="-25000" dirty="0" err="1">
                <a:solidFill>
                  <a:schemeClr val="dk1"/>
                </a:solidFill>
              </a:rPr>
              <a:t>sub</a:t>
            </a:r>
            <a:r>
              <a:rPr lang="en-US" sz="2700" b="1" baseline="-25000" dirty="0">
                <a:solidFill>
                  <a:schemeClr val="dk1"/>
                </a:solidFill>
              </a:rPr>
              <a:t> </a:t>
            </a:r>
          </a:p>
          <a:p>
            <a:pPr marL="514350" indent="-514350" algn="just">
              <a:buAutoNum type="arabicPeriod"/>
            </a:pPr>
            <a:r>
              <a:rPr lang="en-US" sz="2700" b="1" dirty="0"/>
              <a:t>No of address in each sub network should be power of 2</a:t>
            </a:r>
          </a:p>
          <a:p>
            <a:pPr marL="514350" indent="-514350" algn="just">
              <a:buAutoNum type="arabicPeriod"/>
            </a:pPr>
            <a:r>
              <a:rPr lang="en-US" sz="2700" b="1" dirty="0">
                <a:solidFill>
                  <a:schemeClr val="dk1"/>
                </a:solidFill>
              </a:rPr>
              <a:t>Prefix length of each </a:t>
            </a:r>
            <a:r>
              <a:rPr lang="en-US" sz="2700" b="1" dirty="0" err="1">
                <a:solidFill>
                  <a:schemeClr val="dk1"/>
                </a:solidFill>
              </a:rPr>
              <a:t>subnetwork</a:t>
            </a:r>
            <a:r>
              <a:rPr lang="en-US" sz="2700" b="1" dirty="0">
                <a:solidFill>
                  <a:schemeClr val="dk1"/>
                </a:solidFill>
              </a:rPr>
              <a:t> </a:t>
            </a:r>
            <a:r>
              <a:rPr lang="en-US" sz="2700" b="1" dirty="0" err="1"/>
              <a:t>n</a:t>
            </a:r>
            <a:r>
              <a:rPr lang="en-US" sz="2700" b="1" baseline="-25000" dirty="0" err="1"/>
              <a:t>sub</a:t>
            </a:r>
            <a:r>
              <a:rPr lang="en-US" sz="2700" b="1" baseline="-25000" dirty="0"/>
              <a:t> = </a:t>
            </a:r>
            <a:r>
              <a:rPr lang="en-US" sz="2700" b="1" dirty="0"/>
              <a:t> 32 - log</a:t>
            </a:r>
            <a:r>
              <a:rPr lang="en-US" sz="2700" b="1" baseline="-25000" dirty="0"/>
              <a:t>2</a:t>
            </a:r>
            <a:r>
              <a:rPr lang="en-US" sz="2700" b="1" dirty="0"/>
              <a:t>N</a:t>
            </a:r>
            <a:r>
              <a:rPr lang="en-US" sz="2700" b="1" baseline="-25000" dirty="0"/>
              <a:t>sub</a:t>
            </a:r>
          </a:p>
          <a:p>
            <a:pPr marL="514350" indent="-514350" algn="just">
              <a:buAutoNum type="arabicPeriod"/>
            </a:pPr>
            <a:r>
              <a:rPr lang="en-US" sz="2700" b="1" dirty="0"/>
              <a:t>Starting Address in each </a:t>
            </a:r>
            <a:r>
              <a:rPr lang="en-US" sz="2700" b="1" dirty="0" err="1"/>
              <a:t>subnetwork</a:t>
            </a:r>
            <a:r>
              <a:rPr lang="en-US" sz="2700" b="1" dirty="0"/>
              <a:t> divisible by Number of address in that </a:t>
            </a:r>
            <a:r>
              <a:rPr lang="en-US" sz="2700" b="1" dirty="0" err="1"/>
              <a:t>subnetwork</a:t>
            </a:r>
            <a:endParaRPr lang="en-US" sz="2700" b="1" dirty="0"/>
          </a:p>
          <a:p>
            <a:pPr marL="514350" indent="-514350" algn="just">
              <a:buNone/>
            </a:pPr>
            <a:r>
              <a:rPr lang="en-US" sz="2700" b="1" dirty="0"/>
              <a:t>	</a:t>
            </a:r>
            <a:r>
              <a:rPr lang="en-US" sz="2700" b="1" u="sng" dirty="0"/>
              <a:t>(First Assign Address to larger </a:t>
            </a:r>
            <a:r>
              <a:rPr lang="en-US" sz="2700" b="1" u="sng" dirty="0" err="1"/>
              <a:t>subnetworks</a:t>
            </a:r>
            <a:r>
              <a:rPr lang="en-US" sz="2700" b="1" u="sng" dirty="0"/>
              <a:t>)</a:t>
            </a:r>
          </a:p>
          <a:p>
            <a:pPr marL="514350" indent="-514350" algn="just">
              <a:buAutoNum type="arabicPeriod"/>
            </a:pPr>
            <a:endParaRPr lang="en-AU" b="1" u="sng" baseline="-250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16">
                                            <p:bg/>
                                          </p:spTgt>
                                        </p:tgtEl>
                                        <p:attrNameLst>
                                          <p:attrName>style.visibility</p:attrName>
                                        </p:attrNameLst>
                                      </p:cBhvr>
                                      <p:to>
                                        <p:strVal val="visible"/>
                                      </p:to>
                                    </p:set>
                                    <p:animEffect transition="in" filter="wipe(up)">
                                      <p:cBhvr>
                                        <p:cTn id="7" dur="500"/>
                                        <p:tgtEl>
                                          <p:spTgt spid="13316">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16">
                                            <p:txEl>
                                              <p:pRg st="0" end="0"/>
                                            </p:txEl>
                                          </p:spTgt>
                                        </p:tgtEl>
                                        <p:attrNameLst>
                                          <p:attrName>style.visibility</p:attrName>
                                        </p:attrNameLst>
                                      </p:cBhvr>
                                      <p:to>
                                        <p:strVal val="visible"/>
                                      </p:to>
                                    </p:set>
                                    <p:animEffect transition="in" filter="wipe(up)">
                                      <p:cBhvr>
                                        <p:cTn id="12" dur="500"/>
                                        <p:tgtEl>
                                          <p:spTgt spid="13316">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3316">
                                            <p:txEl>
                                              <p:pRg st="1" end="1"/>
                                            </p:txEl>
                                          </p:spTgt>
                                        </p:tgtEl>
                                        <p:attrNameLst>
                                          <p:attrName>style.visibility</p:attrName>
                                        </p:attrNameLst>
                                      </p:cBhvr>
                                      <p:to>
                                        <p:strVal val="visible"/>
                                      </p:to>
                                    </p:set>
                                    <p:animEffect transition="in" filter="wipe(up)">
                                      <p:cBhvr>
                                        <p:cTn id="15" dur="500"/>
                                        <p:tgtEl>
                                          <p:spTgt spid="13316">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3316">
                                            <p:txEl>
                                              <p:pRg st="2" end="2"/>
                                            </p:txEl>
                                          </p:spTgt>
                                        </p:tgtEl>
                                        <p:attrNameLst>
                                          <p:attrName>style.visibility</p:attrName>
                                        </p:attrNameLst>
                                      </p:cBhvr>
                                      <p:to>
                                        <p:strVal val="visible"/>
                                      </p:to>
                                    </p:set>
                                    <p:animEffect transition="in" filter="wipe(up)">
                                      <p:cBhvr>
                                        <p:cTn id="18" dur="500"/>
                                        <p:tgtEl>
                                          <p:spTgt spid="13316">
                                            <p:txEl>
                                              <p:pRg st="2" end="2"/>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3316">
                                            <p:txEl>
                                              <p:pRg st="3" end="3"/>
                                            </p:txEl>
                                          </p:spTgt>
                                        </p:tgtEl>
                                        <p:attrNameLst>
                                          <p:attrName>style.visibility</p:attrName>
                                        </p:attrNameLst>
                                      </p:cBhvr>
                                      <p:to>
                                        <p:strVal val="visible"/>
                                      </p:to>
                                    </p:set>
                                    <p:animEffect transition="in" filter="wipe(up)">
                                      <p:cBhvr>
                                        <p:cTn id="21" dur="500"/>
                                        <p:tgtEl>
                                          <p:spTgt spid="1331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3316">
                                            <p:txEl>
                                              <p:pRg st="4" end="4"/>
                                            </p:txEl>
                                          </p:spTgt>
                                        </p:tgtEl>
                                        <p:attrNameLst>
                                          <p:attrName>style.visibility</p:attrName>
                                        </p:attrNameLst>
                                      </p:cBhvr>
                                      <p:to>
                                        <p:strVal val="visible"/>
                                      </p:to>
                                    </p:set>
                                    <p:animEffect transition="in" filter="wipe(up)">
                                      <p:cBhvr>
                                        <p:cTn id="26" dur="500"/>
                                        <p:tgtEl>
                                          <p:spTgt spid="1331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3316">
                                            <p:txEl>
                                              <p:pRg st="5" end="5"/>
                                            </p:txEl>
                                          </p:spTgt>
                                        </p:tgtEl>
                                        <p:attrNameLst>
                                          <p:attrName>style.visibility</p:attrName>
                                        </p:attrNameLst>
                                      </p:cBhvr>
                                      <p:to>
                                        <p:strVal val="visible"/>
                                      </p:to>
                                    </p:set>
                                    <p:animEffect transition="in" filter="wipe(up)">
                                      <p:cBhvr>
                                        <p:cTn id="31" dur="500"/>
                                        <p:tgtEl>
                                          <p:spTgt spid="13316">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316">
                                            <p:txEl>
                                              <p:pRg st="6" end="6"/>
                                            </p:txEl>
                                          </p:spTgt>
                                        </p:tgtEl>
                                        <p:attrNameLst>
                                          <p:attrName>style.visibility</p:attrName>
                                        </p:attrNameLst>
                                      </p:cBhvr>
                                      <p:to>
                                        <p:strVal val="visible"/>
                                      </p:to>
                                    </p:set>
                                    <p:animEffect transition="in" filter="wipe(up)">
                                      <p:cBhvr>
                                        <p:cTn id="36" dur="500"/>
                                        <p:tgtEl>
                                          <p:spTgt spid="13316">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3316">
                                            <p:txEl>
                                              <p:pRg st="7" end="7"/>
                                            </p:txEl>
                                          </p:spTgt>
                                        </p:tgtEl>
                                        <p:attrNameLst>
                                          <p:attrName>style.visibility</p:attrName>
                                        </p:attrNameLst>
                                      </p:cBhvr>
                                      <p:to>
                                        <p:strVal val="visible"/>
                                      </p:to>
                                    </p:set>
                                    <p:animEffect transition="in" filter="wipe(up)">
                                      <p:cBhvr>
                                        <p:cTn id="41" dur="500"/>
                                        <p:tgtEl>
                                          <p:spTgt spid="133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Text Box 20"/>
          <p:cNvSpPr txBox="1">
            <a:spLocks noChangeArrowheads="1"/>
          </p:cNvSpPr>
          <p:nvPr/>
        </p:nvSpPr>
        <p:spPr bwMode="auto">
          <a:xfrm>
            <a:off x="76200" y="696913"/>
            <a:ext cx="8839200" cy="2227262"/>
          </a:xfrm>
          <a:prstGeom prst="rect">
            <a:avLst/>
          </a:prstGeom>
          <a:noFill/>
          <a:ln w="9525">
            <a:noFill/>
            <a:miter lim="800000"/>
            <a:headEnd/>
            <a:tailEnd/>
          </a:ln>
        </p:spPr>
        <p:txBody>
          <a:bodyPr>
            <a:spAutoFit/>
          </a:bodyPr>
          <a:lstStyle/>
          <a:p>
            <a:pPr algn="just" eaLnBrk="0" hangingPunct="0"/>
            <a:r>
              <a:rPr lang="en-US" sz="2800" b="0" i="0" dirty="0">
                <a:latin typeface="Times New Roman" pitchFamily="18" charset="0"/>
                <a:cs typeface="Times New Roman" pitchFamily="18" charset="0"/>
              </a:rPr>
              <a:t>An organization is granted a block of addresses with the beginning address 14.24.74.0</a:t>
            </a:r>
            <a:r>
              <a:rPr lang="en-US" sz="2800" i="0" dirty="0">
                <a:solidFill>
                  <a:srgbClr val="FF0000"/>
                </a:solidFill>
                <a:latin typeface="Times New Roman" pitchFamily="18" charset="0"/>
                <a:cs typeface="Times New Roman" pitchFamily="18" charset="0"/>
              </a:rPr>
              <a:t>/24</a:t>
            </a:r>
            <a:r>
              <a:rPr lang="en-US" sz="2800" b="0" i="0" dirty="0">
                <a:latin typeface="Times New Roman" pitchFamily="18" charset="0"/>
                <a:cs typeface="Times New Roman" pitchFamily="18" charset="0"/>
              </a:rPr>
              <a:t>. The organization needs to have 3 </a:t>
            </a:r>
            <a:r>
              <a:rPr lang="en-US" sz="2800" b="0" i="0" dirty="0" err="1">
                <a:latin typeface="Times New Roman" pitchFamily="18" charset="0"/>
                <a:cs typeface="Times New Roman" pitchFamily="18" charset="0"/>
              </a:rPr>
              <a:t>subblocks</a:t>
            </a:r>
            <a:r>
              <a:rPr lang="en-US" sz="2800" b="0" i="0" dirty="0">
                <a:latin typeface="Times New Roman" pitchFamily="18" charset="0"/>
                <a:cs typeface="Times New Roman" pitchFamily="18" charset="0"/>
              </a:rPr>
              <a:t> of addresses to use in its three subnets: one </a:t>
            </a:r>
            <a:r>
              <a:rPr lang="en-US" sz="2800" b="0" i="0" dirty="0" err="1">
                <a:latin typeface="Times New Roman" pitchFamily="18" charset="0"/>
                <a:cs typeface="Times New Roman" pitchFamily="18" charset="0"/>
              </a:rPr>
              <a:t>subblock</a:t>
            </a:r>
            <a:r>
              <a:rPr lang="en-US" sz="2800" b="0" i="0" dirty="0">
                <a:latin typeface="Times New Roman" pitchFamily="18" charset="0"/>
                <a:cs typeface="Times New Roman" pitchFamily="18" charset="0"/>
              </a:rPr>
              <a:t> of 10 addresses, one </a:t>
            </a:r>
            <a:r>
              <a:rPr lang="en-US" sz="2800" b="0" i="0" dirty="0" err="1">
                <a:latin typeface="Times New Roman" pitchFamily="18" charset="0"/>
                <a:cs typeface="Times New Roman" pitchFamily="18" charset="0"/>
              </a:rPr>
              <a:t>subblock</a:t>
            </a:r>
            <a:r>
              <a:rPr lang="en-US" sz="2800" b="0" i="0" dirty="0">
                <a:latin typeface="Times New Roman" pitchFamily="18" charset="0"/>
                <a:cs typeface="Times New Roman" pitchFamily="18" charset="0"/>
              </a:rPr>
              <a:t> of 60 addresses, and one </a:t>
            </a:r>
            <a:r>
              <a:rPr lang="en-US" sz="2800" b="0" i="0" dirty="0" err="1">
                <a:latin typeface="Times New Roman" pitchFamily="18" charset="0"/>
                <a:cs typeface="Times New Roman" pitchFamily="18" charset="0"/>
              </a:rPr>
              <a:t>subblock</a:t>
            </a:r>
            <a:r>
              <a:rPr lang="en-US" sz="2800" b="0" i="0" dirty="0">
                <a:latin typeface="Times New Roman" pitchFamily="18" charset="0"/>
                <a:cs typeface="Times New Roman" pitchFamily="18" charset="0"/>
              </a:rPr>
              <a:t> of 120 addresses. Design the </a:t>
            </a:r>
            <a:r>
              <a:rPr lang="en-US" sz="2800" b="0" i="0" dirty="0" err="1">
                <a:latin typeface="Times New Roman" pitchFamily="18" charset="0"/>
                <a:cs typeface="Times New Roman" pitchFamily="18" charset="0"/>
              </a:rPr>
              <a:t>subblocks</a:t>
            </a:r>
            <a:r>
              <a:rPr lang="en-US" sz="2800" b="0" i="0" dirty="0">
                <a:latin typeface="Times New Roman" pitchFamily="18" charset="0"/>
                <a:cs typeface="Times New Roman" pitchFamily="18" charset="0"/>
              </a:rPr>
              <a:t>.</a:t>
            </a:r>
          </a:p>
        </p:txBody>
      </p:sp>
      <p:grpSp>
        <p:nvGrpSpPr>
          <p:cNvPr id="2" name="Group 23"/>
          <p:cNvGrpSpPr>
            <a:grpSpLocks/>
          </p:cNvGrpSpPr>
          <p:nvPr/>
        </p:nvGrpSpPr>
        <p:grpSpPr bwMode="auto">
          <a:xfrm>
            <a:off x="0" y="0"/>
            <a:ext cx="9144000" cy="609600"/>
            <a:chOff x="0" y="2448"/>
            <a:chExt cx="5760" cy="384"/>
          </a:xfrm>
        </p:grpSpPr>
        <p:sp>
          <p:nvSpPr>
            <p:cNvPr id="109574"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p>
          </p:txBody>
        </p:sp>
        <p:sp>
          <p:nvSpPr>
            <p:cNvPr id="630799" name="Text Box 15"/>
            <p:cNvSpPr txBox="1">
              <a:spLocks noChangeArrowheads="1"/>
            </p:cNvSpPr>
            <p:nvPr/>
          </p:nvSpPr>
          <p:spPr bwMode="auto">
            <a:xfrm>
              <a:off x="0" y="2448"/>
              <a:ext cx="1866" cy="371"/>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18.5</a:t>
              </a:r>
            </a:p>
          </p:txBody>
        </p:sp>
      </p:grpSp>
      <p:sp>
        <p:nvSpPr>
          <p:cNvPr id="8" name="Text Box 20"/>
          <p:cNvSpPr txBox="1">
            <a:spLocks noChangeArrowheads="1"/>
          </p:cNvSpPr>
          <p:nvPr/>
        </p:nvSpPr>
        <p:spPr bwMode="auto">
          <a:xfrm>
            <a:off x="76200" y="3352800"/>
            <a:ext cx="8839200" cy="2654300"/>
          </a:xfrm>
          <a:prstGeom prst="rect">
            <a:avLst/>
          </a:prstGeom>
          <a:noFill/>
          <a:ln w="9525">
            <a:noFill/>
            <a:miter lim="800000"/>
            <a:headEnd/>
            <a:tailEnd/>
          </a:ln>
        </p:spPr>
        <p:txBody>
          <a:bodyPr>
            <a:spAutoFit/>
          </a:bodyPr>
          <a:lstStyle/>
          <a:p>
            <a:pPr algn="just" eaLnBrk="0" hangingPunct="0"/>
            <a:r>
              <a:rPr lang="en-US" sz="2800" i="0">
                <a:solidFill>
                  <a:srgbClr val="FF0000"/>
                </a:solidFill>
                <a:latin typeface="Times New Roman" pitchFamily="18" charset="0"/>
                <a:cs typeface="Times New Roman" pitchFamily="18" charset="0"/>
              </a:rPr>
              <a:t>Solution</a:t>
            </a:r>
          </a:p>
          <a:p>
            <a:pPr algn="just" eaLnBrk="0" hangingPunct="0"/>
            <a:r>
              <a:rPr lang="en-US" sz="2800" b="0" i="0">
                <a:latin typeface="Times New Roman" pitchFamily="18" charset="0"/>
                <a:cs typeface="Times New Roman" pitchFamily="18" charset="0"/>
              </a:rPr>
              <a:t>There are 2</a:t>
            </a:r>
            <a:r>
              <a:rPr lang="en-US" sz="2800" b="0" i="0" baseline="30000">
                <a:latin typeface="Times New Roman" pitchFamily="18" charset="0"/>
                <a:cs typeface="Times New Roman" pitchFamily="18" charset="0"/>
              </a:rPr>
              <a:t>32– 24 </a:t>
            </a:r>
            <a:r>
              <a:rPr lang="en-US" sz="2800" b="0" i="0">
                <a:latin typeface="Times New Roman" pitchFamily="18" charset="0"/>
                <a:cs typeface="Times New Roman" pitchFamily="18" charset="0"/>
              </a:rPr>
              <a:t>= 256 addresses in this block. The first address is 14.24.74.0</a:t>
            </a:r>
            <a:r>
              <a:rPr lang="en-US" sz="2800" i="0">
                <a:solidFill>
                  <a:srgbClr val="FF0000"/>
                </a:solidFill>
                <a:latin typeface="Times New Roman" pitchFamily="18" charset="0"/>
                <a:cs typeface="Times New Roman" pitchFamily="18" charset="0"/>
              </a:rPr>
              <a:t>/24</a:t>
            </a:r>
            <a:r>
              <a:rPr lang="en-US" sz="2800" b="0" i="0">
                <a:latin typeface="Times New Roman" pitchFamily="18" charset="0"/>
                <a:cs typeface="Times New Roman" pitchFamily="18" charset="0"/>
              </a:rPr>
              <a:t>; the last address is 14.24.74.255</a:t>
            </a:r>
            <a:r>
              <a:rPr lang="en-US" sz="2800" i="0">
                <a:solidFill>
                  <a:srgbClr val="FF0000"/>
                </a:solidFill>
                <a:latin typeface="Times New Roman" pitchFamily="18" charset="0"/>
                <a:cs typeface="Times New Roman" pitchFamily="18" charset="0"/>
              </a:rPr>
              <a:t>/24</a:t>
            </a:r>
            <a:r>
              <a:rPr lang="en-US" sz="2800" b="0" i="0">
                <a:latin typeface="Times New Roman" pitchFamily="18" charset="0"/>
                <a:cs typeface="Times New Roman" pitchFamily="18" charset="0"/>
              </a:rPr>
              <a:t>. To satisfy the third requirement, we assign addresses to subblocks, starting with the largest and ending with the smallest one.</a:t>
            </a:r>
          </a:p>
        </p:txBody>
      </p:sp>
      <p:sp>
        <p:nvSpPr>
          <p:cNvPr id="109577" name="Slide Number Placeholder 1"/>
          <p:cNvSpPr txBox="1">
            <a:spLocks noGrp="1"/>
          </p:cNvSpPr>
          <p:nvPr/>
        </p:nvSpPr>
        <p:spPr bwMode="auto">
          <a:xfrm>
            <a:off x="0" y="6400800"/>
            <a:ext cx="1905000" cy="457200"/>
          </a:xfrm>
          <a:prstGeom prst="rect">
            <a:avLst/>
          </a:prstGeom>
          <a:noFill/>
          <a:ln w="9525">
            <a:noFill/>
            <a:miter lim="800000"/>
            <a:headEnd/>
            <a:tailEnd/>
          </a:ln>
        </p:spPr>
        <p:txBody>
          <a:bodyPr anchor="b"/>
          <a:lstStyle/>
          <a:p>
            <a:r>
              <a:rPr lang="en-US" sz="1200" i="0">
                <a:latin typeface="Arial" pitchFamily="34" charset="0"/>
              </a:rPr>
              <a:t>18.</a:t>
            </a:r>
            <a:fld id="{42D4C304-D6F8-44A1-BD51-11538BEBBA40}" type="slidenum">
              <a:rPr lang="en-US" sz="1200" i="0">
                <a:latin typeface="Arial" pitchFamily="34" charset="0"/>
              </a:rPr>
              <a:pPr/>
              <a:t>6</a:t>
            </a:fld>
            <a:endParaRPr lang="en-US" sz="1200" i="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 Box 20"/>
          <p:cNvSpPr txBox="1">
            <a:spLocks noChangeArrowheads="1"/>
          </p:cNvSpPr>
          <p:nvPr/>
        </p:nvSpPr>
        <p:spPr bwMode="auto">
          <a:xfrm>
            <a:off x="76200" y="696913"/>
            <a:ext cx="8839200" cy="5216525"/>
          </a:xfrm>
          <a:prstGeom prst="rect">
            <a:avLst/>
          </a:prstGeom>
          <a:noFill/>
          <a:ln w="9525">
            <a:noFill/>
            <a:miter lim="800000"/>
            <a:headEnd/>
            <a:tailEnd/>
          </a:ln>
        </p:spPr>
        <p:txBody>
          <a:bodyPr>
            <a:spAutoFit/>
          </a:bodyPr>
          <a:lstStyle/>
          <a:p>
            <a:pPr algn="just" eaLnBrk="0" hangingPunct="0"/>
            <a:r>
              <a:rPr lang="en-US" sz="2800" b="0" i="0">
                <a:solidFill>
                  <a:srgbClr val="FF0000"/>
                </a:solidFill>
                <a:latin typeface="Times New Roman" pitchFamily="18" charset="0"/>
                <a:cs typeface="Times New Roman" pitchFamily="18" charset="0"/>
              </a:rPr>
              <a:t>a. </a:t>
            </a:r>
            <a:r>
              <a:rPr lang="en-US" sz="2800" b="0" i="0">
                <a:latin typeface="Times New Roman" pitchFamily="18" charset="0"/>
                <a:cs typeface="Times New Roman" pitchFamily="18" charset="0"/>
              </a:rPr>
              <a:t>The number of addresses in the largest subblock, which requires 120 addresses, is not a power of 2. We allocate 128 addresses. The subnet mask for this subnet can be found as </a:t>
            </a:r>
            <a:r>
              <a:rPr lang="en-US" sz="2800" b="0">
                <a:latin typeface="Times New Roman" pitchFamily="18" charset="0"/>
                <a:cs typeface="Times New Roman" pitchFamily="18" charset="0"/>
              </a:rPr>
              <a:t>n</a:t>
            </a:r>
            <a:r>
              <a:rPr lang="en-US" sz="2800" b="0" i="0" baseline="-25000">
                <a:latin typeface="Times New Roman" pitchFamily="18" charset="0"/>
                <a:cs typeface="Times New Roman" pitchFamily="18" charset="0"/>
              </a:rPr>
              <a:t>1</a:t>
            </a:r>
            <a:r>
              <a:rPr lang="en-US" sz="2800" b="0" i="0">
                <a:latin typeface="Times New Roman" pitchFamily="18" charset="0"/>
                <a:cs typeface="Times New Roman" pitchFamily="18" charset="0"/>
              </a:rPr>
              <a:t> = 32 − log</a:t>
            </a:r>
            <a:r>
              <a:rPr lang="en-US" sz="2800" b="0" i="0" baseline="-25000">
                <a:latin typeface="Times New Roman" pitchFamily="18" charset="0"/>
                <a:cs typeface="Times New Roman" pitchFamily="18" charset="0"/>
              </a:rPr>
              <a:t>2</a:t>
            </a:r>
            <a:r>
              <a:rPr lang="en-US" sz="2800" b="0" i="0">
                <a:latin typeface="Times New Roman" pitchFamily="18" charset="0"/>
                <a:cs typeface="Times New Roman" pitchFamily="18" charset="0"/>
              </a:rPr>
              <a:t> 128 = 25. The first address in this block is 14.24.74.0</a:t>
            </a:r>
            <a:r>
              <a:rPr lang="en-US" sz="2800" i="0">
                <a:solidFill>
                  <a:srgbClr val="FF0000"/>
                </a:solidFill>
                <a:latin typeface="Times New Roman" pitchFamily="18" charset="0"/>
                <a:cs typeface="Times New Roman" pitchFamily="18" charset="0"/>
              </a:rPr>
              <a:t>/25</a:t>
            </a:r>
            <a:r>
              <a:rPr lang="en-US" sz="2800" b="0" i="0">
                <a:latin typeface="Times New Roman" pitchFamily="18" charset="0"/>
                <a:cs typeface="Times New Roman" pitchFamily="18" charset="0"/>
              </a:rPr>
              <a:t>; the last address is 14.24.74.127</a:t>
            </a:r>
            <a:r>
              <a:rPr lang="en-US" sz="2800" i="0">
                <a:solidFill>
                  <a:srgbClr val="FF0000"/>
                </a:solidFill>
                <a:latin typeface="Times New Roman" pitchFamily="18" charset="0"/>
                <a:cs typeface="Times New Roman" pitchFamily="18" charset="0"/>
              </a:rPr>
              <a:t>/25</a:t>
            </a:r>
            <a:r>
              <a:rPr lang="en-US" sz="2800" b="0" i="0">
                <a:latin typeface="Times New Roman" pitchFamily="18" charset="0"/>
                <a:cs typeface="Times New Roman" pitchFamily="18" charset="0"/>
              </a:rPr>
              <a:t>.</a:t>
            </a:r>
          </a:p>
          <a:p>
            <a:pPr algn="just" eaLnBrk="0" hangingPunct="0"/>
            <a:endParaRPr lang="en-US" sz="2800" b="0" i="0">
              <a:latin typeface="Times New Roman" pitchFamily="18" charset="0"/>
              <a:cs typeface="Times New Roman" pitchFamily="18" charset="0"/>
            </a:endParaRPr>
          </a:p>
          <a:p>
            <a:pPr algn="just" eaLnBrk="0" hangingPunct="0"/>
            <a:r>
              <a:rPr lang="en-US" sz="2800" i="0">
                <a:solidFill>
                  <a:srgbClr val="FF0000"/>
                </a:solidFill>
                <a:latin typeface="Times New Roman" pitchFamily="18" charset="0"/>
                <a:cs typeface="Times New Roman" pitchFamily="18" charset="0"/>
              </a:rPr>
              <a:t>b. </a:t>
            </a:r>
            <a:r>
              <a:rPr lang="en-US" sz="2800" b="0" i="0">
                <a:latin typeface="Times New Roman" pitchFamily="18" charset="0"/>
                <a:cs typeface="Times New Roman" pitchFamily="18" charset="0"/>
              </a:rPr>
              <a:t>The number of addresses in the second largest subblock, which requires 60 addresses, is not a power of 2 either. We allocate 64 addresses. The subnet mask for this subnet can be found as </a:t>
            </a:r>
            <a:r>
              <a:rPr lang="en-US" sz="2800" b="0">
                <a:latin typeface="Times New Roman" pitchFamily="18" charset="0"/>
                <a:cs typeface="Times New Roman" pitchFamily="18" charset="0"/>
              </a:rPr>
              <a:t>n</a:t>
            </a:r>
            <a:r>
              <a:rPr lang="en-US" sz="2800" b="0" i="0" baseline="-25000">
                <a:latin typeface="Times New Roman" pitchFamily="18" charset="0"/>
                <a:cs typeface="Times New Roman" pitchFamily="18" charset="0"/>
              </a:rPr>
              <a:t>2</a:t>
            </a:r>
            <a:r>
              <a:rPr lang="en-US" sz="2800" b="0" i="0">
                <a:latin typeface="Times New Roman" pitchFamily="18" charset="0"/>
                <a:cs typeface="Times New Roman" pitchFamily="18" charset="0"/>
              </a:rPr>
              <a:t> = 32 − log</a:t>
            </a:r>
            <a:r>
              <a:rPr lang="en-US" sz="2800" b="0" i="0" baseline="-25000">
                <a:latin typeface="Times New Roman" pitchFamily="18" charset="0"/>
                <a:cs typeface="Times New Roman" pitchFamily="18" charset="0"/>
              </a:rPr>
              <a:t>2</a:t>
            </a:r>
            <a:r>
              <a:rPr lang="en-US" sz="2800" b="0" i="0">
                <a:latin typeface="Times New Roman" pitchFamily="18" charset="0"/>
                <a:cs typeface="Times New Roman" pitchFamily="18" charset="0"/>
              </a:rPr>
              <a:t> 64 = 26. The first address in this block is 14.24.74.128</a:t>
            </a:r>
            <a:r>
              <a:rPr lang="en-US" sz="2800" i="0">
                <a:solidFill>
                  <a:srgbClr val="FF0000"/>
                </a:solidFill>
                <a:latin typeface="Times New Roman" pitchFamily="18" charset="0"/>
                <a:cs typeface="Times New Roman" pitchFamily="18" charset="0"/>
              </a:rPr>
              <a:t>/26</a:t>
            </a:r>
            <a:r>
              <a:rPr lang="en-US" sz="2800" b="0" i="0">
                <a:latin typeface="Times New Roman" pitchFamily="18" charset="0"/>
                <a:cs typeface="Times New Roman" pitchFamily="18" charset="0"/>
              </a:rPr>
              <a:t>; the last address is 14.24.74.191</a:t>
            </a:r>
            <a:r>
              <a:rPr lang="en-US" sz="2800" i="0">
                <a:solidFill>
                  <a:srgbClr val="FF0000"/>
                </a:solidFill>
                <a:latin typeface="Times New Roman" pitchFamily="18" charset="0"/>
                <a:cs typeface="Times New Roman" pitchFamily="18" charset="0"/>
              </a:rPr>
              <a:t>/26</a:t>
            </a:r>
            <a:r>
              <a:rPr lang="en-US" sz="2800" b="0" i="0">
                <a:latin typeface="Times New Roman" pitchFamily="18" charset="0"/>
                <a:cs typeface="Times New Roman" pitchFamily="18" charset="0"/>
              </a:rPr>
              <a:t>.</a:t>
            </a:r>
          </a:p>
        </p:txBody>
      </p:sp>
      <p:grpSp>
        <p:nvGrpSpPr>
          <p:cNvPr id="2" name="Group 23"/>
          <p:cNvGrpSpPr>
            <a:grpSpLocks/>
          </p:cNvGrpSpPr>
          <p:nvPr/>
        </p:nvGrpSpPr>
        <p:grpSpPr bwMode="auto">
          <a:xfrm>
            <a:off x="0" y="0"/>
            <a:ext cx="9144000" cy="609600"/>
            <a:chOff x="0" y="2448"/>
            <a:chExt cx="5760" cy="384"/>
          </a:xfrm>
        </p:grpSpPr>
        <p:sp>
          <p:nvSpPr>
            <p:cNvPr id="111621"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p>
          </p:txBody>
        </p:sp>
        <p:sp>
          <p:nvSpPr>
            <p:cNvPr id="630799" name="Text Box 15"/>
            <p:cNvSpPr txBox="1">
              <a:spLocks noChangeArrowheads="1"/>
            </p:cNvSpPr>
            <p:nvPr/>
          </p:nvSpPr>
          <p:spPr bwMode="auto">
            <a:xfrm>
              <a:off x="0" y="2448"/>
              <a:ext cx="3454" cy="371"/>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18.5 (continued)</a:t>
              </a:r>
            </a:p>
          </p:txBody>
        </p:sp>
      </p:grpSp>
      <p:sp>
        <p:nvSpPr>
          <p:cNvPr id="111624" name="Slide Number Placeholder 1"/>
          <p:cNvSpPr txBox="1">
            <a:spLocks noGrp="1"/>
          </p:cNvSpPr>
          <p:nvPr/>
        </p:nvSpPr>
        <p:spPr bwMode="auto">
          <a:xfrm>
            <a:off x="0" y="6400800"/>
            <a:ext cx="1905000" cy="457200"/>
          </a:xfrm>
          <a:prstGeom prst="rect">
            <a:avLst/>
          </a:prstGeom>
          <a:noFill/>
          <a:ln w="9525">
            <a:noFill/>
            <a:miter lim="800000"/>
            <a:headEnd/>
            <a:tailEnd/>
          </a:ln>
        </p:spPr>
        <p:txBody>
          <a:bodyPr anchor="b"/>
          <a:lstStyle/>
          <a:p>
            <a:r>
              <a:rPr lang="en-US" sz="1200" i="0">
                <a:latin typeface="Arial" pitchFamily="34" charset="0"/>
              </a:rPr>
              <a:t>18.</a:t>
            </a:r>
            <a:fld id="{AC52B4E4-17A7-4AF2-81FD-4AB8CE0CE91C}" type="slidenum">
              <a:rPr lang="en-US" sz="1200" i="0">
                <a:latin typeface="Arial" pitchFamily="34" charset="0"/>
              </a:rPr>
              <a:pPr/>
              <a:t>7</a:t>
            </a:fld>
            <a:endParaRPr lang="en-US" sz="1200" i="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0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 Box 20"/>
          <p:cNvSpPr txBox="1">
            <a:spLocks noChangeArrowheads="1"/>
          </p:cNvSpPr>
          <p:nvPr/>
        </p:nvSpPr>
        <p:spPr bwMode="auto">
          <a:xfrm>
            <a:off x="76200" y="696913"/>
            <a:ext cx="8839200" cy="2227262"/>
          </a:xfrm>
          <a:prstGeom prst="rect">
            <a:avLst/>
          </a:prstGeom>
          <a:noFill/>
          <a:ln w="9525">
            <a:noFill/>
            <a:miter lim="800000"/>
            <a:headEnd/>
            <a:tailEnd/>
          </a:ln>
        </p:spPr>
        <p:txBody>
          <a:bodyPr>
            <a:spAutoFit/>
          </a:bodyPr>
          <a:lstStyle/>
          <a:p>
            <a:pPr algn="just" eaLnBrk="0" hangingPunct="0"/>
            <a:r>
              <a:rPr lang="en-US" sz="2800" i="0" dirty="0">
                <a:solidFill>
                  <a:srgbClr val="FF0000"/>
                </a:solidFill>
                <a:latin typeface="Times New Roman" pitchFamily="18" charset="0"/>
                <a:cs typeface="Times New Roman" pitchFamily="18" charset="0"/>
              </a:rPr>
              <a:t>c. </a:t>
            </a:r>
            <a:r>
              <a:rPr lang="en-US" sz="2800" b="0" i="0" dirty="0">
                <a:latin typeface="Times New Roman" pitchFamily="18" charset="0"/>
                <a:cs typeface="Times New Roman" pitchFamily="18" charset="0"/>
              </a:rPr>
              <a:t>The number of addresses in the </a:t>
            </a:r>
            <a:r>
              <a:rPr lang="en-US" sz="2800" dirty="0">
                <a:latin typeface="Times New Roman" pitchFamily="18" charset="0"/>
                <a:cs typeface="Times New Roman" pitchFamily="18" charset="0"/>
              </a:rPr>
              <a:t>smallest</a:t>
            </a:r>
            <a:r>
              <a:rPr lang="en-US" sz="2800" b="0" i="0" dirty="0">
                <a:latin typeface="Times New Roman" pitchFamily="18" charset="0"/>
                <a:cs typeface="Times New Roman" pitchFamily="18" charset="0"/>
              </a:rPr>
              <a:t> </a:t>
            </a:r>
            <a:r>
              <a:rPr lang="en-US" sz="2800" b="0" i="0" dirty="0" err="1">
                <a:latin typeface="Times New Roman" pitchFamily="18" charset="0"/>
                <a:cs typeface="Times New Roman" pitchFamily="18" charset="0"/>
              </a:rPr>
              <a:t>subblock</a:t>
            </a:r>
            <a:r>
              <a:rPr lang="en-US" sz="2800" b="0" i="0" dirty="0">
                <a:latin typeface="Times New Roman" pitchFamily="18" charset="0"/>
                <a:cs typeface="Times New Roman" pitchFamily="18" charset="0"/>
              </a:rPr>
              <a:t>, which requires 10 addresses, is not a power of 2. We allocate 16 addresses. The subnet mask for this subnet can be found as </a:t>
            </a:r>
            <a:r>
              <a:rPr lang="en-US" sz="2800" b="0" dirty="0">
                <a:latin typeface="Times New Roman" pitchFamily="18" charset="0"/>
                <a:cs typeface="Times New Roman" pitchFamily="18" charset="0"/>
              </a:rPr>
              <a:t>n</a:t>
            </a:r>
            <a:r>
              <a:rPr lang="en-US" sz="2800" baseline="-25000" dirty="0">
                <a:latin typeface="Times New Roman" pitchFamily="18" charset="0"/>
                <a:cs typeface="Times New Roman" pitchFamily="18" charset="0"/>
              </a:rPr>
              <a:t>3</a:t>
            </a:r>
            <a:r>
              <a:rPr lang="en-US" sz="2800" b="0" i="0" dirty="0">
                <a:latin typeface="Times New Roman" pitchFamily="18" charset="0"/>
                <a:cs typeface="Times New Roman" pitchFamily="18" charset="0"/>
              </a:rPr>
              <a:t> = 32 − log</a:t>
            </a:r>
            <a:r>
              <a:rPr lang="en-US" sz="2800" b="0" i="0" baseline="-25000" dirty="0">
                <a:latin typeface="Times New Roman" pitchFamily="18" charset="0"/>
                <a:cs typeface="Times New Roman" pitchFamily="18" charset="0"/>
              </a:rPr>
              <a:t>2</a:t>
            </a:r>
            <a:r>
              <a:rPr lang="en-US" sz="2800" b="0" i="0" dirty="0">
                <a:latin typeface="Times New Roman" pitchFamily="18" charset="0"/>
                <a:cs typeface="Times New Roman" pitchFamily="18" charset="0"/>
              </a:rPr>
              <a:t> </a:t>
            </a:r>
            <a:r>
              <a:rPr lang="en-US" sz="2800" dirty="0">
                <a:latin typeface="Times New Roman" pitchFamily="18" charset="0"/>
                <a:cs typeface="Times New Roman" pitchFamily="18" charset="0"/>
              </a:rPr>
              <a:t>16</a:t>
            </a:r>
            <a:r>
              <a:rPr lang="en-US" sz="2800" b="0" i="0" dirty="0">
                <a:latin typeface="Times New Roman" pitchFamily="18" charset="0"/>
                <a:cs typeface="Times New Roman" pitchFamily="18" charset="0"/>
              </a:rPr>
              <a:t> = 28. The first address in this block is 14.24.74.192</a:t>
            </a:r>
            <a:r>
              <a:rPr lang="en-US" sz="2800" i="0" dirty="0">
                <a:solidFill>
                  <a:srgbClr val="FF0000"/>
                </a:solidFill>
                <a:latin typeface="Times New Roman" pitchFamily="18" charset="0"/>
                <a:cs typeface="Times New Roman" pitchFamily="18" charset="0"/>
              </a:rPr>
              <a:t>/28</a:t>
            </a:r>
            <a:r>
              <a:rPr lang="en-US" sz="2800" b="0" i="0" dirty="0">
                <a:latin typeface="Times New Roman" pitchFamily="18" charset="0"/>
                <a:cs typeface="Times New Roman" pitchFamily="18" charset="0"/>
              </a:rPr>
              <a:t>; the last address is 14.24.74.207</a:t>
            </a:r>
            <a:r>
              <a:rPr lang="en-US" sz="2800" i="0" dirty="0">
                <a:solidFill>
                  <a:srgbClr val="FF0000"/>
                </a:solidFill>
                <a:latin typeface="Times New Roman" pitchFamily="18" charset="0"/>
                <a:cs typeface="Times New Roman" pitchFamily="18" charset="0"/>
              </a:rPr>
              <a:t>/28</a:t>
            </a:r>
            <a:r>
              <a:rPr lang="en-US" sz="2800" b="0" i="0" dirty="0">
                <a:latin typeface="Times New Roman" pitchFamily="18" charset="0"/>
                <a:cs typeface="Times New Roman" pitchFamily="18" charset="0"/>
              </a:rPr>
              <a:t>.</a:t>
            </a:r>
          </a:p>
        </p:txBody>
      </p:sp>
      <p:grpSp>
        <p:nvGrpSpPr>
          <p:cNvPr id="2" name="Group 23"/>
          <p:cNvGrpSpPr>
            <a:grpSpLocks/>
          </p:cNvGrpSpPr>
          <p:nvPr/>
        </p:nvGrpSpPr>
        <p:grpSpPr bwMode="auto">
          <a:xfrm>
            <a:off x="0" y="0"/>
            <a:ext cx="9144000" cy="609600"/>
            <a:chOff x="0" y="2448"/>
            <a:chExt cx="5760" cy="384"/>
          </a:xfrm>
        </p:grpSpPr>
        <p:sp>
          <p:nvSpPr>
            <p:cNvPr id="113670"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p>
          </p:txBody>
        </p:sp>
        <p:sp>
          <p:nvSpPr>
            <p:cNvPr id="630799" name="Text Box 15"/>
            <p:cNvSpPr txBox="1">
              <a:spLocks noChangeArrowheads="1"/>
            </p:cNvSpPr>
            <p:nvPr/>
          </p:nvSpPr>
          <p:spPr bwMode="auto">
            <a:xfrm>
              <a:off x="0" y="2448"/>
              <a:ext cx="3454" cy="371"/>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18.5 (continued)</a:t>
              </a:r>
            </a:p>
          </p:txBody>
        </p:sp>
      </p:grpSp>
      <p:sp>
        <p:nvSpPr>
          <p:cNvPr id="8" name="Text Box 20"/>
          <p:cNvSpPr txBox="1">
            <a:spLocks noChangeArrowheads="1"/>
          </p:cNvSpPr>
          <p:nvPr/>
        </p:nvSpPr>
        <p:spPr bwMode="auto">
          <a:xfrm>
            <a:off x="12700" y="3505200"/>
            <a:ext cx="8839200" cy="2654300"/>
          </a:xfrm>
          <a:prstGeom prst="rect">
            <a:avLst/>
          </a:prstGeom>
          <a:noFill/>
          <a:ln w="9525">
            <a:noFill/>
            <a:miter lim="800000"/>
            <a:headEnd/>
            <a:tailEnd/>
          </a:ln>
        </p:spPr>
        <p:txBody>
          <a:bodyPr>
            <a:spAutoFit/>
          </a:bodyPr>
          <a:lstStyle/>
          <a:p>
            <a:pPr algn="just" eaLnBrk="0" hangingPunct="0"/>
            <a:r>
              <a:rPr lang="en-US" sz="2800" b="0" i="0">
                <a:latin typeface="Times New Roman" pitchFamily="18" charset="0"/>
                <a:cs typeface="Times New Roman" pitchFamily="18" charset="0"/>
              </a:rPr>
              <a:t>If we add all addresses in the previous subblocks, the result is 208 addresses, which means 48 addresses are left in reserve. The first address in this range is 14.24.74.208. The last address is 14.24.74.255. We don’t know about the prefix length yet. Figure 18.23 shows the configuration of blocks. We have shown the first address in each block.</a:t>
            </a:r>
          </a:p>
        </p:txBody>
      </p:sp>
      <p:sp>
        <p:nvSpPr>
          <p:cNvPr id="113673" name="Slide Number Placeholder 1"/>
          <p:cNvSpPr txBox="1">
            <a:spLocks noGrp="1"/>
          </p:cNvSpPr>
          <p:nvPr/>
        </p:nvSpPr>
        <p:spPr bwMode="auto">
          <a:xfrm>
            <a:off x="0" y="6400800"/>
            <a:ext cx="1905000" cy="457200"/>
          </a:xfrm>
          <a:prstGeom prst="rect">
            <a:avLst/>
          </a:prstGeom>
          <a:noFill/>
          <a:ln w="9525">
            <a:noFill/>
            <a:miter lim="800000"/>
            <a:headEnd/>
            <a:tailEnd/>
          </a:ln>
        </p:spPr>
        <p:txBody>
          <a:bodyPr anchor="b"/>
          <a:lstStyle/>
          <a:p>
            <a:r>
              <a:rPr lang="en-US" sz="1200" i="0">
                <a:latin typeface="Arial" pitchFamily="34" charset="0"/>
              </a:rPr>
              <a:t>18.</a:t>
            </a:r>
            <a:fld id="{59C30327-C1B5-4C69-A3CA-E97D8F13FDA1}" type="slidenum">
              <a:rPr lang="en-US" sz="1200" i="0">
                <a:latin typeface="Arial" pitchFamily="34" charset="0"/>
              </a:rPr>
              <a:pPr/>
              <a:t>8</a:t>
            </a:fld>
            <a:endParaRPr lang="en-US" sz="1200" i="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1"/>
          <p:cNvSpPr>
            <a:spLocks noGrp="1"/>
          </p:cNvSpPr>
          <p:nvPr>
            <p:ph type="sldNum" sz="quarter" idx="10"/>
          </p:nvPr>
        </p:nvSpPr>
        <p:spPr>
          <a:noFill/>
        </p:spPr>
        <p:txBody>
          <a:bodyPr/>
          <a:lstStyle/>
          <a:p>
            <a:r>
              <a:rPr lang="en-US"/>
              <a:t>18.</a:t>
            </a:r>
            <a:fld id="{1FC77E20-C321-4E95-A02E-B0C87AC05FB7}" type="slidenum">
              <a:rPr lang="en-US"/>
              <a:pPr/>
              <a:t>9</a:t>
            </a:fld>
            <a:endParaRPr lang="en-US"/>
          </a:p>
        </p:txBody>
      </p:sp>
      <p:sp>
        <p:nvSpPr>
          <p:cNvPr id="115714"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18.23: </a:t>
            </a:r>
            <a:r>
              <a:rPr lang="en-US" sz="2000">
                <a:latin typeface="Times-BoldItalic"/>
              </a:rPr>
              <a:t>Solution to Example 4.5</a:t>
            </a:r>
          </a:p>
        </p:txBody>
      </p:sp>
      <p:pic>
        <p:nvPicPr>
          <p:cNvPr id="50181" name="Picture 5"/>
          <p:cNvPicPr>
            <a:picLocks noChangeAspect="1" noChangeArrowheads="1"/>
          </p:cNvPicPr>
          <p:nvPr/>
        </p:nvPicPr>
        <p:blipFill>
          <a:blip r:embed="rId3" cstate="print"/>
          <a:srcRect/>
          <a:stretch>
            <a:fillRect/>
          </a:stretch>
        </p:blipFill>
        <p:spPr bwMode="auto">
          <a:xfrm>
            <a:off x="117475" y="946150"/>
            <a:ext cx="8797925" cy="1698625"/>
          </a:xfrm>
          <a:prstGeom prst="rect">
            <a:avLst/>
          </a:prstGeom>
          <a:noFill/>
          <a:ln w="9525">
            <a:noFill/>
            <a:miter lim="800000"/>
            <a:headEnd/>
            <a:tailEnd/>
          </a:ln>
        </p:spPr>
      </p:pic>
      <p:pic>
        <p:nvPicPr>
          <p:cNvPr id="50182" name="Picture 6"/>
          <p:cNvPicPr>
            <a:picLocks noChangeAspect="1" noChangeArrowheads="1"/>
          </p:cNvPicPr>
          <p:nvPr/>
        </p:nvPicPr>
        <p:blipFill>
          <a:blip r:embed="rId4" cstate="print"/>
          <a:srcRect/>
          <a:stretch>
            <a:fillRect/>
          </a:stretch>
        </p:blipFill>
        <p:spPr bwMode="auto">
          <a:xfrm>
            <a:off x="152400" y="3581400"/>
            <a:ext cx="4213225" cy="1306513"/>
          </a:xfrm>
          <a:prstGeom prst="rect">
            <a:avLst/>
          </a:prstGeom>
          <a:noFill/>
          <a:ln w="9525">
            <a:noFill/>
            <a:miter lim="800000"/>
            <a:headEnd/>
            <a:tailEnd/>
          </a:ln>
        </p:spPr>
      </p:pic>
      <p:pic>
        <p:nvPicPr>
          <p:cNvPr id="50186" name="Picture 10"/>
          <p:cNvPicPr>
            <a:picLocks noChangeAspect="1" noChangeArrowheads="1"/>
          </p:cNvPicPr>
          <p:nvPr/>
        </p:nvPicPr>
        <p:blipFill>
          <a:blip r:embed="rId5" cstate="print"/>
          <a:srcRect/>
          <a:stretch>
            <a:fillRect/>
          </a:stretch>
        </p:blipFill>
        <p:spPr bwMode="auto">
          <a:xfrm>
            <a:off x="6918325" y="3581400"/>
            <a:ext cx="1311275" cy="779463"/>
          </a:xfrm>
          <a:prstGeom prst="rect">
            <a:avLst/>
          </a:prstGeom>
          <a:noFill/>
          <a:ln w="9525">
            <a:noFill/>
            <a:miter lim="800000"/>
            <a:headEnd/>
            <a:tailEnd/>
          </a:ln>
        </p:spPr>
      </p:pic>
      <p:grpSp>
        <p:nvGrpSpPr>
          <p:cNvPr id="2" name="Group 3"/>
          <p:cNvGrpSpPr>
            <a:grpSpLocks/>
          </p:cNvGrpSpPr>
          <p:nvPr/>
        </p:nvGrpSpPr>
        <p:grpSpPr bwMode="auto">
          <a:xfrm>
            <a:off x="3870325" y="3581400"/>
            <a:ext cx="2401888" cy="1347788"/>
            <a:chOff x="3869818" y="3581400"/>
            <a:chExt cx="2402543" cy="1348452"/>
          </a:xfrm>
        </p:grpSpPr>
        <p:pic>
          <p:nvPicPr>
            <p:cNvPr id="115723" name="Picture 8"/>
            <p:cNvPicPr>
              <a:picLocks noChangeAspect="1" noChangeArrowheads="1"/>
            </p:cNvPicPr>
            <p:nvPr/>
          </p:nvPicPr>
          <p:blipFill>
            <a:blip r:embed="rId6" cstate="print"/>
            <a:srcRect/>
            <a:stretch>
              <a:fillRect/>
            </a:stretch>
          </p:blipFill>
          <p:spPr bwMode="auto">
            <a:xfrm>
              <a:off x="4448090" y="3581400"/>
              <a:ext cx="1824271" cy="1019915"/>
            </a:xfrm>
            <a:prstGeom prst="rect">
              <a:avLst/>
            </a:prstGeom>
            <a:noFill/>
            <a:ln w="9525">
              <a:noFill/>
              <a:miter lim="800000"/>
              <a:headEnd/>
              <a:tailEnd/>
            </a:ln>
          </p:spPr>
        </p:pic>
        <p:pic>
          <p:nvPicPr>
            <p:cNvPr id="115724" name="Picture 11"/>
            <p:cNvPicPr>
              <a:picLocks noChangeAspect="1" noChangeArrowheads="1"/>
            </p:cNvPicPr>
            <p:nvPr/>
          </p:nvPicPr>
          <p:blipFill>
            <a:blip r:embed="rId7" cstate="print"/>
            <a:srcRect/>
            <a:stretch>
              <a:fillRect/>
            </a:stretch>
          </p:blipFill>
          <p:spPr bwMode="auto">
            <a:xfrm>
              <a:off x="3869818" y="4699548"/>
              <a:ext cx="1311782" cy="230304"/>
            </a:xfrm>
            <a:prstGeom prst="rect">
              <a:avLst/>
            </a:prstGeom>
            <a:noFill/>
            <a:ln w="9525">
              <a:noFill/>
              <a:miter lim="800000"/>
              <a:headEnd/>
              <a:tailEnd/>
            </a:ln>
          </p:spPr>
        </p:pic>
      </p:grpSp>
      <p:grpSp>
        <p:nvGrpSpPr>
          <p:cNvPr id="3" name="Group 4"/>
          <p:cNvGrpSpPr>
            <a:grpSpLocks/>
          </p:cNvGrpSpPr>
          <p:nvPr/>
        </p:nvGrpSpPr>
        <p:grpSpPr bwMode="auto">
          <a:xfrm>
            <a:off x="5867400" y="3581400"/>
            <a:ext cx="1212850" cy="1347788"/>
            <a:chOff x="5867400" y="3581400"/>
            <a:chExt cx="1212618" cy="1348452"/>
          </a:xfrm>
        </p:grpSpPr>
        <p:pic>
          <p:nvPicPr>
            <p:cNvPr id="115721" name="Picture 9"/>
            <p:cNvPicPr>
              <a:picLocks noChangeAspect="1" noChangeArrowheads="1"/>
            </p:cNvPicPr>
            <p:nvPr/>
          </p:nvPicPr>
          <p:blipFill>
            <a:blip r:embed="rId8" cstate="print"/>
            <a:srcRect/>
            <a:stretch>
              <a:fillRect/>
            </a:stretch>
          </p:blipFill>
          <p:spPr bwMode="auto">
            <a:xfrm>
              <a:off x="6355301" y="3581400"/>
              <a:ext cx="479577" cy="1038716"/>
            </a:xfrm>
            <a:prstGeom prst="rect">
              <a:avLst/>
            </a:prstGeom>
            <a:noFill/>
            <a:ln w="9525">
              <a:noFill/>
              <a:miter lim="800000"/>
              <a:headEnd/>
              <a:tailEnd/>
            </a:ln>
          </p:spPr>
        </p:pic>
        <p:pic>
          <p:nvPicPr>
            <p:cNvPr id="115722" name="Picture 12"/>
            <p:cNvPicPr>
              <a:picLocks noChangeAspect="1" noChangeArrowheads="1"/>
            </p:cNvPicPr>
            <p:nvPr/>
          </p:nvPicPr>
          <p:blipFill>
            <a:blip r:embed="rId9" cstate="print"/>
            <a:srcRect/>
            <a:stretch>
              <a:fillRect/>
            </a:stretch>
          </p:blipFill>
          <p:spPr bwMode="auto">
            <a:xfrm>
              <a:off x="5867400" y="4699548"/>
              <a:ext cx="1212618" cy="230304"/>
            </a:xfrm>
            <a:prstGeom prst="rect">
              <a:avLst/>
            </a:prstGeom>
            <a:noFill/>
            <a:ln w="9525">
              <a:noFill/>
              <a:miter lim="800000"/>
              <a:headEnd/>
              <a:tailEnd/>
            </a:ln>
          </p:spPr>
        </p:pic>
      </p:grpSp>
      <p:pic>
        <p:nvPicPr>
          <p:cNvPr id="50189" name="Picture 13"/>
          <p:cNvPicPr>
            <a:picLocks noChangeAspect="1" noChangeArrowheads="1"/>
          </p:cNvPicPr>
          <p:nvPr/>
        </p:nvPicPr>
        <p:blipFill>
          <a:blip r:embed="rId10" cstate="print"/>
          <a:srcRect/>
          <a:stretch>
            <a:fillRect/>
          </a:stretch>
        </p:blipFill>
        <p:spPr bwMode="auto">
          <a:xfrm>
            <a:off x="3803650" y="5105400"/>
            <a:ext cx="1123950" cy="2492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1" presetClass="entr" presetSubtype="0" fill="hold" nodeType="clickEffect">
                                  <p:stCondLst>
                                    <p:cond delay="0"/>
                                  </p:stCondLst>
                                  <p:childTnLst>
                                    <p:set>
                                      <p:cBhvr>
                                        <p:cTn id="10" dur="1" fill="hold">
                                          <p:stCondLst>
                                            <p:cond delay="0"/>
                                          </p:stCondLst>
                                        </p:cTn>
                                        <p:tgtEl>
                                          <p:spTgt spid="50182"/>
                                        </p:tgtEl>
                                        <p:attrNameLst>
                                          <p:attrName>style.visibility</p:attrName>
                                        </p:attrNameLst>
                                      </p:cBhvr>
                                      <p:to>
                                        <p:strVal val="visible"/>
                                      </p:to>
                                    </p:set>
                                    <p:anim calcmode="lin" valueType="num">
                                      <p:cBhvr>
                                        <p:cTn id="11" dur="1000" fill="hold"/>
                                        <p:tgtEl>
                                          <p:spTgt spid="50182"/>
                                        </p:tgtEl>
                                        <p:attrNameLst>
                                          <p:attrName>ppt_w</p:attrName>
                                        </p:attrNameLst>
                                      </p:cBhvr>
                                      <p:tavLst>
                                        <p:tav tm="0">
                                          <p:val>
                                            <p:fltVal val="0"/>
                                          </p:val>
                                        </p:tav>
                                        <p:tav tm="100000">
                                          <p:val>
                                            <p:strVal val="#ppt_w"/>
                                          </p:val>
                                        </p:tav>
                                      </p:tavLst>
                                    </p:anim>
                                    <p:anim calcmode="lin" valueType="num">
                                      <p:cBhvr>
                                        <p:cTn id="12" dur="1000" fill="hold"/>
                                        <p:tgtEl>
                                          <p:spTgt spid="50182"/>
                                        </p:tgtEl>
                                        <p:attrNameLst>
                                          <p:attrName>ppt_h</p:attrName>
                                        </p:attrNameLst>
                                      </p:cBhvr>
                                      <p:tavLst>
                                        <p:tav tm="0">
                                          <p:val>
                                            <p:fltVal val="0"/>
                                          </p:val>
                                        </p:tav>
                                        <p:tav tm="100000">
                                          <p:val>
                                            <p:strVal val="#ppt_h"/>
                                          </p:val>
                                        </p:tav>
                                      </p:tavLst>
                                    </p:anim>
                                    <p:anim calcmode="lin" valueType="num">
                                      <p:cBhvr>
                                        <p:cTn id="13" dur="1000" fill="hold"/>
                                        <p:tgtEl>
                                          <p:spTgt spid="50182"/>
                                        </p:tgtEl>
                                        <p:attrNameLst>
                                          <p:attrName>style.rotation</p:attrName>
                                        </p:attrNameLst>
                                      </p:cBhvr>
                                      <p:tavLst>
                                        <p:tav tm="0">
                                          <p:val>
                                            <p:fltVal val="90"/>
                                          </p:val>
                                        </p:tav>
                                        <p:tav tm="100000">
                                          <p:val>
                                            <p:fltVal val="0"/>
                                          </p:val>
                                        </p:tav>
                                      </p:tavLst>
                                    </p:anim>
                                    <p:animEffect transition="in" filter="fade">
                                      <p:cBhvr>
                                        <p:cTn id="14" dur="1000"/>
                                        <p:tgtEl>
                                          <p:spTgt spid="5018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ppt_w</p:attrName>
                                        </p:attrNameLst>
                                      </p:cBhvr>
                                      <p:tavLst>
                                        <p:tav tm="0">
                                          <p:val>
                                            <p:fltVal val="0"/>
                                          </p:val>
                                        </p:tav>
                                        <p:tav tm="100000">
                                          <p:val>
                                            <p:strVal val="#ppt_w"/>
                                          </p:val>
                                        </p:tav>
                                      </p:tavLst>
                                    </p:anim>
                                    <p:anim calcmode="lin" valueType="num">
                                      <p:cBhvr>
                                        <p:cTn id="20" dur="1000" fill="hold"/>
                                        <p:tgtEl>
                                          <p:spTgt spid="2"/>
                                        </p:tgtEl>
                                        <p:attrNameLst>
                                          <p:attrName>ppt_h</p:attrName>
                                        </p:attrNameLst>
                                      </p:cBhvr>
                                      <p:tavLst>
                                        <p:tav tm="0">
                                          <p:val>
                                            <p:fltVal val="0"/>
                                          </p:val>
                                        </p:tav>
                                        <p:tav tm="100000">
                                          <p:val>
                                            <p:strVal val="#ppt_h"/>
                                          </p:val>
                                        </p:tav>
                                      </p:tavLst>
                                    </p:anim>
                                    <p:anim calcmode="lin" valueType="num">
                                      <p:cBhvr>
                                        <p:cTn id="21" dur="1000" fill="hold"/>
                                        <p:tgtEl>
                                          <p:spTgt spid="2"/>
                                        </p:tgtEl>
                                        <p:attrNameLst>
                                          <p:attrName>style.rotation</p:attrName>
                                        </p:attrNameLst>
                                      </p:cBhvr>
                                      <p:tavLst>
                                        <p:tav tm="0">
                                          <p:val>
                                            <p:fltVal val="90"/>
                                          </p:val>
                                        </p:tav>
                                        <p:tav tm="100000">
                                          <p:val>
                                            <p:fltVal val="0"/>
                                          </p:val>
                                        </p:tav>
                                      </p:tavLst>
                                    </p:anim>
                                    <p:animEffect transition="in" filter="fade">
                                      <p:cBhvr>
                                        <p:cTn id="22" dur="10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ppt_w</p:attrName>
                                        </p:attrNameLst>
                                      </p:cBhvr>
                                      <p:tavLst>
                                        <p:tav tm="0">
                                          <p:val>
                                            <p:fltVal val="0"/>
                                          </p:val>
                                        </p:tav>
                                        <p:tav tm="100000">
                                          <p:val>
                                            <p:strVal val="#ppt_w"/>
                                          </p:val>
                                        </p:tav>
                                      </p:tavLst>
                                    </p:anim>
                                    <p:anim calcmode="lin" valueType="num">
                                      <p:cBhvr>
                                        <p:cTn id="28" dur="1000" fill="hold"/>
                                        <p:tgtEl>
                                          <p:spTgt spid="3"/>
                                        </p:tgtEl>
                                        <p:attrNameLst>
                                          <p:attrName>ppt_h</p:attrName>
                                        </p:attrNameLst>
                                      </p:cBhvr>
                                      <p:tavLst>
                                        <p:tav tm="0">
                                          <p:val>
                                            <p:fltVal val="0"/>
                                          </p:val>
                                        </p:tav>
                                        <p:tav tm="100000">
                                          <p:val>
                                            <p:strVal val="#ppt_h"/>
                                          </p:val>
                                        </p:tav>
                                      </p:tavLst>
                                    </p:anim>
                                    <p:anim calcmode="lin" valueType="num">
                                      <p:cBhvr>
                                        <p:cTn id="29" dur="1000" fill="hold"/>
                                        <p:tgtEl>
                                          <p:spTgt spid="3"/>
                                        </p:tgtEl>
                                        <p:attrNameLst>
                                          <p:attrName>style.rotation</p:attrName>
                                        </p:attrNameLst>
                                      </p:cBhvr>
                                      <p:tavLst>
                                        <p:tav tm="0">
                                          <p:val>
                                            <p:fltVal val="90"/>
                                          </p:val>
                                        </p:tav>
                                        <p:tav tm="100000">
                                          <p:val>
                                            <p:fltVal val="0"/>
                                          </p:val>
                                        </p:tav>
                                      </p:tavLst>
                                    </p:anim>
                                    <p:animEffect transition="in" filter="fade">
                                      <p:cBhvr>
                                        <p:cTn id="30" dur="1000"/>
                                        <p:tgtEl>
                                          <p:spTgt spid="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1" presetClass="entr" presetSubtype="0" fill="hold" nodeType="clickEffect">
                                  <p:stCondLst>
                                    <p:cond delay="0"/>
                                  </p:stCondLst>
                                  <p:childTnLst>
                                    <p:set>
                                      <p:cBhvr>
                                        <p:cTn id="34" dur="1" fill="hold">
                                          <p:stCondLst>
                                            <p:cond delay="0"/>
                                          </p:stCondLst>
                                        </p:cTn>
                                        <p:tgtEl>
                                          <p:spTgt spid="50186"/>
                                        </p:tgtEl>
                                        <p:attrNameLst>
                                          <p:attrName>style.visibility</p:attrName>
                                        </p:attrNameLst>
                                      </p:cBhvr>
                                      <p:to>
                                        <p:strVal val="visible"/>
                                      </p:to>
                                    </p:set>
                                    <p:anim calcmode="lin" valueType="num">
                                      <p:cBhvr>
                                        <p:cTn id="35" dur="1000" fill="hold"/>
                                        <p:tgtEl>
                                          <p:spTgt spid="50186"/>
                                        </p:tgtEl>
                                        <p:attrNameLst>
                                          <p:attrName>ppt_w</p:attrName>
                                        </p:attrNameLst>
                                      </p:cBhvr>
                                      <p:tavLst>
                                        <p:tav tm="0">
                                          <p:val>
                                            <p:fltVal val="0"/>
                                          </p:val>
                                        </p:tav>
                                        <p:tav tm="100000">
                                          <p:val>
                                            <p:strVal val="#ppt_w"/>
                                          </p:val>
                                        </p:tav>
                                      </p:tavLst>
                                    </p:anim>
                                    <p:anim calcmode="lin" valueType="num">
                                      <p:cBhvr>
                                        <p:cTn id="36" dur="1000" fill="hold"/>
                                        <p:tgtEl>
                                          <p:spTgt spid="50186"/>
                                        </p:tgtEl>
                                        <p:attrNameLst>
                                          <p:attrName>ppt_h</p:attrName>
                                        </p:attrNameLst>
                                      </p:cBhvr>
                                      <p:tavLst>
                                        <p:tav tm="0">
                                          <p:val>
                                            <p:fltVal val="0"/>
                                          </p:val>
                                        </p:tav>
                                        <p:tav tm="100000">
                                          <p:val>
                                            <p:strVal val="#ppt_h"/>
                                          </p:val>
                                        </p:tav>
                                      </p:tavLst>
                                    </p:anim>
                                    <p:anim calcmode="lin" valueType="num">
                                      <p:cBhvr>
                                        <p:cTn id="37" dur="1000" fill="hold"/>
                                        <p:tgtEl>
                                          <p:spTgt spid="50186"/>
                                        </p:tgtEl>
                                        <p:attrNameLst>
                                          <p:attrName>style.rotation</p:attrName>
                                        </p:attrNameLst>
                                      </p:cBhvr>
                                      <p:tavLst>
                                        <p:tav tm="0">
                                          <p:val>
                                            <p:fltVal val="90"/>
                                          </p:val>
                                        </p:tav>
                                        <p:tav tm="100000">
                                          <p:val>
                                            <p:fltVal val="0"/>
                                          </p:val>
                                        </p:tav>
                                      </p:tavLst>
                                    </p:anim>
                                    <p:animEffect transition="in" filter="fade">
                                      <p:cBhvr>
                                        <p:cTn id="38" dur="1000"/>
                                        <p:tgtEl>
                                          <p:spTgt spid="5018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0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11331</TotalTime>
  <Words>1005</Words>
  <Application>Microsoft Office PowerPoint</Application>
  <PresentationFormat>On-screen Show (4:3)</PresentationFormat>
  <Paragraphs>98</Paragraphs>
  <Slides>20</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Adobe Gothic Std B</vt:lpstr>
      <vt:lpstr>Arial</vt:lpstr>
      <vt:lpstr>Baby Kruffy</vt:lpstr>
      <vt:lpstr>Calibri</vt:lpstr>
      <vt:lpstr>Tahoma</vt:lpstr>
      <vt:lpstr>Times New Roman</vt:lpstr>
      <vt:lpstr>Times-BoldItalic</vt:lpstr>
      <vt:lpstr>Office Theme</vt:lpstr>
      <vt:lpstr>PowerPoint Presentation</vt:lpstr>
      <vt:lpstr>PowerPoint Presentation</vt:lpstr>
      <vt:lpstr>PowerPoint Presentation</vt:lpstr>
      <vt:lpstr>3 levels of hierarchy - Subnetting</vt:lpstr>
      <vt:lpstr>Designing Subnets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Subnetting – Ex 2</vt:lpstr>
      <vt:lpstr>Subnetting – Ex 2</vt:lpstr>
      <vt:lpstr>PowerPoint Presentation</vt:lpstr>
      <vt:lpstr>PowerPoint Presentation</vt:lpstr>
      <vt:lpstr>Subnetting – Ex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Jayavignesh Thyagarajan</cp:lastModifiedBy>
  <cp:revision>218</cp:revision>
  <dcterms:created xsi:type="dcterms:W3CDTF">2014-02-21T18:14:48Z</dcterms:created>
  <dcterms:modified xsi:type="dcterms:W3CDTF">2018-09-26T05:00:07Z</dcterms:modified>
</cp:coreProperties>
</file>