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4"/>
  </p:notesMasterIdLst>
  <p:sldIdLst>
    <p:sldId id="261" r:id="rId2"/>
    <p:sldId id="289" r:id="rId3"/>
    <p:sldId id="455" r:id="rId4"/>
    <p:sldId id="456" r:id="rId5"/>
    <p:sldId id="473" r:id="rId6"/>
    <p:sldId id="325" r:id="rId7"/>
    <p:sldId id="409" r:id="rId8"/>
    <p:sldId id="326" r:id="rId9"/>
    <p:sldId id="410" r:id="rId10"/>
    <p:sldId id="472" r:id="rId11"/>
    <p:sldId id="411" r:id="rId12"/>
    <p:sldId id="412" r:id="rId13"/>
    <p:sldId id="328" r:id="rId14"/>
    <p:sldId id="330" r:id="rId15"/>
    <p:sldId id="329" r:id="rId16"/>
    <p:sldId id="413" r:id="rId17"/>
    <p:sldId id="414" r:id="rId18"/>
    <p:sldId id="415" r:id="rId19"/>
    <p:sldId id="416" r:id="rId20"/>
    <p:sldId id="453" r:id="rId21"/>
    <p:sldId id="417" r:id="rId22"/>
    <p:sldId id="503" r:id="rId23"/>
    <p:sldId id="452" r:id="rId24"/>
    <p:sldId id="454" r:id="rId25"/>
    <p:sldId id="373" r:id="rId26"/>
    <p:sldId id="418" r:id="rId27"/>
    <p:sldId id="457" r:id="rId28"/>
    <p:sldId id="459" r:id="rId29"/>
    <p:sldId id="458" r:id="rId30"/>
    <p:sldId id="460" r:id="rId31"/>
    <p:sldId id="461" r:id="rId32"/>
    <p:sldId id="462" r:id="rId33"/>
    <p:sldId id="333" r:id="rId34"/>
    <p:sldId id="467" r:id="rId35"/>
    <p:sldId id="419" r:id="rId36"/>
    <p:sldId id="420" r:id="rId37"/>
    <p:sldId id="463" r:id="rId38"/>
    <p:sldId id="464" r:id="rId39"/>
    <p:sldId id="421" r:id="rId40"/>
    <p:sldId id="466" r:id="rId41"/>
    <p:sldId id="424" r:id="rId42"/>
    <p:sldId id="474" r:id="rId43"/>
    <p:sldId id="475" r:id="rId44"/>
    <p:sldId id="487" r:id="rId45"/>
    <p:sldId id="488" r:id="rId46"/>
    <p:sldId id="489" r:id="rId47"/>
    <p:sldId id="476" r:id="rId48"/>
    <p:sldId id="485" r:id="rId49"/>
    <p:sldId id="468" r:id="rId50"/>
    <p:sldId id="493" r:id="rId51"/>
    <p:sldId id="491" r:id="rId52"/>
    <p:sldId id="492" r:id="rId53"/>
    <p:sldId id="494" r:id="rId54"/>
    <p:sldId id="495" r:id="rId55"/>
    <p:sldId id="496" r:id="rId56"/>
    <p:sldId id="497" r:id="rId57"/>
    <p:sldId id="498" r:id="rId58"/>
    <p:sldId id="499" r:id="rId59"/>
    <p:sldId id="501" r:id="rId60"/>
    <p:sldId id="500" r:id="rId61"/>
    <p:sldId id="502" r:id="rId62"/>
    <p:sldId id="47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94624" autoAdjust="0"/>
  </p:normalViewPr>
  <p:slideViewPr>
    <p:cSldViewPr>
      <p:cViewPr varScale="1">
        <p:scale>
          <a:sx n="72" d="100"/>
          <a:sy n="72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41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367D-2C36-470E-819B-3DD779932AA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7C213-01FD-4B07-B014-441CE603C3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18.#</a:t>
            </a: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9310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DF721-1887-45FD-B886-5ADB8DB4BD8A}" type="slidenum">
              <a:rPr lang="en-US"/>
              <a:pPr/>
              <a:t>14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BD056-DA75-4851-880B-9D5C5BB0CE34}" type="slidenum">
              <a:rPr lang="en-US"/>
              <a:pPr/>
              <a:t>15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26ED1-D16A-4439-9992-CE32E9AD55B0}" type="slidenum">
              <a:rPr lang="en-US"/>
              <a:pPr/>
              <a:t>16</a:t>
            </a:fld>
            <a:endParaRPr lang="en-US"/>
          </a:p>
        </p:txBody>
      </p:sp>
      <p:sp>
        <p:nvSpPr>
          <p:cNvPr id="116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00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23E0-5878-45F1-80EA-9F8489D12747}" type="slidenum">
              <a:rPr lang="en-US"/>
              <a:pPr/>
              <a:t>17</a:t>
            </a:fld>
            <a:endParaRPr lang="en-US"/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F799E-B55A-41C6-A646-F46197E053D9}" type="slidenum">
              <a:rPr lang="en-US"/>
              <a:pPr/>
              <a:t>18</a:t>
            </a:fld>
            <a:endParaRPr lang="en-US"/>
          </a:p>
        </p:txBody>
      </p:sp>
      <p:sp>
        <p:nvSpPr>
          <p:cNvPr id="116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6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18ECC-05EE-4F08-A8DE-7E9A1F825AB6}" type="slidenum">
              <a:rPr lang="en-US"/>
              <a:pPr/>
              <a:t>19</a:t>
            </a:fld>
            <a:endParaRPr lang="en-US"/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0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18.#</a:t>
            </a: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5368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0E42D-B5CB-4EC5-BDAC-A7409BEE99A7}" type="slidenum">
              <a:rPr lang="en-US"/>
              <a:pPr/>
              <a:t>21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1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0E42D-B5CB-4EC5-BDAC-A7409BEE99A7}" type="slidenum">
              <a:rPr lang="en-US"/>
              <a:pPr/>
              <a:t>22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7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30DB3-F785-4837-B19E-AE55AC0B9DA0}" type="slidenum">
              <a:rPr lang="en-US"/>
              <a:pPr/>
              <a:t>25</a:t>
            </a:fld>
            <a:endParaRPr lang="en-US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29008-55CF-42DA-8987-C6C7E69D94F5}" type="slidenum">
              <a:rPr lang="en-US"/>
              <a:pPr/>
              <a:t>6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2334F-D370-46D1-9238-EF6A91992879}" type="slidenum">
              <a:rPr lang="en-US"/>
              <a:pPr/>
              <a:t>26</a:t>
            </a:fld>
            <a:endParaRPr lang="en-US"/>
          </a:p>
        </p:txBody>
      </p:sp>
      <p:sp>
        <p:nvSpPr>
          <p:cNvPr id="115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69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C520A-7E3F-425B-966D-89589CFC3481}" type="slidenum">
              <a:rPr lang="en-US"/>
              <a:pPr/>
              <a:t>27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8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2AE57-DDC2-45D1-B148-10F36CFD8306}" type="slidenum">
              <a:rPr lang="en-US"/>
              <a:pPr/>
              <a:t>33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8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18.#</a:t>
            </a: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8959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A7E8F-F416-4B0B-BBED-4FEBBE6580C4}" type="slidenum">
              <a:rPr lang="en-US"/>
              <a:pPr/>
              <a:t>35</a:t>
            </a:fld>
            <a:endParaRPr lang="en-US"/>
          </a:p>
        </p:txBody>
      </p:sp>
      <p:sp>
        <p:nvSpPr>
          <p:cNvPr id="113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2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D2192-1644-4AC3-BA34-4447A8EC9008}" type="slidenum">
              <a:rPr lang="en-US"/>
              <a:pPr/>
              <a:t>36</a:t>
            </a:fld>
            <a:endParaRPr lang="en-US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0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7F668-CA75-46B6-BB91-2046052D812D}" type="slidenum">
              <a:rPr lang="en-US"/>
              <a:pPr/>
              <a:t>39</a:t>
            </a:fld>
            <a:endParaRPr lang="en-US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3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2D239-46D7-46D7-A5D8-413FA575F344}" type="slidenum">
              <a:rPr lang="en-US"/>
              <a:pPr/>
              <a:t>41</a:t>
            </a:fld>
            <a:endParaRPr 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1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18.#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9130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18.#</a:t>
            </a: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91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19E8E-C927-42C7-9604-2C29C0030816}" type="slidenum">
              <a:rPr lang="en-US"/>
              <a:pPr/>
              <a:t>7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27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83E7F-79AB-4CBC-BF48-FAC278E8B71F}" type="slidenum">
              <a:rPr lang="en-US"/>
              <a:pPr/>
              <a:t>44</a:t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4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F05C8-FAE9-4A3F-A8F1-A17049A9A0CF}" type="slidenum">
              <a:rPr lang="en-US"/>
              <a:pPr/>
              <a:t>45</a:t>
            </a:fld>
            <a:endParaRPr lang="en-US"/>
          </a:p>
        </p:txBody>
      </p:sp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78FA2-0DD4-4474-B86E-B502B9C928CA}" type="slidenum">
              <a:rPr lang="en-US"/>
              <a:pPr/>
              <a:t>46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08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A6CDF-69D0-406F-BB26-00032DCE1463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4593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A7002-8376-4493-B7BA-A3DBABF3318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8458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588CE-7E32-4A2D-85A1-9E8F2E9A674E}" type="slidenum">
              <a:rPr lang="en-US"/>
              <a:pPr/>
              <a:t>50</a:t>
            </a:fld>
            <a:endParaRPr lang="en-US"/>
          </a:p>
        </p:txBody>
      </p:sp>
      <p:sp>
        <p:nvSpPr>
          <p:cNvPr id="117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0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1B0DE-7A9F-465B-9337-D8046A833929}" type="slidenum">
              <a:rPr lang="en-US"/>
              <a:pPr/>
              <a:t>51</a:t>
            </a:fld>
            <a:endParaRPr lang="en-US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67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D960A-AE1C-4E3F-85C8-DA733815289D}" type="slidenum">
              <a:rPr lang="en-US"/>
              <a:pPr/>
              <a:t>52</a:t>
            </a:fld>
            <a:endParaRPr lang="en-US"/>
          </a:p>
        </p:txBody>
      </p:sp>
      <p:sp>
        <p:nvSpPr>
          <p:cNvPr id="117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7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E9E1C-BD64-46BE-93B9-2E582D4CAF14}" type="slidenum">
              <a:rPr lang="en-US"/>
              <a:pPr/>
              <a:t>53</a:t>
            </a:fld>
            <a:endParaRPr lang="en-US"/>
          </a:p>
        </p:txBody>
      </p:sp>
      <p:sp>
        <p:nvSpPr>
          <p:cNvPr id="117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85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B37E7-BD99-4422-B980-CF9799D797FD}" type="slidenum">
              <a:rPr lang="en-US"/>
              <a:pPr/>
              <a:t>54</a:t>
            </a:fld>
            <a:endParaRPr lang="en-US"/>
          </a:p>
        </p:txBody>
      </p:sp>
      <p:sp>
        <p:nvSpPr>
          <p:cNvPr id="117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2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1F086-AF32-4C3D-8163-394E35BE0DE5}" type="slidenum">
              <a:rPr lang="en-US"/>
              <a:pPr/>
              <a:t>8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4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8A52B-E325-489E-ABF8-167DCA7D6C0D}" type="slidenum">
              <a:rPr lang="en-US"/>
              <a:pPr/>
              <a:t>55</a:t>
            </a:fld>
            <a:endParaRPr lang="en-US"/>
          </a:p>
        </p:txBody>
      </p:sp>
      <p:sp>
        <p:nvSpPr>
          <p:cNvPr id="117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927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A632F-2B54-45B7-BB87-469095E01C1C}" type="slidenum">
              <a:rPr lang="en-US"/>
              <a:pPr/>
              <a:t>56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C038A-669E-4AA5-8763-5BAAAE5906C6}" type="slidenum">
              <a:rPr lang="en-US"/>
              <a:pPr/>
              <a:t>57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77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39526-3FDB-461D-A112-132A45C80DB7}" type="slidenum">
              <a:rPr lang="en-US"/>
              <a:pPr/>
              <a:t>58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343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37AA9-9333-45E1-9377-CBB96AAE33DF}" type="slidenum">
              <a:rPr lang="en-US"/>
              <a:pPr/>
              <a:t>59</a:t>
            </a:fld>
            <a:endParaRPr lang="en-US"/>
          </a:p>
        </p:txBody>
      </p:sp>
      <p:sp>
        <p:nvSpPr>
          <p:cNvPr id="114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2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9D865-41D5-40D6-BF83-D56028434783}" type="slidenum">
              <a:rPr lang="en-US"/>
              <a:pPr/>
              <a:t>60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395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B48B6-1681-4CAE-99E5-49E7C425DFE0}" type="slidenum">
              <a:rPr lang="en-US"/>
              <a:pPr/>
              <a:t>61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E0B11-0BD9-4F3A-91F9-6DFDD15D4B19}" type="slidenum">
              <a:rPr lang="en-US"/>
              <a:pPr/>
              <a:t>9</a:t>
            </a:fld>
            <a:endParaRPr lang="en-US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E0B11-0BD9-4F3A-91F9-6DFDD15D4B19}" type="slidenum">
              <a:rPr lang="en-US"/>
              <a:pPr/>
              <a:t>10</a:t>
            </a:fld>
            <a:endParaRPr lang="en-US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8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BA286-D1C3-4CDE-A80A-3D8817B88561}" type="slidenum">
              <a:rPr lang="en-US"/>
              <a:pPr/>
              <a:t>11</a:t>
            </a:fld>
            <a:endParaRPr lang="en-US"/>
          </a:p>
        </p:txBody>
      </p:sp>
      <p:sp>
        <p:nvSpPr>
          <p:cNvPr id="112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97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4E0B-B2D4-4072-B4AA-32118E884C22}" type="slidenum">
              <a:rPr lang="en-US"/>
              <a:pPr/>
              <a:t>12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2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C520A-7E3F-425B-966D-89589CFC3481}" type="slidenum">
              <a:rPr lang="en-US"/>
              <a:pPr/>
              <a:t>13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4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EBDD-540D-4E46-85F0-94B48A7D7DB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325F-90D7-4320-BFBC-89D32B581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audio" Target="../media/audio1.wav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1752599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5 –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Network Layer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 Addressing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Jayavignesh</a:t>
            </a: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Asst Professor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SENSE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9F3C8268-0385-434C-8ED5-38ABA1C1A608}" type="slidenum">
              <a:rPr lang="en-US"/>
              <a:pPr/>
              <a:t>10</a:t>
            </a:fld>
            <a:endParaRPr lang="en-US"/>
          </a:p>
        </p:txBody>
      </p:sp>
      <p:sp>
        <p:nvSpPr>
          <p:cNvPr id="11233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7" name="Line 9"/>
          <p:cNvSpPr>
            <a:spLocks noChangeShapeType="1"/>
          </p:cNvSpPr>
          <p:nvPr/>
        </p:nvSpPr>
        <p:spPr bwMode="auto">
          <a:xfrm>
            <a:off x="457200" y="1905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 dirty="0"/>
          </a:p>
        </p:txBody>
      </p:sp>
      <p:sp>
        <p:nvSpPr>
          <p:cNvPr id="1123338" name="Line 10"/>
          <p:cNvSpPr>
            <a:spLocks noChangeShapeType="1"/>
          </p:cNvSpPr>
          <p:nvPr/>
        </p:nvSpPr>
        <p:spPr bwMode="auto">
          <a:xfrm>
            <a:off x="457200" y="3124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3339" name="Rectangle 11"/>
          <p:cNvSpPr>
            <a:spLocks noChangeArrowheads="1"/>
          </p:cNvSpPr>
          <p:nvPr/>
        </p:nvSpPr>
        <p:spPr bwMode="auto">
          <a:xfrm>
            <a:off x="457200" y="1970782"/>
            <a:ext cx="8077200" cy="107721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baseline="0" dirty="0" smtClean="0"/>
              <a:t>Unique –</a:t>
            </a:r>
            <a:r>
              <a:rPr lang="en-US" sz="3200" b="1" dirty="0" smtClean="0"/>
              <a:t> Each address defines one &amp; only one connection to Internet</a:t>
            </a:r>
            <a:endParaRPr lang="en-US" sz="3200" b="1" baseline="0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219200"/>
            <a:ext cx="1143000" cy="566738"/>
            <a:chOff x="1200" y="1248"/>
            <a:chExt cx="720" cy="357"/>
          </a:xfrm>
        </p:grpSpPr>
        <p:pic>
          <p:nvPicPr>
            <p:cNvPr id="112334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334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57200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 dirty="0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458788" y="5715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457200" y="4018746"/>
            <a:ext cx="8153400" cy="1631216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5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* 2 devices can never have same address at same time *</a:t>
            </a:r>
          </a:p>
          <a:p>
            <a:pPr algn="ctr"/>
            <a:endParaRPr lang="en-US" sz="25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/>
            <a:r>
              <a:rPr lang="en-US" sz="25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Address may be assigned to a device for a time period and then taken away and assigned to another device *</a:t>
            </a:r>
            <a:endParaRPr 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99DA4686-5761-4C4E-99C2-C43244EBD8AE}" type="slidenum">
              <a:rPr lang="en-US"/>
              <a:pPr/>
              <a:t>11</a:t>
            </a:fld>
            <a:endParaRPr lang="en-US"/>
          </a:p>
        </p:txBody>
      </p:sp>
      <p:sp>
        <p:nvSpPr>
          <p:cNvPr id="112742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2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2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2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3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3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3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434" name="Line 10"/>
          <p:cNvSpPr>
            <a:spLocks noChangeShapeType="1"/>
          </p:cNvSpPr>
          <p:nvPr/>
        </p:nvSpPr>
        <p:spPr bwMode="auto">
          <a:xfrm>
            <a:off x="457200" y="4191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435" name="Rectangle 11"/>
          <p:cNvSpPr>
            <a:spLocks noChangeArrowheads="1"/>
          </p:cNvSpPr>
          <p:nvPr/>
        </p:nvSpPr>
        <p:spPr bwMode="auto">
          <a:xfrm>
            <a:off x="457200" y="2743200"/>
            <a:ext cx="8153400" cy="13716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000" b="1" baseline="0" dirty="0"/>
              <a:t>The address space of IPv4 is </a:t>
            </a:r>
            <a:br>
              <a:rPr lang="en-US" sz="4000" b="1" baseline="0" dirty="0"/>
            </a:br>
            <a:r>
              <a:rPr lang="en-US" sz="4000" b="1" baseline="0" dirty="0"/>
              <a:t>2</a:t>
            </a:r>
            <a:r>
              <a:rPr lang="en-US" sz="4000" b="1" baseline="30000" dirty="0"/>
              <a:t>32</a:t>
            </a:r>
            <a:r>
              <a:rPr lang="en-US" sz="4000" b="1" baseline="0" dirty="0"/>
              <a:t>  or  4,294,967,296.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2743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743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976A6FD8-8210-44AC-8F89-BBA6178922BF}" type="slidenum">
              <a:rPr lang="en-US"/>
              <a:pPr/>
              <a:t>12</a:t>
            </a:fld>
            <a:endParaRPr lang="en-US"/>
          </a:p>
        </p:txBody>
      </p:sp>
      <p:sp>
        <p:nvSpPr>
          <p:cNvPr id="10782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0" y="381000"/>
            <a:ext cx="858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19.1  </a:t>
            </a:r>
            <a:r>
              <a:rPr lang="en-US" sz="2000" i="1" baseline="0">
                <a:latin typeface="Times New Roman" pitchFamily="18" charset="0"/>
              </a:rPr>
              <a:t>Dotted-decimal notation and binary notation for an IPv4 address</a:t>
            </a:r>
          </a:p>
        </p:txBody>
      </p:sp>
      <p:sp>
        <p:nvSpPr>
          <p:cNvPr id="10782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782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125" y="2533650"/>
            <a:ext cx="76501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219200"/>
            <a:ext cx="3505200" cy="125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419599"/>
            <a:ext cx="1447800" cy="165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4419600"/>
            <a:ext cx="4114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IP Addressing Structure</a:t>
            </a:r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2238"/>
            <a:ext cx="8229600" cy="50768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29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248" y="1371600"/>
            <a:ext cx="6764965" cy="5205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IP Addressing Structure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9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61120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IP Addressing Structure</a:t>
            </a: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2238"/>
            <a:ext cx="8139113" cy="54657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Convert decimal to 8-bit binary</a:t>
            </a:r>
          </a:p>
          <a:p>
            <a:endParaRPr lang="en-US" dirty="0"/>
          </a:p>
        </p:txBody>
      </p:sp>
      <p:pic>
        <p:nvPicPr>
          <p:cNvPr id="129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9050" y="1865313"/>
            <a:ext cx="6527800" cy="4657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EAFCCB18-53FE-4FFD-86AC-0DAE04358F5B}" type="slidenum">
              <a:rPr lang="en-US"/>
              <a:pPr/>
              <a:t>16</a:t>
            </a:fld>
            <a:endParaRPr lang="en-US"/>
          </a:p>
        </p:txBody>
      </p:sp>
      <p:sp>
        <p:nvSpPr>
          <p:cNvPr id="11622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2249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Change the following IPv4 addresses from binary notation to dotted-decimal notation.</a:t>
            </a:r>
          </a:p>
        </p:txBody>
      </p:sp>
      <p:sp>
        <p:nvSpPr>
          <p:cNvPr id="1162250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19.1</a:t>
            </a:r>
          </a:p>
        </p:txBody>
      </p:sp>
      <p:pic>
        <p:nvPicPr>
          <p:cNvPr id="116225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362200"/>
            <a:ext cx="77152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2253" name="Rectangle 13"/>
          <p:cNvSpPr>
            <a:spLocks noChangeArrowheads="1"/>
          </p:cNvSpPr>
          <p:nvPr/>
        </p:nvSpPr>
        <p:spPr bwMode="auto">
          <a:xfrm>
            <a:off x="228600" y="3581400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We replace each group of 8 bits with its equivalent decimal number </a:t>
            </a:r>
            <a:r>
              <a:rPr lang="en-US" sz="2800" i="1" baseline="0" dirty="0" smtClean="0">
                <a:latin typeface="Times New Roman" pitchFamily="18" charset="0"/>
              </a:rPr>
              <a:t>and </a:t>
            </a:r>
            <a:r>
              <a:rPr lang="en-US" sz="2800" i="1" baseline="0" dirty="0">
                <a:latin typeface="Times New Roman" pitchFamily="18" charset="0"/>
              </a:rPr>
              <a:t>add dots for separation.</a:t>
            </a:r>
          </a:p>
        </p:txBody>
      </p:sp>
      <p:pic>
        <p:nvPicPr>
          <p:cNvPr id="1162254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486400"/>
            <a:ext cx="30718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98CCB8C9-A452-4847-A79C-035FD3785D76}" type="slidenum">
              <a:rPr lang="en-US"/>
              <a:pPr/>
              <a:t>17</a:t>
            </a:fld>
            <a:endParaRPr lang="en-US"/>
          </a:p>
        </p:txBody>
      </p:sp>
      <p:sp>
        <p:nvSpPr>
          <p:cNvPr id="116429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429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Change the following IPv4 addresses from dotted-decimal notation to binary notation.</a:t>
            </a:r>
          </a:p>
        </p:txBody>
      </p:sp>
      <p:sp>
        <p:nvSpPr>
          <p:cNvPr id="1164298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19.2</a:t>
            </a:r>
          </a:p>
        </p:txBody>
      </p:sp>
      <p:pic>
        <p:nvPicPr>
          <p:cNvPr id="116429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09800"/>
            <a:ext cx="2870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4300" name="Rectangle 12"/>
          <p:cNvSpPr>
            <a:spLocks noChangeArrowheads="1"/>
          </p:cNvSpPr>
          <p:nvPr/>
        </p:nvSpPr>
        <p:spPr bwMode="auto">
          <a:xfrm>
            <a:off x="228600" y="3276600"/>
            <a:ext cx="8686800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We replace each decimal number with its binary </a:t>
            </a:r>
            <a:r>
              <a:rPr lang="en-US" sz="2800" i="1" baseline="0" dirty="0" smtClean="0">
                <a:latin typeface="Times New Roman" pitchFamily="18" charset="0"/>
              </a:rPr>
              <a:t>equivalent</a:t>
            </a:r>
            <a:endParaRPr lang="en-US" sz="2800" i="1" baseline="0" dirty="0">
              <a:latin typeface="Times New Roman" pitchFamily="18" charset="0"/>
            </a:endParaRPr>
          </a:p>
        </p:txBody>
      </p:sp>
      <p:pic>
        <p:nvPicPr>
          <p:cNvPr id="116430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" y="4821238"/>
            <a:ext cx="7277100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3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8BC405C3-AF2B-4E38-9BCF-C4885D1D03C4}" type="slidenum">
              <a:rPr lang="en-US"/>
              <a:pPr/>
              <a:t>18</a:t>
            </a:fld>
            <a:endParaRPr lang="en-US"/>
          </a:p>
        </p:txBody>
      </p:sp>
      <p:sp>
        <p:nvSpPr>
          <p:cNvPr id="116633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3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6345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Find the error, if any, in the following IPv4 addresses.</a:t>
            </a:r>
          </a:p>
        </p:txBody>
      </p:sp>
      <p:sp>
        <p:nvSpPr>
          <p:cNvPr id="1166346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19.3</a:t>
            </a:r>
          </a:p>
        </p:txBody>
      </p:sp>
      <p:pic>
        <p:nvPicPr>
          <p:cNvPr id="116634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163" y="1447800"/>
            <a:ext cx="3602037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6348" name="Rectangle 12"/>
          <p:cNvSpPr>
            <a:spLocks noChangeArrowheads="1"/>
          </p:cNvSpPr>
          <p:nvPr/>
        </p:nvSpPr>
        <p:spPr bwMode="auto">
          <a:xfrm>
            <a:off x="0" y="3657600"/>
            <a:ext cx="89154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 dirty="0">
                <a:latin typeface="Times New Roman" pitchFamily="18" charset="0"/>
              </a:rPr>
              <a:t> There must be no leading zero (045).</a:t>
            </a:r>
          </a:p>
          <a:p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 dirty="0">
                <a:latin typeface="Times New Roman" pitchFamily="18" charset="0"/>
              </a:rPr>
              <a:t> There can be no more than four numbers.</a:t>
            </a:r>
          </a:p>
          <a:p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 dirty="0">
                <a:latin typeface="Times New Roman" pitchFamily="18" charset="0"/>
              </a:rPr>
              <a:t> Each number needs to be less than or equal to 255.</a:t>
            </a:r>
          </a:p>
          <a:p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i="1" baseline="0" dirty="0">
                <a:latin typeface="Times New Roman" pitchFamily="18" charset="0"/>
              </a:rPr>
              <a:t> A mixture of binary notation and dotted-decimal</a:t>
            </a:r>
            <a:br>
              <a:rPr lang="en-US" sz="2800" i="1" baseline="0" dirty="0">
                <a:latin typeface="Times New Roman" pitchFamily="18" charset="0"/>
              </a:rPr>
            </a:br>
            <a:r>
              <a:rPr lang="en-US" sz="2800" i="1" baseline="0" dirty="0">
                <a:latin typeface="Times New Roman" pitchFamily="18" charset="0"/>
              </a:rPr>
              <a:t>    notation is not allowed.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3F0D2205-4852-49C3-B660-BF322304BE8C}" type="slidenum">
              <a:rPr lang="en-US"/>
              <a:pPr/>
              <a:t>19</a:t>
            </a:fld>
            <a:endParaRPr lang="en-US"/>
          </a:p>
        </p:txBody>
      </p:sp>
      <p:sp>
        <p:nvSpPr>
          <p:cNvPr id="113152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152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0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6966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baseline="0"/>
              <a:t>In classful addressing, the address space is divided into five classes:</a:t>
            </a:r>
          </a:p>
          <a:p>
            <a:pPr algn="ctr"/>
            <a:r>
              <a:rPr lang="en-US" sz="3200" b="1" baseline="0"/>
              <a:t>A, B, C, D, and E.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1533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153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OUTLINE </a:t>
            </a:r>
            <a:endParaRPr lang="en-US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78666" cy="5181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chemeClr val="tx1"/>
                </a:solidFill>
                <a:latin typeface="Georgia" pitchFamily="18" charset="0"/>
              </a:rPr>
              <a:t>Functionalities of Network Layer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chemeClr val="tx1"/>
                </a:solidFill>
                <a:latin typeface="Georgia" pitchFamily="18" charset="0"/>
              </a:rPr>
              <a:t>Internet Protocol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chemeClr val="tx1"/>
                </a:solidFill>
                <a:latin typeface="Georgia" pitchFamily="18" charset="0"/>
              </a:rPr>
              <a:t>IPv4 Addressing (Logical, Global, Unique, Hierarchical)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chemeClr val="tx1"/>
                </a:solidFill>
                <a:latin typeface="Georgia" pitchFamily="18" charset="0"/>
              </a:rPr>
              <a:t>Address Space</a:t>
            </a:r>
            <a:r>
              <a:rPr lang="fr-FR" sz="2500" b="1" dirty="0" smtClean="0">
                <a:solidFill>
                  <a:schemeClr val="tx1"/>
                </a:solidFill>
                <a:latin typeface="Georgia" pitchFamily="18" charset="0"/>
              </a:rPr>
              <a:t>, Notations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 err="1" smtClean="0">
                <a:solidFill>
                  <a:schemeClr val="tx1"/>
                </a:solidFill>
                <a:latin typeface="Georgia" pitchFamily="18" charset="0"/>
              </a:rPr>
              <a:t>Classful</a:t>
            </a:r>
            <a:r>
              <a:rPr lang="en-US" sz="2500" b="1" dirty="0" smtClean="0">
                <a:solidFill>
                  <a:schemeClr val="tx1"/>
                </a:solidFill>
                <a:latin typeface="Georgia" pitchFamily="18" charset="0"/>
              </a:rPr>
              <a:t> Addressing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 err="1" smtClean="0">
                <a:solidFill>
                  <a:schemeClr val="tx1"/>
                </a:solidFill>
                <a:latin typeface="Georgia" pitchFamily="18" charset="0"/>
              </a:rPr>
              <a:t>Subnetting</a:t>
            </a:r>
            <a:endParaRPr lang="en-US" sz="2500" b="1" dirty="0" smtClean="0">
              <a:solidFill>
                <a:schemeClr val="tx1"/>
              </a:solidFill>
              <a:latin typeface="Georgia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chemeClr val="tx1"/>
                </a:solidFill>
                <a:latin typeface="Georgia" pitchFamily="18" charset="0"/>
              </a:rPr>
              <a:t>Classless Addressing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chemeClr val="tx1"/>
                </a:solidFill>
                <a:latin typeface="Georgia" pitchFamily="18" charset="0"/>
              </a:rPr>
              <a:t>Network Address Translation (NAT)</a:t>
            </a:r>
          </a:p>
          <a:p>
            <a:pPr marL="1257300" lvl="4" indent="-342900" algn="just">
              <a:spcBef>
                <a:spcPts val="0"/>
              </a:spcBef>
            </a:pPr>
            <a:endParaRPr lang="en-US" sz="2100" b="1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18.</a:t>
            </a:r>
            <a:fld id="{7777DC19-55D5-4945-8851-210103FC912E}" type="slidenum">
              <a:rPr lang="en-US"/>
              <a:pPr/>
              <a:t>20</a:t>
            </a:fld>
            <a:endParaRPr lang="en-US"/>
          </a:p>
        </p:txBody>
      </p:sp>
      <p:sp>
        <p:nvSpPr>
          <p:cNvPr id="84994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  <a:latin typeface="Times-BoldItalic"/>
              </a:rPr>
              <a:t>Figure 18.17: </a:t>
            </a:r>
            <a:r>
              <a:rPr lang="en-US" sz="2000">
                <a:latin typeface="Times-BoldItalic"/>
              </a:rPr>
              <a:t>Hierarchy in addressing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333500"/>
            <a:ext cx="716756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5650" y="4210050"/>
            <a:ext cx="44862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8513" y="3384550"/>
            <a:ext cx="22494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410200" y="3400425"/>
            <a:ext cx="2895600" cy="1019175"/>
            <a:chOff x="5410200" y="2984707"/>
            <a:chExt cx="2895600" cy="1019588"/>
          </a:xfrm>
        </p:grpSpPr>
        <p:pic>
          <p:nvPicPr>
            <p:cNvPr id="84999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0200" y="2984707"/>
              <a:ext cx="948038" cy="101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000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202729" y="3182416"/>
              <a:ext cx="2103071" cy="615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F02C64E1-2A29-42AF-A6AA-8A616114D190}" type="slidenum">
              <a:rPr lang="en-US"/>
              <a:pPr/>
              <a:t>21</a:t>
            </a:fld>
            <a:endParaRPr lang="en-US"/>
          </a:p>
        </p:txBody>
      </p:sp>
      <p:sp>
        <p:nvSpPr>
          <p:cNvPr id="108032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032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032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19.2  </a:t>
            </a:r>
            <a:r>
              <a:rPr lang="en-US" sz="2000" i="1" baseline="0">
                <a:latin typeface="Times New Roman" pitchFamily="18" charset="0"/>
              </a:rPr>
              <a:t>Finding the classes in binary and dotted-decimal notation</a:t>
            </a:r>
          </a:p>
        </p:txBody>
      </p:sp>
      <p:sp>
        <p:nvSpPr>
          <p:cNvPr id="10803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0326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r="49139"/>
          <a:stretch/>
        </p:blipFill>
        <p:spPr bwMode="auto">
          <a:xfrm>
            <a:off x="76201" y="2362200"/>
            <a:ext cx="457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F02C64E1-2A29-42AF-A6AA-8A616114D190}" type="slidenum">
              <a:rPr lang="en-US"/>
              <a:pPr/>
              <a:t>22</a:t>
            </a:fld>
            <a:endParaRPr lang="en-US"/>
          </a:p>
        </p:txBody>
      </p:sp>
      <p:sp>
        <p:nvSpPr>
          <p:cNvPr id="108032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032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032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19.2  </a:t>
            </a:r>
            <a:r>
              <a:rPr lang="en-US" sz="2000" i="1" baseline="0">
                <a:latin typeface="Times New Roman" pitchFamily="18" charset="0"/>
              </a:rPr>
              <a:t>Finding the classes in binary and dotted-decimal notation</a:t>
            </a:r>
          </a:p>
        </p:txBody>
      </p:sp>
      <p:sp>
        <p:nvSpPr>
          <p:cNvPr id="10803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03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62200"/>
            <a:ext cx="898922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04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2F9CC-A235-47B5-83C6-CA0DA6458BDA}" type="slidenum">
              <a:rPr lang="en-AU" smtClean="0"/>
              <a:pPr/>
              <a:t>23</a:t>
            </a:fld>
            <a:endParaRPr lang="en-AU" smtClean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IP Address Classes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066800"/>
          </a:xfrm>
        </p:spPr>
        <p:txBody>
          <a:bodyPr/>
          <a:lstStyle/>
          <a:p>
            <a:pPr eaLnBrk="1" hangingPunct="1"/>
            <a:r>
              <a:rPr lang="en-US" b="1" smtClean="0"/>
              <a:t>The 5 IP classes are split up based on the value in the 1</a:t>
            </a:r>
            <a:r>
              <a:rPr lang="en-US" b="1" baseline="30000" smtClean="0"/>
              <a:t>st</a:t>
            </a:r>
            <a:r>
              <a:rPr lang="en-US" b="1" smtClean="0"/>
              <a:t> octet:</a:t>
            </a:r>
            <a:endParaRPr lang="en-AU" b="1" smtClean="0"/>
          </a:p>
        </p:txBody>
      </p:sp>
      <p:pic>
        <p:nvPicPr>
          <p:cNvPr id="7173" name="Picture 116" descr="C:\My Documents\TCP_IP\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352800"/>
            <a:ext cx="62484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1FEF8-FD77-4468-9386-86E9FF6204B8}" type="slidenum">
              <a:rPr lang="en-AU" smtClean="0"/>
              <a:pPr/>
              <a:t>24</a:t>
            </a:fld>
            <a:endParaRPr lang="en-AU" smtClean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Network/Host Portions</a:t>
            </a:r>
            <a:endParaRPr lang="en-AU" sz="40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086600" cy="1447800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sz="2800" b="1" dirty="0" smtClean="0"/>
              <a:t>The 32 bits of the IP address are divided into Network &amp; Host portions, with the octets assigned as a part of one or the other.</a:t>
            </a:r>
            <a:endParaRPr lang="en-AU" sz="2800" b="1" dirty="0" smtClean="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295400" y="3429000"/>
            <a:ext cx="6561138" cy="2671763"/>
            <a:chOff x="-3" y="-3"/>
            <a:chExt cx="4133" cy="2214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0" y="0"/>
              <a:ext cx="4127" cy="2208"/>
              <a:chOff x="0" y="0"/>
              <a:chExt cx="4127" cy="2208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0" y="0"/>
                <a:ext cx="4127" cy="556"/>
                <a:chOff x="0" y="0"/>
                <a:chExt cx="4127" cy="556"/>
              </a:xfrm>
            </p:grpSpPr>
            <p:sp>
              <p:nvSpPr>
                <p:cNvPr id="9285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41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800" b="1" dirty="0">
                      <a:solidFill>
                        <a:srgbClr val="993366"/>
                      </a:solidFill>
                      <a:cs typeface="Times New Roman" pitchFamily="18" charset="0"/>
                    </a:rPr>
                    <a:t>Network &amp; Host Representation</a:t>
                  </a:r>
                  <a:endParaRPr lang="en-AU" sz="1800" dirty="0">
                    <a:cs typeface="Times New Roman" pitchFamily="18" charset="0"/>
                  </a:endParaRPr>
                </a:p>
                <a:p>
                  <a:pPr algn="ctr" eaLnBrk="0" hangingPunct="0"/>
                  <a:r>
                    <a:rPr lang="en-AU" sz="1800" b="1" dirty="0">
                      <a:solidFill>
                        <a:srgbClr val="993366"/>
                      </a:solidFill>
                      <a:cs typeface="Times New Roman" pitchFamily="18" charset="0"/>
                    </a:rPr>
                    <a:t>By IP Address Class </a:t>
                  </a:r>
                  <a:endParaRPr lang="en-AU" sz="1800" dirty="0"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800" dirty="0"/>
                </a:p>
              </p:txBody>
            </p:sp>
            <p:sp>
              <p:nvSpPr>
                <p:cNvPr id="9286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127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556"/>
                <a:ext cx="825" cy="413"/>
                <a:chOff x="0" y="556"/>
                <a:chExt cx="825" cy="413"/>
              </a:xfrm>
            </p:grpSpPr>
            <p:sp>
              <p:nvSpPr>
                <p:cNvPr id="9283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556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>
                      <a:solidFill>
                        <a:srgbClr val="993366"/>
                      </a:solidFill>
                      <a:cs typeface="Times New Roman" pitchFamily="18" charset="0"/>
                    </a:rPr>
                    <a:t>Class</a:t>
                  </a:r>
                  <a:endParaRPr lang="en-AU" sz="1600"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/>
                </a:p>
              </p:txBody>
            </p:sp>
            <p:sp>
              <p:nvSpPr>
                <p:cNvPr id="9284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825" y="556"/>
                <a:ext cx="825" cy="413"/>
                <a:chOff x="825" y="556"/>
                <a:chExt cx="825" cy="413"/>
              </a:xfrm>
            </p:grpSpPr>
            <p:sp>
              <p:nvSpPr>
                <p:cNvPr id="9281" name="Rectangle 6"/>
                <p:cNvSpPr>
                  <a:spLocks noChangeArrowheads="1"/>
                </p:cNvSpPr>
                <p:nvPr/>
              </p:nvSpPr>
              <p:spPr bwMode="auto">
                <a:xfrm>
                  <a:off x="868" y="556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>
                      <a:solidFill>
                        <a:srgbClr val="993366"/>
                      </a:solidFill>
                      <a:cs typeface="Times New Roman" pitchFamily="18" charset="0"/>
                    </a:rPr>
                    <a:t>Octet1</a:t>
                  </a:r>
                  <a:endParaRPr lang="en-AU" sz="1600">
                    <a:cs typeface="Times New Roman" pitchFamily="18" charset="0"/>
                  </a:endParaRPr>
                </a:p>
                <a:p>
                  <a:pPr algn="ctr" eaLnBrk="0" hangingPunct="0"/>
                  <a:endParaRPr lang="en-AU"/>
                </a:p>
              </p:txBody>
            </p:sp>
            <p:sp>
              <p:nvSpPr>
                <p:cNvPr id="9282" name="Rectangle 29"/>
                <p:cNvSpPr>
                  <a:spLocks noChangeArrowheads="1"/>
                </p:cNvSpPr>
                <p:nvPr/>
              </p:nvSpPr>
              <p:spPr bwMode="auto">
                <a:xfrm>
                  <a:off x="825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1650" y="556"/>
                <a:ext cx="825" cy="413"/>
                <a:chOff x="1650" y="556"/>
                <a:chExt cx="825" cy="413"/>
              </a:xfrm>
            </p:grpSpPr>
            <p:sp>
              <p:nvSpPr>
                <p:cNvPr id="9279" name="Rectangle 7"/>
                <p:cNvSpPr>
                  <a:spLocks noChangeArrowheads="1"/>
                </p:cNvSpPr>
                <p:nvPr/>
              </p:nvSpPr>
              <p:spPr bwMode="auto">
                <a:xfrm>
                  <a:off x="1693" y="556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>
                      <a:solidFill>
                        <a:srgbClr val="993366"/>
                      </a:solidFill>
                      <a:cs typeface="Times New Roman" pitchFamily="18" charset="0"/>
                    </a:rPr>
                    <a:t>Octet2</a:t>
                  </a:r>
                  <a:endParaRPr lang="en-AU" sz="1600"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/>
                </a:p>
              </p:txBody>
            </p:sp>
            <p:sp>
              <p:nvSpPr>
                <p:cNvPr id="9280" name="Rectangle 31"/>
                <p:cNvSpPr>
                  <a:spLocks noChangeArrowheads="1"/>
                </p:cNvSpPr>
                <p:nvPr/>
              </p:nvSpPr>
              <p:spPr bwMode="auto">
                <a:xfrm>
                  <a:off x="1650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2475" y="556"/>
                <a:ext cx="826" cy="413"/>
                <a:chOff x="2475" y="556"/>
                <a:chExt cx="826" cy="413"/>
              </a:xfrm>
            </p:grpSpPr>
            <p:sp>
              <p:nvSpPr>
                <p:cNvPr id="9277" name="Rectangle 8"/>
                <p:cNvSpPr>
                  <a:spLocks noChangeArrowheads="1"/>
                </p:cNvSpPr>
                <p:nvPr/>
              </p:nvSpPr>
              <p:spPr bwMode="auto">
                <a:xfrm>
                  <a:off x="2518" y="556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>
                      <a:solidFill>
                        <a:srgbClr val="993366"/>
                      </a:solidFill>
                      <a:cs typeface="Times New Roman" pitchFamily="18" charset="0"/>
                    </a:rPr>
                    <a:t>Octet3</a:t>
                  </a:r>
                  <a:endParaRPr lang="en-AU" sz="1600"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/>
                </a:p>
              </p:txBody>
            </p:sp>
            <p:sp>
              <p:nvSpPr>
                <p:cNvPr id="9278" name="Rectangle 33"/>
                <p:cNvSpPr>
                  <a:spLocks noChangeArrowheads="1"/>
                </p:cNvSpPr>
                <p:nvPr/>
              </p:nvSpPr>
              <p:spPr bwMode="auto">
                <a:xfrm>
                  <a:off x="2475" y="556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3301" y="556"/>
                <a:ext cx="826" cy="413"/>
                <a:chOff x="3301" y="556"/>
                <a:chExt cx="826" cy="413"/>
              </a:xfrm>
            </p:grpSpPr>
            <p:sp>
              <p:nvSpPr>
                <p:cNvPr id="9275" name="Rectangle 9"/>
                <p:cNvSpPr>
                  <a:spLocks noChangeArrowheads="1"/>
                </p:cNvSpPr>
                <p:nvPr/>
              </p:nvSpPr>
              <p:spPr bwMode="auto">
                <a:xfrm>
                  <a:off x="3344" y="556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>
                      <a:solidFill>
                        <a:srgbClr val="993366"/>
                      </a:solidFill>
                      <a:cs typeface="Times New Roman" pitchFamily="18" charset="0"/>
                    </a:rPr>
                    <a:t>Octet4</a:t>
                  </a:r>
                  <a:endParaRPr lang="en-AU" sz="1600"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/>
                </a:p>
              </p:txBody>
            </p:sp>
            <p:sp>
              <p:nvSpPr>
                <p:cNvPr id="9276" name="Rectangle 35"/>
                <p:cNvSpPr>
                  <a:spLocks noChangeArrowheads="1"/>
                </p:cNvSpPr>
                <p:nvPr/>
              </p:nvSpPr>
              <p:spPr bwMode="auto">
                <a:xfrm>
                  <a:off x="3301" y="556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0" y="969"/>
                <a:ext cx="825" cy="413"/>
                <a:chOff x="0" y="969"/>
                <a:chExt cx="825" cy="413"/>
              </a:xfrm>
            </p:grpSpPr>
            <p:sp>
              <p:nvSpPr>
                <p:cNvPr id="9273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969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Class A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74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825" y="969"/>
                <a:ext cx="825" cy="413"/>
                <a:chOff x="825" y="969"/>
                <a:chExt cx="825" cy="413"/>
              </a:xfrm>
            </p:grpSpPr>
            <p:sp>
              <p:nvSpPr>
                <p:cNvPr id="9271" name="Rectangle 11"/>
                <p:cNvSpPr>
                  <a:spLocks noChangeArrowheads="1"/>
                </p:cNvSpPr>
                <p:nvPr/>
              </p:nvSpPr>
              <p:spPr bwMode="auto">
                <a:xfrm>
                  <a:off x="868" y="969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72" name="Rectangle 39"/>
                <p:cNvSpPr>
                  <a:spLocks noChangeArrowheads="1"/>
                </p:cNvSpPr>
                <p:nvPr/>
              </p:nvSpPr>
              <p:spPr bwMode="auto">
                <a:xfrm>
                  <a:off x="825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2"/>
              <p:cNvGrpSpPr>
                <a:grpSpLocks/>
              </p:cNvGrpSpPr>
              <p:nvPr/>
            </p:nvGrpSpPr>
            <p:grpSpPr bwMode="auto">
              <a:xfrm>
                <a:off x="1650" y="969"/>
                <a:ext cx="825" cy="413"/>
                <a:chOff x="1650" y="969"/>
                <a:chExt cx="825" cy="413"/>
              </a:xfrm>
            </p:grpSpPr>
            <p:sp>
              <p:nvSpPr>
                <p:cNvPr id="926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93" y="969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70" name="Rectangle 41"/>
                <p:cNvSpPr>
                  <a:spLocks noChangeArrowheads="1"/>
                </p:cNvSpPr>
                <p:nvPr/>
              </p:nvSpPr>
              <p:spPr bwMode="auto">
                <a:xfrm>
                  <a:off x="1650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2475" y="969"/>
                <a:ext cx="826" cy="413"/>
                <a:chOff x="2475" y="969"/>
                <a:chExt cx="826" cy="413"/>
              </a:xfrm>
            </p:grpSpPr>
            <p:sp>
              <p:nvSpPr>
                <p:cNvPr id="9267" name="Rectangle 13"/>
                <p:cNvSpPr>
                  <a:spLocks noChangeArrowheads="1"/>
                </p:cNvSpPr>
                <p:nvPr/>
              </p:nvSpPr>
              <p:spPr bwMode="auto">
                <a:xfrm>
                  <a:off x="2518" y="969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68" name="Rectangle 43"/>
                <p:cNvSpPr>
                  <a:spLocks noChangeArrowheads="1"/>
                </p:cNvSpPr>
                <p:nvPr/>
              </p:nvSpPr>
              <p:spPr bwMode="auto">
                <a:xfrm>
                  <a:off x="2475" y="969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301" y="969"/>
                <a:ext cx="826" cy="413"/>
                <a:chOff x="3301" y="969"/>
                <a:chExt cx="826" cy="413"/>
              </a:xfrm>
            </p:grpSpPr>
            <p:sp>
              <p:nvSpPr>
                <p:cNvPr id="9265" name="Rectangle 14"/>
                <p:cNvSpPr>
                  <a:spLocks noChangeArrowheads="1"/>
                </p:cNvSpPr>
                <p:nvPr/>
              </p:nvSpPr>
              <p:spPr bwMode="auto">
                <a:xfrm>
                  <a:off x="3344" y="969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66" name="Rectangle 45"/>
                <p:cNvSpPr>
                  <a:spLocks noChangeArrowheads="1"/>
                </p:cNvSpPr>
                <p:nvPr/>
              </p:nvSpPr>
              <p:spPr bwMode="auto">
                <a:xfrm>
                  <a:off x="3301" y="969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0" y="1382"/>
                <a:ext cx="825" cy="413"/>
                <a:chOff x="0" y="1382"/>
                <a:chExt cx="825" cy="413"/>
              </a:xfrm>
            </p:grpSpPr>
            <p:sp>
              <p:nvSpPr>
                <p:cNvPr id="9263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382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Class B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/>
                </a:p>
              </p:txBody>
            </p:sp>
            <p:sp>
              <p:nvSpPr>
                <p:cNvPr id="9264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0"/>
              <p:cNvGrpSpPr>
                <a:grpSpLocks/>
              </p:cNvGrpSpPr>
              <p:nvPr/>
            </p:nvGrpSpPr>
            <p:grpSpPr bwMode="auto">
              <a:xfrm>
                <a:off x="825" y="1382"/>
                <a:ext cx="825" cy="413"/>
                <a:chOff x="825" y="1382"/>
                <a:chExt cx="825" cy="413"/>
              </a:xfrm>
            </p:grpSpPr>
            <p:sp>
              <p:nvSpPr>
                <p:cNvPr id="9261" name="Rectangle 16"/>
                <p:cNvSpPr>
                  <a:spLocks noChangeArrowheads="1"/>
                </p:cNvSpPr>
                <p:nvPr/>
              </p:nvSpPr>
              <p:spPr bwMode="auto">
                <a:xfrm>
                  <a:off x="868" y="1382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62" name="Rectangle 49"/>
                <p:cNvSpPr>
                  <a:spLocks noChangeArrowheads="1"/>
                </p:cNvSpPr>
                <p:nvPr/>
              </p:nvSpPr>
              <p:spPr bwMode="auto">
                <a:xfrm>
                  <a:off x="825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2"/>
              <p:cNvGrpSpPr>
                <a:grpSpLocks/>
              </p:cNvGrpSpPr>
              <p:nvPr/>
            </p:nvGrpSpPr>
            <p:grpSpPr bwMode="auto">
              <a:xfrm>
                <a:off x="1650" y="1382"/>
                <a:ext cx="825" cy="413"/>
                <a:chOff x="1650" y="1382"/>
                <a:chExt cx="825" cy="413"/>
              </a:xfrm>
            </p:grpSpPr>
            <p:sp>
              <p:nvSpPr>
                <p:cNvPr id="9259" name="Rectangle 17"/>
                <p:cNvSpPr>
                  <a:spLocks noChangeArrowheads="1"/>
                </p:cNvSpPr>
                <p:nvPr/>
              </p:nvSpPr>
              <p:spPr bwMode="auto">
                <a:xfrm>
                  <a:off x="1693" y="1382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/>
                </a:p>
              </p:txBody>
            </p:sp>
            <p:sp>
              <p:nvSpPr>
                <p:cNvPr id="9260" name="Rectangle 51"/>
                <p:cNvSpPr>
                  <a:spLocks noChangeArrowheads="1"/>
                </p:cNvSpPr>
                <p:nvPr/>
              </p:nvSpPr>
              <p:spPr bwMode="auto">
                <a:xfrm>
                  <a:off x="1650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4"/>
              <p:cNvGrpSpPr>
                <a:grpSpLocks/>
              </p:cNvGrpSpPr>
              <p:nvPr/>
            </p:nvGrpSpPr>
            <p:grpSpPr bwMode="auto">
              <a:xfrm>
                <a:off x="2475" y="1382"/>
                <a:ext cx="826" cy="413"/>
                <a:chOff x="2475" y="1382"/>
                <a:chExt cx="826" cy="413"/>
              </a:xfrm>
            </p:grpSpPr>
            <p:sp>
              <p:nvSpPr>
                <p:cNvPr id="9257" name="Rectangle 18"/>
                <p:cNvSpPr>
                  <a:spLocks noChangeArrowheads="1"/>
                </p:cNvSpPr>
                <p:nvPr/>
              </p:nvSpPr>
              <p:spPr bwMode="auto">
                <a:xfrm>
                  <a:off x="2518" y="1382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58" name="Rectangle 53"/>
                <p:cNvSpPr>
                  <a:spLocks noChangeArrowheads="1"/>
                </p:cNvSpPr>
                <p:nvPr/>
              </p:nvSpPr>
              <p:spPr bwMode="auto">
                <a:xfrm>
                  <a:off x="2475" y="1382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6"/>
              <p:cNvGrpSpPr>
                <a:grpSpLocks/>
              </p:cNvGrpSpPr>
              <p:nvPr/>
            </p:nvGrpSpPr>
            <p:grpSpPr bwMode="auto">
              <a:xfrm>
                <a:off x="3301" y="1382"/>
                <a:ext cx="826" cy="413"/>
                <a:chOff x="3301" y="1382"/>
                <a:chExt cx="826" cy="413"/>
              </a:xfrm>
            </p:grpSpPr>
            <p:sp>
              <p:nvSpPr>
                <p:cNvPr id="9255" name="Rectangle 19"/>
                <p:cNvSpPr>
                  <a:spLocks noChangeArrowheads="1"/>
                </p:cNvSpPr>
                <p:nvPr/>
              </p:nvSpPr>
              <p:spPr bwMode="auto">
                <a:xfrm>
                  <a:off x="3344" y="1382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56" name="Rectangle 55"/>
                <p:cNvSpPr>
                  <a:spLocks noChangeArrowheads="1"/>
                </p:cNvSpPr>
                <p:nvPr/>
              </p:nvSpPr>
              <p:spPr bwMode="auto">
                <a:xfrm>
                  <a:off x="3301" y="1382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58"/>
              <p:cNvGrpSpPr>
                <a:grpSpLocks/>
              </p:cNvGrpSpPr>
              <p:nvPr/>
            </p:nvGrpSpPr>
            <p:grpSpPr bwMode="auto">
              <a:xfrm>
                <a:off x="0" y="1795"/>
                <a:ext cx="825" cy="413"/>
                <a:chOff x="0" y="1795"/>
                <a:chExt cx="825" cy="413"/>
              </a:xfrm>
            </p:grpSpPr>
            <p:sp>
              <p:nvSpPr>
                <p:cNvPr id="9253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1795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Class C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54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60"/>
              <p:cNvGrpSpPr>
                <a:grpSpLocks/>
              </p:cNvGrpSpPr>
              <p:nvPr/>
            </p:nvGrpSpPr>
            <p:grpSpPr bwMode="auto">
              <a:xfrm>
                <a:off x="825" y="1795"/>
                <a:ext cx="825" cy="413"/>
                <a:chOff x="825" y="1795"/>
                <a:chExt cx="825" cy="413"/>
              </a:xfrm>
            </p:grpSpPr>
            <p:sp>
              <p:nvSpPr>
                <p:cNvPr id="9251" name="Rectangle 21"/>
                <p:cNvSpPr>
                  <a:spLocks noChangeArrowheads="1"/>
                </p:cNvSpPr>
                <p:nvPr/>
              </p:nvSpPr>
              <p:spPr bwMode="auto">
                <a:xfrm>
                  <a:off x="868" y="1795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52" name="Rectangle 59"/>
                <p:cNvSpPr>
                  <a:spLocks noChangeArrowheads="1"/>
                </p:cNvSpPr>
                <p:nvPr/>
              </p:nvSpPr>
              <p:spPr bwMode="auto">
                <a:xfrm>
                  <a:off x="825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1650" y="1795"/>
                <a:ext cx="825" cy="413"/>
                <a:chOff x="1650" y="1795"/>
                <a:chExt cx="825" cy="413"/>
              </a:xfrm>
            </p:grpSpPr>
            <p:sp>
              <p:nvSpPr>
                <p:cNvPr id="9249" name="Rectangle 22"/>
                <p:cNvSpPr>
                  <a:spLocks noChangeArrowheads="1"/>
                </p:cNvSpPr>
                <p:nvPr/>
              </p:nvSpPr>
              <p:spPr bwMode="auto">
                <a:xfrm>
                  <a:off x="1693" y="1795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50" name="Rectangle 61"/>
                <p:cNvSpPr>
                  <a:spLocks noChangeArrowheads="1"/>
                </p:cNvSpPr>
                <p:nvPr/>
              </p:nvSpPr>
              <p:spPr bwMode="auto">
                <a:xfrm>
                  <a:off x="1650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475" y="1795"/>
                <a:ext cx="826" cy="413"/>
                <a:chOff x="2475" y="1795"/>
                <a:chExt cx="826" cy="413"/>
              </a:xfrm>
            </p:grpSpPr>
            <p:sp>
              <p:nvSpPr>
                <p:cNvPr id="9247" name="Rectangle 23"/>
                <p:cNvSpPr>
                  <a:spLocks noChangeArrowheads="1"/>
                </p:cNvSpPr>
                <p:nvPr/>
              </p:nvSpPr>
              <p:spPr bwMode="auto">
                <a:xfrm>
                  <a:off x="2518" y="1795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9248" name="Rectangle 63"/>
                <p:cNvSpPr>
                  <a:spLocks noChangeArrowheads="1"/>
                </p:cNvSpPr>
                <p:nvPr/>
              </p:nvSpPr>
              <p:spPr bwMode="auto">
                <a:xfrm>
                  <a:off x="2475" y="1795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6"/>
              <p:cNvGrpSpPr>
                <a:grpSpLocks/>
              </p:cNvGrpSpPr>
              <p:nvPr/>
            </p:nvGrpSpPr>
            <p:grpSpPr bwMode="auto">
              <a:xfrm>
                <a:off x="3301" y="1795"/>
                <a:ext cx="826" cy="413"/>
                <a:chOff x="3301" y="1795"/>
                <a:chExt cx="826" cy="413"/>
              </a:xfrm>
            </p:grpSpPr>
            <p:sp>
              <p:nvSpPr>
                <p:cNvPr id="9245" name="Rectangle 24"/>
                <p:cNvSpPr>
                  <a:spLocks noChangeArrowheads="1"/>
                </p:cNvSpPr>
                <p:nvPr/>
              </p:nvSpPr>
              <p:spPr bwMode="auto">
                <a:xfrm>
                  <a:off x="3344" y="1795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/>
                </a:p>
              </p:txBody>
            </p:sp>
            <p:sp>
              <p:nvSpPr>
                <p:cNvPr id="9246" name="Rectangle 65"/>
                <p:cNvSpPr>
                  <a:spLocks noChangeArrowheads="1"/>
                </p:cNvSpPr>
                <p:nvPr/>
              </p:nvSpPr>
              <p:spPr bwMode="auto">
                <a:xfrm>
                  <a:off x="3301" y="1795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223" name="Rectangle 68"/>
            <p:cNvSpPr>
              <a:spLocks noChangeArrowheads="1"/>
            </p:cNvSpPr>
            <p:nvPr/>
          </p:nvSpPr>
          <p:spPr bwMode="auto">
            <a:xfrm>
              <a:off x="-3" y="-3"/>
              <a:ext cx="4133" cy="22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34A120E0-A7E6-498E-BF2C-595C43100724}" type="slidenum">
              <a:rPr lang="en-US"/>
              <a:pPr/>
              <a:t>25</a:t>
            </a:fld>
            <a:endParaRPr lang="en-US"/>
          </a:p>
        </p:txBody>
      </p:sp>
      <p:sp>
        <p:nvSpPr>
          <p:cNvPr id="116838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8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8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9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9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9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68393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2467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800" b="1" i="1" baseline="0" dirty="0">
                <a:latin typeface="Times New Roman" pitchFamily="18" charset="0"/>
              </a:rPr>
              <a:t>Find the class of each address.</a:t>
            </a:r>
          </a:p>
          <a:p>
            <a:pPr algn="just"/>
            <a:r>
              <a:rPr lang="en-US" sz="2800" b="1" i="1" baseline="0" dirty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b="1" i="1" baseline="0" dirty="0">
                <a:latin typeface="Times New Roman" pitchFamily="18" charset="0"/>
              </a:rPr>
              <a:t>   </a:t>
            </a:r>
            <a:r>
              <a:rPr lang="en-US" sz="2800" b="1" baseline="0" dirty="0">
                <a:latin typeface="Times New Roman" pitchFamily="18" charset="0"/>
              </a:rPr>
              <a:t>00000001 00001011 00001011 11101111</a:t>
            </a:r>
          </a:p>
          <a:p>
            <a:pPr algn="just"/>
            <a:r>
              <a:rPr lang="en-US" sz="2800" b="1" i="1" baseline="0" dirty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b="1" i="1" baseline="0" dirty="0">
                <a:latin typeface="Times New Roman" pitchFamily="18" charset="0"/>
              </a:rPr>
              <a:t>   </a:t>
            </a:r>
            <a:r>
              <a:rPr lang="en-US" sz="2800" b="1" baseline="0" dirty="0">
                <a:latin typeface="Times New Roman" pitchFamily="18" charset="0"/>
              </a:rPr>
              <a:t>11000001 10000011 00011011 11111111</a:t>
            </a:r>
          </a:p>
          <a:p>
            <a:pPr algn="just"/>
            <a:r>
              <a:rPr lang="en-US" sz="2800" b="1" i="1" baseline="0" dirty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b="1" i="1" baseline="0" dirty="0">
                <a:latin typeface="Times New Roman" pitchFamily="18" charset="0"/>
              </a:rPr>
              <a:t>   </a:t>
            </a:r>
            <a:r>
              <a:rPr lang="en-US" sz="2800" b="1" baseline="0" dirty="0">
                <a:latin typeface="Times New Roman" pitchFamily="18" charset="0"/>
              </a:rPr>
              <a:t>14.23.120.8</a:t>
            </a:r>
          </a:p>
          <a:p>
            <a:pPr algn="just"/>
            <a:r>
              <a:rPr lang="en-US" sz="2800" b="1" i="1" baseline="0" dirty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b="1" i="1" baseline="0" dirty="0">
                <a:latin typeface="Times New Roman" pitchFamily="18" charset="0"/>
              </a:rPr>
              <a:t>   </a:t>
            </a:r>
            <a:r>
              <a:rPr lang="en-US" sz="2800" b="1" baseline="0" dirty="0">
                <a:latin typeface="Times New Roman" pitchFamily="18" charset="0"/>
              </a:rPr>
              <a:t>252.5.15.111</a:t>
            </a:r>
          </a:p>
        </p:txBody>
      </p:sp>
      <p:sp>
        <p:nvSpPr>
          <p:cNvPr id="1168394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19.4</a:t>
            </a:r>
          </a:p>
        </p:txBody>
      </p:sp>
      <p:sp>
        <p:nvSpPr>
          <p:cNvPr id="1168395" name="Rectangle 11"/>
          <p:cNvSpPr>
            <a:spLocks noChangeArrowheads="1"/>
          </p:cNvSpPr>
          <p:nvPr/>
        </p:nvSpPr>
        <p:spPr bwMode="auto">
          <a:xfrm>
            <a:off x="152400" y="3657600"/>
            <a:ext cx="86868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1" baseline="0">
                <a:latin typeface="Times New Roman" pitchFamily="18" charset="0"/>
              </a:rPr>
              <a:t>Solution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 first bit is 0. This is a class A address.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 first 2 bits are 1; the third bit is 0. This is a class C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The first byte is 14; the class is A.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i="1" baseline="0">
                <a:latin typeface="Times New Roman" pitchFamily="18" charset="0"/>
              </a:rPr>
              <a:t> The first byte is 252; the class is 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83AF66C8-9694-41B6-B39A-FDAFB2AC636F}" type="slidenum">
              <a:rPr lang="en-US"/>
              <a:pPr/>
              <a:t>26</a:t>
            </a:fld>
            <a:endParaRPr lang="en-US"/>
          </a:p>
        </p:txBody>
      </p:sp>
      <p:sp>
        <p:nvSpPr>
          <p:cNvPr id="1152002" name="Text Box 2"/>
          <p:cNvSpPr txBox="1">
            <a:spLocks noChangeArrowheads="1"/>
          </p:cNvSpPr>
          <p:nvPr/>
        </p:nvSpPr>
        <p:spPr bwMode="auto">
          <a:xfrm>
            <a:off x="77094" y="1838980"/>
            <a:ext cx="90669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baseline="0" dirty="0" smtClean="0">
                <a:latin typeface="Times New Roman" pitchFamily="18" charset="0"/>
              </a:rPr>
              <a:t>Number </a:t>
            </a:r>
            <a:r>
              <a:rPr lang="en-US" sz="2800" b="1" i="1" baseline="0" dirty="0">
                <a:latin typeface="Times New Roman" pitchFamily="18" charset="0"/>
              </a:rPr>
              <a:t>of blocks and block size in </a:t>
            </a:r>
            <a:r>
              <a:rPr lang="en-US" sz="2800" b="1" i="1" baseline="0" dirty="0" err="1">
                <a:latin typeface="Times New Roman" pitchFamily="18" charset="0"/>
              </a:rPr>
              <a:t>classful</a:t>
            </a:r>
            <a:r>
              <a:rPr lang="en-US" sz="2800" b="1" i="1" baseline="0" dirty="0">
                <a:latin typeface="Times New Roman" pitchFamily="18" charset="0"/>
              </a:rPr>
              <a:t> IPv4 addressing</a:t>
            </a:r>
          </a:p>
        </p:txBody>
      </p:sp>
      <p:pic>
        <p:nvPicPr>
          <p:cNvPr id="11520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14600"/>
            <a:ext cx="8178801" cy="2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Specific Rules</a:t>
            </a:r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768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b="1" dirty="0" smtClean="0"/>
              <a:t>Each Network is assigned a network address &amp; every device or interface (such as a router port) on the network is assigned a host address.</a:t>
            </a:r>
          </a:p>
          <a:p>
            <a:pPr algn="just"/>
            <a:r>
              <a:rPr lang="en-US" sz="2800" b="1" dirty="0" smtClean="0"/>
              <a:t>There are only 2 specific rules that govern the value of the address.</a:t>
            </a:r>
          </a:p>
          <a:p>
            <a:pPr algn="just"/>
            <a:r>
              <a:rPr lang="en-US" sz="2800" b="1" dirty="0" smtClean="0"/>
              <a:t>A host address cannot be designated by all zeros or all ones.</a:t>
            </a:r>
          </a:p>
          <a:p>
            <a:pPr algn="just"/>
            <a:r>
              <a:rPr lang="en-US" sz="2800" b="1" dirty="0" smtClean="0"/>
              <a:t>These are special addresses that are reserved for special purposes.</a:t>
            </a:r>
            <a:endParaRPr lang="en-AU" sz="2800" b="1" dirty="0" smtClean="0"/>
          </a:p>
          <a:p>
            <a:pPr algn="just"/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7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9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411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Class A Addresses (Cont.)</a:t>
            </a:r>
            <a:endParaRPr lang="en-AU" sz="40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There are </a:t>
            </a:r>
            <a:r>
              <a:rPr lang="en-US" sz="2800" b="1" dirty="0" smtClean="0">
                <a:solidFill>
                  <a:srgbClr val="993300"/>
                </a:solidFill>
              </a:rPr>
              <a:t>16,777,214 Host addresses</a:t>
            </a:r>
            <a:r>
              <a:rPr lang="en-US" sz="2800" b="1" dirty="0" smtClean="0"/>
              <a:t> available in a Class A address.</a:t>
            </a:r>
          </a:p>
          <a:p>
            <a:pPr eaLnBrk="1" hangingPunct="1"/>
            <a:r>
              <a:rPr lang="en-US" sz="2800" b="1" dirty="0" smtClean="0"/>
              <a:t>To compute the number of hosts available in any of the class addresses, where “</a:t>
            </a:r>
            <a:r>
              <a:rPr lang="en-US" b="1" dirty="0" smtClean="0"/>
              <a:t>n”</a:t>
            </a:r>
            <a:r>
              <a:rPr lang="en-US" sz="2800" b="1" dirty="0" smtClean="0"/>
              <a:t> represents the number of bits in the host portion: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993300"/>
                </a:solidFill>
              </a:rPr>
              <a:t>(2</a:t>
            </a:r>
            <a:r>
              <a:rPr lang="en-US" sz="2800" b="1" baseline="30000" dirty="0" smtClean="0">
                <a:solidFill>
                  <a:srgbClr val="993300"/>
                </a:solidFill>
              </a:rPr>
              <a:t>n</a:t>
            </a:r>
            <a:r>
              <a:rPr lang="en-US" sz="2800" b="1" dirty="0" smtClean="0">
                <a:solidFill>
                  <a:srgbClr val="993300"/>
                </a:solidFill>
              </a:rPr>
              <a:t> – 2) = Number of available hosts</a:t>
            </a:r>
          </a:p>
          <a:p>
            <a:pPr algn="ctr"/>
            <a:r>
              <a:rPr lang="en-US" sz="2800" b="1" dirty="0" smtClean="0"/>
              <a:t>Class A address uses 7 bits to designate network,</a:t>
            </a:r>
          </a:p>
          <a:p>
            <a:pPr algn="ctr">
              <a:buNone/>
            </a:pPr>
            <a:r>
              <a:rPr lang="en-US" sz="2800" b="1" dirty="0" smtClean="0"/>
              <a:t>(2</a:t>
            </a:r>
            <a:r>
              <a:rPr lang="en-US" sz="2800" b="1" baseline="30000" dirty="0" smtClean="0"/>
              <a:t>7</a:t>
            </a:r>
            <a:r>
              <a:rPr lang="en-US" sz="2800" b="1" dirty="0" smtClean="0"/>
              <a:t> – 2) = 126 or there can be 126 Class A Networks. </a:t>
            </a:r>
            <a:r>
              <a:rPr lang="en-US" sz="2800" b="1" dirty="0" smtClean="0">
                <a:solidFill>
                  <a:srgbClr val="993300"/>
                </a:solidFill>
              </a:rPr>
              <a:t>(Number of Class A networks)</a:t>
            </a:r>
            <a:endParaRPr lang="en-AU" sz="2800" b="1" dirty="0" smtClean="0">
              <a:solidFill>
                <a:srgbClr val="993300"/>
              </a:solidFill>
            </a:endParaRP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3EA5-F1B7-448A-94ED-EA316AAD35B0}" type="slidenum">
              <a:rPr lang="en-AU" smtClean="0"/>
              <a:pPr/>
              <a:t>28</a:t>
            </a:fld>
            <a:endParaRPr lang="en-AU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99C06-D29F-45F8-839F-DB9E1E40C538}" type="slidenum">
              <a:rPr lang="en-AU" smtClean="0"/>
              <a:pPr/>
              <a:t>29</a:t>
            </a:fld>
            <a:endParaRPr lang="en-AU" smtClean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Class A Addresses (Cont.)</a:t>
            </a:r>
            <a:endParaRPr lang="en-AU" sz="40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b="1" dirty="0" smtClean="0">
                <a:solidFill>
                  <a:schemeClr val="dk1"/>
                </a:solidFill>
              </a:rPr>
              <a:t>There are 128 Class A Network Addresses, </a:t>
            </a:r>
          </a:p>
          <a:p>
            <a:pPr algn="just"/>
            <a:endParaRPr lang="en-US" b="1" dirty="0" smtClean="0">
              <a:solidFill>
                <a:schemeClr val="dk1"/>
              </a:solidFill>
            </a:endParaRPr>
          </a:p>
          <a:p>
            <a:pPr algn="just"/>
            <a:r>
              <a:rPr lang="en-US" b="1" dirty="0" smtClean="0">
                <a:solidFill>
                  <a:schemeClr val="dk1"/>
                </a:solidFill>
              </a:rPr>
              <a:t>but because addresses with all zeros aren’t used &amp; address 127 is a special purpose address, </a:t>
            </a:r>
          </a:p>
          <a:p>
            <a:pPr algn="just"/>
            <a:endParaRPr lang="en-US" b="1" dirty="0" smtClean="0">
              <a:solidFill>
                <a:schemeClr val="dk1"/>
              </a:solidFill>
            </a:endParaRPr>
          </a:p>
          <a:p>
            <a:pPr algn="just"/>
            <a:r>
              <a:rPr lang="en-US" b="1" dirty="0" smtClean="0">
                <a:solidFill>
                  <a:schemeClr val="dk1"/>
                </a:solidFill>
              </a:rPr>
              <a:t>126 Class A Networks are available.</a:t>
            </a:r>
            <a:endParaRPr lang="en-AU" b="1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Functions of Network Layer </a:t>
            </a:r>
            <a:endParaRPr lang="en-US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78666" cy="5334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 dirty="0" smtClean="0">
                <a:solidFill>
                  <a:schemeClr val="tx1"/>
                </a:solidFill>
                <a:latin typeface="Georgia" pitchFamily="18" charset="0"/>
              </a:rPr>
              <a:t>Source to Destination Delivery of </a:t>
            </a:r>
            <a:r>
              <a:rPr lang="en-US" sz="2500" dirty="0" err="1" smtClean="0">
                <a:solidFill>
                  <a:schemeClr val="tx1"/>
                </a:solidFill>
                <a:latin typeface="Georgia" pitchFamily="18" charset="0"/>
              </a:rPr>
              <a:t>Datagrams</a:t>
            </a:r>
            <a:r>
              <a:rPr lang="en-US" sz="2500" dirty="0" smtClean="0">
                <a:solidFill>
                  <a:schemeClr val="tx1"/>
                </a:solidFill>
                <a:latin typeface="Georgia" pitchFamily="18" charset="0"/>
              </a:rPr>
              <a:t> via multiple networks. (Host To Host Communication)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 dirty="0" smtClean="0">
                <a:solidFill>
                  <a:schemeClr val="tx1"/>
                </a:solidFill>
                <a:latin typeface="Georgia" pitchFamily="18" charset="0"/>
              </a:rPr>
              <a:t>Internet Protocol (IP)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100" dirty="0" smtClean="0">
                <a:solidFill>
                  <a:schemeClr val="tx1"/>
                </a:solidFill>
                <a:latin typeface="Georgia" pitchFamily="18" charset="0"/>
              </a:rPr>
              <a:t>Connectionless protocol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100" dirty="0" smtClean="0">
                <a:solidFill>
                  <a:schemeClr val="tx1"/>
                </a:solidFill>
                <a:latin typeface="Georgia" pitchFamily="18" charset="0"/>
              </a:rPr>
              <a:t>Relaying </a:t>
            </a:r>
            <a:r>
              <a:rPr lang="en-US" sz="2100" dirty="0" err="1" smtClean="0">
                <a:solidFill>
                  <a:schemeClr val="tx1"/>
                </a:solidFill>
                <a:latin typeface="Georgia" pitchFamily="18" charset="0"/>
              </a:rPr>
              <a:t>datagrams</a:t>
            </a:r>
            <a:r>
              <a:rPr lang="en-US" sz="2100" dirty="0" smtClean="0">
                <a:solidFill>
                  <a:schemeClr val="tx1"/>
                </a:solidFill>
                <a:latin typeface="Georgia" pitchFamily="18" charset="0"/>
              </a:rPr>
              <a:t> across network boundaries. (Internetworking).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100" dirty="0" smtClean="0">
                <a:solidFill>
                  <a:schemeClr val="tx1"/>
                </a:solidFill>
                <a:latin typeface="Georgia" pitchFamily="18" charset="0"/>
              </a:rPr>
              <a:t> Host Addressing to identify device</a:t>
            </a:r>
          </a:p>
          <a:p>
            <a:pPr lvl="1"/>
            <a:r>
              <a:rPr lang="en-US" sz="2100" dirty="0" smtClean="0">
                <a:solidFill>
                  <a:schemeClr val="tx1"/>
                </a:solidFill>
                <a:latin typeface="Georgia" pitchFamily="18" charset="0"/>
              </a:rPr>
              <a:t> Biggest Challenges</a:t>
            </a:r>
          </a:p>
          <a:p>
            <a:pPr lvl="2"/>
            <a:r>
              <a:rPr lang="en-US" sz="2100" dirty="0" smtClean="0">
                <a:solidFill>
                  <a:schemeClr val="tx1"/>
                </a:solidFill>
                <a:latin typeface="Georgia" pitchFamily="18" charset="0"/>
              </a:rPr>
              <a:t>Addressing:  where should information be directed to?</a:t>
            </a:r>
          </a:p>
          <a:p>
            <a:pPr lvl="2"/>
            <a:r>
              <a:rPr lang="en-US" sz="2100" dirty="0" smtClean="0">
                <a:solidFill>
                  <a:schemeClr val="tx1"/>
                </a:solidFill>
                <a:latin typeface="Georgia" pitchFamily="18" charset="0"/>
              </a:rPr>
              <a:t>Routing:  what path should be used to get information there?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500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C606F-26D0-4575-808C-75854079FBAE}" type="slidenum">
              <a:rPr lang="en-AU" smtClean="0"/>
              <a:pPr/>
              <a:t>30</a:t>
            </a:fld>
            <a:endParaRPr lang="en-AU" smtClean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Class B IP Addresses (Cont.)</a:t>
            </a:r>
            <a:endParaRPr lang="en-AU" sz="40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b="1" smtClean="0"/>
              <a:t>So how many Class B Networks can there be?</a:t>
            </a:r>
          </a:p>
          <a:p>
            <a:pPr eaLnBrk="1" hangingPunct="1"/>
            <a:r>
              <a:rPr lang="en-US" b="1" smtClean="0"/>
              <a:t>Using our formula, </a:t>
            </a:r>
            <a:r>
              <a:rPr lang="en-US" b="1" smtClean="0">
                <a:solidFill>
                  <a:srgbClr val="993300"/>
                </a:solidFill>
              </a:rPr>
              <a:t>(2</a:t>
            </a:r>
            <a:r>
              <a:rPr lang="en-US" b="1" baseline="30000" smtClean="0">
                <a:solidFill>
                  <a:srgbClr val="993300"/>
                </a:solidFill>
              </a:rPr>
              <a:t>14</a:t>
            </a:r>
            <a:r>
              <a:rPr lang="en-US" b="1" smtClean="0">
                <a:solidFill>
                  <a:srgbClr val="993300"/>
                </a:solidFill>
              </a:rPr>
              <a:t> – 2)</a:t>
            </a:r>
            <a:r>
              <a:rPr lang="en-US" b="1" smtClean="0">
                <a:solidFill>
                  <a:schemeClr val="tx1"/>
                </a:solidFill>
              </a:rPr>
              <a:t>,</a:t>
            </a:r>
            <a:r>
              <a:rPr lang="en-US" b="1" smtClean="0"/>
              <a:t> there can be </a:t>
            </a:r>
            <a:r>
              <a:rPr lang="en-US" b="1" smtClean="0">
                <a:solidFill>
                  <a:srgbClr val="993300"/>
                </a:solidFill>
              </a:rPr>
              <a:t>16,382</a:t>
            </a:r>
            <a:r>
              <a:rPr lang="en-US" b="1" smtClean="0"/>
              <a:t> Class B Networks &amp; each Network can have </a:t>
            </a:r>
            <a:r>
              <a:rPr lang="en-US" b="1" smtClean="0">
                <a:solidFill>
                  <a:srgbClr val="993300"/>
                </a:solidFill>
              </a:rPr>
              <a:t>(2</a:t>
            </a:r>
            <a:r>
              <a:rPr lang="en-US" b="1" baseline="30000" smtClean="0">
                <a:solidFill>
                  <a:srgbClr val="993300"/>
                </a:solidFill>
              </a:rPr>
              <a:t>16</a:t>
            </a:r>
            <a:r>
              <a:rPr lang="en-US" b="1" smtClean="0">
                <a:solidFill>
                  <a:srgbClr val="993300"/>
                </a:solidFill>
              </a:rPr>
              <a:t> – 2)</a:t>
            </a:r>
            <a:r>
              <a:rPr lang="en-US" b="1" smtClean="0"/>
              <a:t> Hosts, or </a:t>
            </a:r>
            <a:r>
              <a:rPr lang="en-US" b="1" smtClean="0">
                <a:solidFill>
                  <a:srgbClr val="993300"/>
                </a:solidFill>
              </a:rPr>
              <a:t>65,534</a:t>
            </a:r>
            <a:r>
              <a:rPr lang="en-US" b="1" smtClean="0"/>
              <a:t> Hosts.</a:t>
            </a:r>
            <a:endParaRPr lang="en-AU" b="1" smtClean="0"/>
          </a:p>
        </p:txBody>
      </p:sp>
      <p:pic>
        <p:nvPicPr>
          <p:cNvPr id="6" name="Picture 275" descr="C:\My Documents\TCP_I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733800"/>
            <a:ext cx="70866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253DCA-87AE-428A-8694-CE534F1F7EB7}" type="slidenum">
              <a:rPr lang="en-AU" smtClean="0"/>
              <a:pPr/>
              <a:t>31</a:t>
            </a:fld>
            <a:endParaRPr lang="en-AU" smtClean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Special Addresses </a:t>
            </a:r>
            <a:endParaRPr lang="en-AU" sz="40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b="1" dirty="0" smtClean="0">
                <a:solidFill>
                  <a:schemeClr val="dk1"/>
                </a:solidFill>
              </a:rPr>
              <a:t>A few addresses are set aside for specific purposes.</a:t>
            </a:r>
          </a:p>
          <a:p>
            <a:pPr algn="just"/>
            <a:r>
              <a:rPr lang="en-US" b="1" dirty="0" smtClean="0">
                <a:solidFill>
                  <a:schemeClr val="dk1"/>
                </a:solidFill>
              </a:rPr>
              <a:t>Network addresses that are all binary zeros, all binary ones &amp; Network addresses beginning with 127 are special Network addresses.</a:t>
            </a:r>
            <a:endParaRPr lang="en-AU" b="1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E0C522-6FC3-4B28-92C5-97F893DAE359}" type="slidenum">
              <a:rPr lang="en-AU" smtClean="0"/>
              <a:pPr/>
              <a:t>32</a:t>
            </a:fld>
            <a:endParaRPr lang="en-AU" smtClean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Special Addresses (Cont.)</a:t>
            </a:r>
            <a:endParaRPr lang="en-AU" sz="40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508" name="Picture 4" descr="C:\My Documents\TCP_I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59013"/>
            <a:ext cx="7010400" cy="315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6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1775" y="2961202"/>
            <a:ext cx="3832225" cy="360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0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03996" y="3352800"/>
            <a:ext cx="4178592" cy="3505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Classify and Define IPv4 Addresses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076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1447801"/>
            <a:ext cx="3348038" cy="30019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18.</a:t>
            </a:r>
            <a:fld id="{C2641C52-D095-4B9A-AF4F-C42912FE90FA}" type="slidenum">
              <a:rPr lang="en-US"/>
              <a:pPr/>
              <a:t>34</a:t>
            </a:fld>
            <a:endParaRPr lang="en-US"/>
          </a:p>
        </p:txBody>
      </p:sp>
      <p:sp>
        <p:nvSpPr>
          <p:cNvPr id="89090" name="Rectangle 14"/>
          <p:cNvSpPr>
            <a:spLocks noChangeArrowheads="1"/>
          </p:cNvSpPr>
          <p:nvPr/>
        </p:nvSpPr>
        <p:spPr bwMode="auto">
          <a:xfrm>
            <a:off x="152400" y="133350"/>
            <a:ext cx="87630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  <a:latin typeface="Times-BoldItalic"/>
              </a:rPr>
              <a:t>Figure 18.18: </a:t>
            </a:r>
            <a:r>
              <a:rPr lang="en-US" sz="2000">
                <a:latin typeface="Times-BoldItalic"/>
              </a:rPr>
              <a:t>Occupation of the address space in classful addressing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238" y="1046163"/>
            <a:ext cx="8437562" cy="146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138" y="3352800"/>
            <a:ext cx="4930775" cy="222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4188" y="3683000"/>
            <a:ext cx="3340100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AB41CD37-4B8E-422E-AC4C-2EEF5C56700F}" type="slidenum">
              <a:rPr lang="en-US"/>
              <a:pPr/>
              <a:t>35</a:t>
            </a:fld>
            <a:endParaRPr lang="en-US"/>
          </a:p>
        </p:txBody>
      </p:sp>
      <p:sp>
        <p:nvSpPr>
          <p:cNvPr id="113766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6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7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7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7673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674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675" name="Rectangle 11"/>
          <p:cNvSpPr>
            <a:spLocks noChangeArrowheads="1"/>
          </p:cNvSpPr>
          <p:nvPr/>
        </p:nvSpPr>
        <p:spPr bwMode="auto">
          <a:xfrm>
            <a:off x="495300" y="2759074"/>
            <a:ext cx="8077200" cy="107721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1" baseline="0" dirty="0"/>
              <a:t>In </a:t>
            </a:r>
            <a:r>
              <a:rPr lang="en-US" sz="3200" b="1" baseline="0" dirty="0" err="1"/>
              <a:t>classful</a:t>
            </a:r>
            <a:r>
              <a:rPr lang="en-US" sz="3200" b="1" baseline="0" dirty="0"/>
              <a:t> addressing, a large part of the available addresses were wasted.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767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767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2000" y="5029200"/>
            <a:ext cx="789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Internet Corporation for Assigned Names &amp; Address (ICANN)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C586FF74-1C4D-4F9B-8FB1-3481970BF468}" type="slidenum">
              <a:rPr lang="en-US"/>
              <a:pPr/>
              <a:t>36</a:t>
            </a:fld>
            <a:endParaRPr lang="en-US"/>
          </a:p>
        </p:txBody>
      </p:sp>
      <p:sp>
        <p:nvSpPr>
          <p:cNvPr id="1154050" name="Text Box 2"/>
          <p:cNvSpPr txBox="1">
            <a:spLocks noChangeArrowheads="1"/>
          </p:cNvSpPr>
          <p:nvPr/>
        </p:nvSpPr>
        <p:spPr bwMode="auto">
          <a:xfrm>
            <a:off x="533400" y="2209800"/>
            <a:ext cx="57486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baseline="0" dirty="0" smtClean="0">
                <a:latin typeface="Times New Roman" pitchFamily="18" charset="0"/>
              </a:rPr>
              <a:t>Default </a:t>
            </a:r>
            <a:r>
              <a:rPr lang="en-US" sz="2800" b="1" i="1" baseline="0" dirty="0">
                <a:latin typeface="Times New Roman" pitchFamily="18" charset="0"/>
              </a:rPr>
              <a:t>masks for </a:t>
            </a:r>
            <a:r>
              <a:rPr lang="en-US" sz="2800" b="1" i="1" baseline="0" dirty="0" err="1">
                <a:latin typeface="Times New Roman" pitchFamily="18" charset="0"/>
              </a:rPr>
              <a:t>classful</a:t>
            </a:r>
            <a:r>
              <a:rPr lang="en-US" sz="2800" b="1" i="1" baseline="0" dirty="0">
                <a:latin typeface="Times New Roman" pitchFamily="18" charset="0"/>
              </a:rPr>
              <a:t> addressing</a:t>
            </a:r>
          </a:p>
        </p:txBody>
      </p:sp>
      <p:pic>
        <p:nvPicPr>
          <p:cNvPr id="1154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722563"/>
            <a:ext cx="8291512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457200"/>
            <a:ext cx="88392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Mask can help us to find the </a:t>
            </a:r>
            <a:r>
              <a:rPr lang="en-US" sz="3600" b="1" dirty="0" err="1" smtClean="0"/>
              <a:t>netid</a:t>
            </a:r>
            <a:r>
              <a:rPr lang="en-US" sz="3600" b="1" dirty="0" smtClean="0"/>
              <a:t> and the </a:t>
            </a:r>
            <a:r>
              <a:rPr lang="en-US" sz="3600" b="1" dirty="0" err="1" smtClean="0"/>
              <a:t>hostid</a:t>
            </a:r>
            <a:r>
              <a:rPr lang="en-US" sz="3600" b="1" dirty="0" smtClean="0"/>
              <a:t>. (32 bit of contiguous 1 &amp; 0’s) 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5048071"/>
            <a:ext cx="88392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/n notation – Classless Addressing           (Classless </a:t>
            </a:r>
            <a:r>
              <a:rPr lang="en-US" sz="3600" b="1" dirty="0" err="1" smtClean="0"/>
              <a:t>Interdomain</a:t>
            </a:r>
            <a:r>
              <a:rPr lang="en-US" sz="3600" b="1" dirty="0" smtClean="0"/>
              <a:t> routing)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99C06-D29F-45F8-839F-DB9E1E40C538}" type="slidenum">
              <a:rPr lang="en-AU" smtClean="0"/>
              <a:pPr/>
              <a:t>37</a:t>
            </a:fld>
            <a:endParaRPr lang="en-AU" smtClean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000" b="1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Subnetting</a:t>
            </a:r>
            <a:endParaRPr lang="en-AU" sz="40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chemeClr val="dk1"/>
                </a:solidFill>
              </a:rPr>
              <a:t>Say Divide Large Block of Class A &amp; B </a:t>
            </a:r>
          </a:p>
          <a:p>
            <a:pPr lvl="1" algn="just"/>
            <a:r>
              <a:rPr lang="en-US" sz="3600" b="1" dirty="0" smtClean="0"/>
              <a:t>Several contiguous groups</a:t>
            </a:r>
          </a:p>
          <a:p>
            <a:pPr lvl="1" algn="just"/>
            <a:r>
              <a:rPr lang="en-US" sz="3600" b="1" dirty="0" smtClean="0">
                <a:solidFill>
                  <a:schemeClr val="dk1"/>
                </a:solidFill>
              </a:rPr>
              <a:t>Assign Each group to smaller networks</a:t>
            </a:r>
          </a:p>
          <a:p>
            <a:pPr lvl="1" algn="just"/>
            <a:r>
              <a:rPr lang="en-US" sz="3600" b="1" dirty="0" smtClean="0"/>
              <a:t>Subnets</a:t>
            </a:r>
          </a:p>
          <a:p>
            <a:pPr lvl="1" algn="just"/>
            <a:r>
              <a:rPr lang="en-US" sz="3600" b="1" dirty="0" smtClean="0">
                <a:solidFill>
                  <a:schemeClr val="dk1"/>
                </a:solidFill>
              </a:rPr>
              <a:t>Introduced </a:t>
            </a:r>
            <a:r>
              <a:rPr lang="en-US" sz="3600" b="1" dirty="0" smtClean="0"/>
              <a:t>in </a:t>
            </a:r>
            <a:r>
              <a:rPr lang="en-US" sz="3600" b="1" dirty="0" err="1" smtClean="0"/>
              <a:t>Classful</a:t>
            </a:r>
            <a:r>
              <a:rPr lang="en-US" sz="3600" b="1" dirty="0" smtClean="0"/>
              <a:t> addressing</a:t>
            </a:r>
          </a:p>
          <a:p>
            <a:pPr lvl="1" algn="just"/>
            <a:r>
              <a:rPr lang="en-US" sz="3600" b="1" dirty="0" smtClean="0"/>
              <a:t> Increases the number of 1s in mask</a:t>
            </a:r>
          </a:p>
          <a:p>
            <a:pPr lvl="1" algn="just"/>
            <a:r>
              <a:rPr lang="en-US" sz="3600" b="1" dirty="0" smtClean="0"/>
              <a:t>Ex : Class A network divided into 4 subnets. Prefix Length </a:t>
            </a:r>
            <a:r>
              <a:rPr lang="en-US" sz="3600" b="1" dirty="0" err="1" smtClean="0"/>
              <a:t>n</a:t>
            </a:r>
            <a:r>
              <a:rPr lang="en-US" sz="3600" b="1" baseline="-25000" dirty="0" err="1" smtClean="0"/>
              <a:t>sub</a:t>
            </a:r>
            <a:r>
              <a:rPr lang="en-US" sz="3600" b="1" baseline="-25000" dirty="0" smtClean="0"/>
              <a:t> </a:t>
            </a:r>
            <a:r>
              <a:rPr lang="en-US" sz="3600" b="1" dirty="0" smtClean="0"/>
              <a:t> = 10</a:t>
            </a:r>
            <a:endParaRPr lang="en-US" sz="3600" b="1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99C06-D29F-45F8-839F-DB9E1E40C538}" type="slidenum">
              <a:rPr lang="en-AU" smtClean="0"/>
              <a:pPr/>
              <a:t>38</a:t>
            </a:fld>
            <a:endParaRPr lang="en-AU" smtClean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000" b="1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Supernetting</a:t>
            </a:r>
            <a:endParaRPr lang="en-AU" sz="40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AU" sz="3600" b="1" dirty="0" smtClean="0">
                <a:solidFill>
                  <a:schemeClr val="dk1"/>
                </a:solidFill>
              </a:rPr>
              <a:t>Time came when A &amp; B depleted </a:t>
            </a:r>
            <a:r>
              <a:rPr lang="en-AU" sz="3600" b="1" dirty="0" smtClean="0">
                <a:solidFill>
                  <a:schemeClr val="dk1"/>
                </a:solidFill>
                <a:sym typeface="Wingdings" pitchFamily="2" charset="2"/>
              </a:rPr>
              <a:t></a:t>
            </a:r>
          </a:p>
          <a:p>
            <a:pPr algn="just"/>
            <a:r>
              <a:rPr lang="en-AU" sz="3600" b="1" dirty="0" smtClean="0">
                <a:sym typeface="Wingdings" pitchFamily="2" charset="2"/>
              </a:rPr>
              <a:t>Demand for mid-size blocks</a:t>
            </a:r>
          </a:p>
          <a:p>
            <a:pPr algn="just"/>
            <a:r>
              <a:rPr lang="en-AU" sz="3600" b="1" dirty="0" smtClean="0">
                <a:solidFill>
                  <a:schemeClr val="dk1"/>
                </a:solidFill>
                <a:sym typeface="Wingdings" pitchFamily="2" charset="2"/>
              </a:rPr>
              <a:t>But not meet requirements</a:t>
            </a:r>
          </a:p>
          <a:p>
            <a:pPr algn="just"/>
            <a:r>
              <a:rPr lang="en-AU" sz="3600" b="1" dirty="0" smtClean="0">
                <a:sym typeface="Wingdings" pitchFamily="2" charset="2"/>
              </a:rPr>
              <a:t>Say 1000 address</a:t>
            </a:r>
          </a:p>
          <a:p>
            <a:pPr lvl="1" algn="just"/>
            <a:r>
              <a:rPr lang="en-AU" b="1" dirty="0" smtClean="0">
                <a:solidFill>
                  <a:schemeClr val="dk1"/>
                </a:solidFill>
                <a:sym typeface="Wingdings" pitchFamily="2" charset="2"/>
              </a:rPr>
              <a:t>4 Class C blocks to create one </a:t>
            </a:r>
            <a:r>
              <a:rPr lang="en-AU" b="1" dirty="0" err="1" smtClean="0">
                <a:solidFill>
                  <a:schemeClr val="dk1"/>
                </a:solidFill>
                <a:sym typeface="Wingdings" pitchFamily="2" charset="2"/>
              </a:rPr>
              <a:t>supernetwork</a:t>
            </a:r>
            <a:endParaRPr lang="en-AU" b="1" dirty="0" smtClean="0">
              <a:solidFill>
                <a:schemeClr val="dk1"/>
              </a:solidFill>
              <a:sym typeface="Wingdings" pitchFamily="2" charset="2"/>
            </a:endParaRPr>
          </a:p>
          <a:p>
            <a:pPr algn="just"/>
            <a:r>
              <a:rPr lang="en-AU" sz="3600" b="1" dirty="0" smtClean="0">
                <a:sym typeface="Wingdings" pitchFamily="2" charset="2"/>
              </a:rPr>
              <a:t>Classless eliminated need to </a:t>
            </a:r>
            <a:r>
              <a:rPr lang="en-AU" sz="3600" b="1" dirty="0" err="1" smtClean="0">
                <a:sym typeface="Wingdings" pitchFamily="2" charset="2"/>
              </a:rPr>
              <a:t>supernetting</a:t>
            </a:r>
            <a:endParaRPr lang="en-AU" sz="3600" b="1" dirty="0" smtClean="0">
              <a:sym typeface="Wingdings" pitchFamily="2" charset="2"/>
            </a:endParaRPr>
          </a:p>
          <a:p>
            <a:pPr lvl="1" algn="just">
              <a:buNone/>
            </a:pPr>
            <a:endParaRPr lang="en-AU" b="1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2B67B0ED-F2CD-47FF-9A11-FA2CA951958D}" type="slidenum">
              <a:rPr lang="en-US"/>
              <a:pPr/>
              <a:t>39</a:t>
            </a:fld>
            <a:endParaRPr lang="en-US"/>
          </a:p>
        </p:txBody>
      </p:sp>
      <p:sp>
        <p:nvSpPr>
          <p:cNvPr id="11397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972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722" name="Line 10"/>
          <p:cNvSpPr>
            <a:spLocks noChangeShapeType="1"/>
          </p:cNvSpPr>
          <p:nvPr/>
        </p:nvSpPr>
        <p:spPr bwMode="auto">
          <a:xfrm>
            <a:off x="458788" y="4572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723" name="Rectangle 11"/>
          <p:cNvSpPr>
            <a:spLocks noChangeArrowheads="1"/>
          </p:cNvSpPr>
          <p:nvPr/>
        </p:nvSpPr>
        <p:spPr bwMode="auto">
          <a:xfrm>
            <a:off x="495300" y="2743200"/>
            <a:ext cx="8077200" cy="1754326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 baseline="0" dirty="0" err="1"/>
              <a:t>Classful</a:t>
            </a:r>
            <a:r>
              <a:rPr lang="en-US" sz="3600" b="1" baseline="0" dirty="0"/>
              <a:t> addressing, which is almost obsolete, is replaced with classless addressing.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972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972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echnology Handbook-01-2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544" y="1066800"/>
            <a:ext cx="8489656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99C06-D29F-45F8-839F-DB9E1E40C538}" type="slidenum">
              <a:rPr lang="en-AU" smtClean="0"/>
              <a:pPr/>
              <a:t>40</a:t>
            </a:fld>
            <a:endParaRPr lang="en-AU" smtClean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Classless Addressing</a:t>
            </a:r>
            <a:endParaRPr lang="en-AU" sz="40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AU" sz="3600" b="1" dirty="0" smtClean="0"/>
              <a:t>Overcome Address Depletion</a:t>
            </a:r>
          </a:p>
          <a:p>
            <a:pPr algn="just"/>
            <a:r>
              <a:rPr lang="en-AU" sz="3600" b="1" dirty="0" smtClean="0">
                <a:solidFill>
                  <a:schemeClr val="dk1"/>
                </a:solidFill>
              </a:rPr>
              <a:t>No concept of classes</a:t>
            </a:r>
          </a:p>
          <a:p>
            <a:pPr algn="just"/>
            <a:r>
              <a:rPr lang="en-AU" sz="3600" b="1" dirty="0" smtClean="0"/>
              <a:t>Address granted in blocks retained (variable length prefix)</a:t>
            </a:r>
          </a:p>
          <a:p>
            <a:pPr lvl="1" algn="just"/>
            <a:r>
              <a:rPr lang="en-AU" b="1" dirty="0" smtClean="0">
                <a:solidFill>
                  <a:schemeClr val="dk1"/>
                </a:solidFill>
              </a:rPr>
              <a:t>Depending on Requirement</a:t>
            </a:r>
          </a:p>
          <a:p>
            <a:pPr lvl="1" algn="just"/>
            <a:r>
              <a:rPr lang="en-AU" b="1" dirty="0" err="1" smtClean="0"/>
              <a:t>Classful</a:t>
            </a:r>
            <a:r>
              <a:rPr lang="en-AU" b="1" dirty="0" smtClean="0"/>
              <a:t> is special case of Classless addressing</a:t>
            </a:r>
            <a:endParaRPr lang="en-AU" b="1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10C90F4B-2226-40A0-A2FE-D18E10D2D32E}" type="slidenum">
              <a:rPr lang="en-US"/>
              <a:pPr/>
              <a:t>41</a:t>
            </a:fld>
            <a:endParaRPr lang="en-US"/>
          </a:p>
        </p:txBody>
      </p:sp>
      <p:sp>
        <p:nvSpPr>
          <p:cNvPr id="113357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357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578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57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55454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baseline="0"/>
              <a:t>In IPv4 addressing, a block of </a:t>
            </a:r>
            <a:br>
              <a:rPr lang="en-US" sz="3200" b="1" baseline="0"/>
            </a:br>
            <a:r>
              <a:rPr lang="en-US" sz="3200" b="1" baseline="0"/>
              <a:t>addresses can be defined as</a:t>
            </a:r>
          </a:p>
          <a:p>
            <a:pPr algn="ctr"/>
            <a:r>
              <a:rPr lang="en-US" sz="3200" b="1" baseline="0"/>
              <a:t>x.y.z.t /</a:t>
            </a:r>
            <a:r>
              <a:rPr lang="en-US" sz="3200" b="1" i="1" baseline="0"/>
              <a:t>n</a:t>
            </a:r>
          </a:p>
          <a:p>
            <a:pPr algn="ctr"/>
            <a:r>
              <a:rPr lang="en-US" sz="3200" b="1" baseline="0"/>
              <a:t>in which x.y.z.t defines one of the addresses and the /</a:t>
            </a:r>
            <a:r>
              <a:rPr lang="en-US" sz="3200" b="1" i="1" baseline="0"/>
              <a:t>n</a:t>
            </a:r>
            <a:r>
              <a:rPr lang="en-US" sz="3200" b="1" baseline="0"/>
              <a:t> defines the mask.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358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358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18.</a:t>
            </a:r>
            <a:fld id="{C1C6D166-63FF-43AF-81FC-1EFF7667A7E9}" type="slidenum">
              <a:rPr lang="en-US"/>
              <a:pPr/>
              <a:t>42</a:t>
            </a:fld>
            <a:endParaRPr lang="en-US"/>
          </a:p>
        </p:txBody>
      </p:sp>
      <p:sp>
        <p:nvSpPr>
          <p:cNvPr id="95234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  <a:latin typeface="Times-BoldItalic"/>
              </a:rPr>
              <a:t>Figure 18.20: </a:t>
            </a:r>
            <a:r>
              <a:rPr lang="en-US" sz="2000">
                <a:latin typeface="Times-BoldItalic"/>
              </a:rPr>
              <a:t>Slash notation (CIDR)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7472363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370138"/>
            <a:ext cx="131921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3873500"/>
            <a:ext cx="2481263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18.</a:t>
            </a:r>
            <a:fld id="{089119D8-F19A-4DEF-B610-89096CC5AD9F}" type="slidenum">
              <a:rPr lang="en-US"/>
              <a:pPr/>
              <a:t>43</a:t>
            </a:fld>
            <a:endParaRPr lang="en-US"/>
          </a:p>
        </p:txBody>
      </p:sp>
      <p:sp>
        <p:nvSpPr>
          <p:cNvPr id="97282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  <a:latin typeface="Times-BoldItalic"/>
              </a:rPr>
              <a:t>Figure 18.21: </a:t>
            </a:r>
            <a:r>
              <a:rPr lang="en-US" sz="2000">
                <a:latin typeface="Times-BoldItalic"/>
              </a:rPr>
              <a:t>Information extraction in classless addressing</a:t>
            </a:r>
          </a:p>
        </p:txBody>
      </p:sp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" y="838200"/>
            <a:ext cx="561975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3327400"/>
            <a:ext cx="467042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5232400"/>
            <a:ext cx="467042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3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8275" y="4219575"/>
            <a:ext cx="1333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4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3663" y="1600200"/>
            <a:ext cx="2438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Callout 4"/>
          <p:cNvSpPr/>
          <p:nvPr/>
        </p:nvSpPr>
        <p:spPr bwMode="auto">
          <a:xfrm>
            <a:off x="5298831" y="4857452"/>
            <a:ext cx="2133600" cy="1048190"/>
          </a:xfrm>
          <a:prstGeom prst="left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2000" i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 all suffix bits</a:t>
            </a:r>
          </a:p>
          <a:p>
            <a:pPr eaLnBrk="0" hangingPunct="0">
              <a:defRPr/>
            </a:pPr>
            <a:r>
              <a:rPr lang="en-US" sz="2000" i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1s</a:t>
            </a:r>
          </a:p>
        </p:txBody>
      </p:sp>
      <p:sp>
        <p:nvSpPr>
          <p:cNvPr id="23" name="Left Arrow Callout 22"/>
          <p:cNvSpPr/>
          <p:nvPr/>
        </p:nvSpPr>
        <p:spPr bwMode="auto">
          <a:xfrm>
            <a:off x="5334000" y="2965792"/>
            <a:ext cx="2133600" cy="1048190"/>
          </a:xfrm>
          <a:prstGeom prst="left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2000" i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 all suffix bits</a:t>
            </a:r>
          </a:p>
          <a:p>
            <a:pPr eaLnBrk="0" hangingPunct="0">
              <a:defRPr/>
            </a:pPr>
            <a:r>
              <a:rPr lang="en-US" sz="2000" i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0s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D205C24C-AA83-465F-80B5-0A1B1CBEBE88}" type="slidenum">
              <a:rPr lang="en-US"/>
              <a:pPr/>
              <a:t>44</a:t>
            </a:fld>
            <a:endParaRPr lang="en-US"/>
          </a:p>
        </p:txBody>
      </p:sp>
      <p:sp>
        <p:nvSpPr>
          <p:cNvPr id="113561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1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3562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626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62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6966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baseline="0"/>
              <a:t>The first address in the block can be found by setting the rightmost </a:t>
            </a:r>
            <a:br>
              <a:rPr lang="en-US" sz="3200" b="1" baseline="0"/>
            </a:br>
            <a:r>
              <a:rPr lang="en-US" sz="3200" b="1" baseline="0"/>
              <a:t>32 − </a:t>
            </a:r>
            <a:r>
              <a:rPr lang="en-US" sz="3200" b="1" i="1" baseline="0"/>
              <a:t>n</a:t>
            </a:r>
            <a:r>
              <a:rPr lang="en-US" sz="3200" b="1" baseline="0"/>
              <a:t> bits to 0s.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5629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563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8565C14D-C28F-4808-AD1C-619B664ED13B}" type="slidenum">
              <a:rPr lang="en-US"/>
              <a:pPr/>
              <a:t>45</a:t>
            </a:fld>
            <a:endParaRPr lang="en-US"/>
          </a:p>
        </p:txBody>
      </p:sp>
      <p:sp>
        <p:nvSpPr>
          <p:cNvPr id="114176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176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1770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177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6966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baseline="0"/>
              <a:t>The last address in the block can be found by setting the rightmost </a:t>
            </a:r>
            <a:br>
              <a:rPr lang="en-US" sz="3200" b="1" baseline="0"/>
            </a:br>
            <a:r>
              <a:rPr lang="en-US" sz="3200" b="1" baseline="0"/>
              <a:t>32 − n bits to 1s.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1773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177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6E8B094E-2A01-4363-8D5C-27B9DDE6440E}" type="slidenum">
              <a:rPr lang="en-US"/>
              <a:pPr/>
              <a:t>46</a:t>
            </a:fld>
            <a:endParaRPr lang="en-US"/>
          </a:p>
        </p:txBody>
      </p:sp>
      <p:sp>
        <p:nvSpPr>
          <p:cNvPr id="11438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38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38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38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38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381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3818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381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6966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baseline="0"/>
              <a:t>The number of addresses in the block can be found by using the formula </a:t>
            </a:r>
            <a:br>
              <a:rPr lang="en-US" sz="3200" b="1" baseline="0"/>
            </a:br>
            <a:r>
              <a:rPr lang="en-US" sz="3200" b="1" baseline="0"/>
              <a:t>2</a:t>
            </a:r>
            <a:r>
              <a:rPr lang="en-US" sz="3200" b="1" baseline="30000"/>
              <a:t>32−n</a:t>
            </a:r>
            <a:r>
              <a:rPr lang="en-US" sz="3200" b="1" baseline="0"/>
              <a:t>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382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382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20"/>
          <p:cNvSpPr txBox="1">
            <a:spLocks noChangeArrowheads="1"/>
          </p:cNvSpPr>
          <p:nvPr/>
        </p:nvSpPr>
        <p:spPr bwMode="auto">
          <a:xfrm>
            <a:off x="76200" y="696913"/>
            <a:ext cx="88392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800" b="0" i="0" dirty="0">
                <a:latin typeface="Times New Roman" pitchFamily="18" charset="0"/>
                <a:cs typeface="Times New Roman" pitchFamily="18" charset="0"/>
              </a:rPr>
              <a:t>A classless address is given as 167.199.170.82/27. We can find the above three pieces of information as follows. The number of addresses in the network is 2</a:t>
            </a:r>
            <a:r>
              <a:rPr lang="en-US" sz="2800" b="0" i="0" baseline="30000" dirty="0">
                <a:latin typeface="Times New Roman" pitchFamily="18" charset="0"/>
                <a:cs typeface="Times New Roman" pitchFamily="18" charset="0"/>
              </a:rPr>
              <a:t>32− </a:t>
            </a:r>
            <a:r>
              <a:rPr lang="en-US" sz="2800" b="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0" i="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i="0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sz="2800" b="0" i="0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b="0" i="0" dirty="0">
                <a:latin typeface="Times New Roman" pitchFamily="18" charset="0"/>
                <a:cs typeface="Times New Roman" pitchFamily="18" charset="0"/>
              </a:rPr>
              <a:t> = 32 addresses. The first address can be found by keeping the first 27 bits and changing the rest of the bits to 0s.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99340" name="Rectangle 22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866" cy="371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Adobe Gothic Std B" pitchFamily="34" charset="-128"/>
                </a:rPr>
                <a:t>Example 18.1</a:t>
              </a:r>
            </a:p>
          </p:txBody>
        </p:sp>
      </p:grp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52400" y="3998913"/>
            <a:ext cx="8839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800" b="0" i="0">
                <a:latin typeface="Times New Roman" pitchFamily="18" charset="0"/>
                <a:cs typeface="Times New Roman" pitchFamily="18" charset="0"/>
              </a:rPr>
              <a:t>The last address can be found by keeping the first 27 bits and changing the rest of the bits to 1s.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8600" y="3048000"/>
            <a:ext cx="8504238" cy="838200"/>
            <a:chOff x="228600" y="3048000"/>
            <a:chExt cx="8503920" cy="838200"/>
          </a:xfrm>
        </p:grpSpPr>
        <p:pic>
          <p:nvPicPr>
            <p:cNvPr id="993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3048000"/>
              <a:ext cx="8112390" cy="757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9339" name="Rectangle 1"/>
            <p:cNvSpPr>
              <a:spLocks noChangeArrowheads="1"/>
            </p:cNvSpPr>
            <p:nvPr/>
          </p:nvSpPr>
          <p:spPr bwMode="auto">
            <a:xfrm>
              <a:off x="228600" y="3048000"/>
              <a:ext cx="8503920" cy="838200"/>
            </a:xfrm>
            <a:prstGeom prst="rect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28600" y="5181600"/>
            <a:ext cx="8504238" cy="838200"/>
            <a:chOff x="228600" y="4953000"/>
            <a:chExt cx="8503920" cy="838200"/>
          </a:xfrm>
        </p:grpSpPr>
        <p:pic>
          <p:nvPicPr>
            <p:cNvPr id="993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473" y="5029200"/>
              <a:ext cx="8066643" cy="635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9337" name="Rectangle 11"/>
            <p:cNvSpPr>
              <a:spLocks noChangeArrowheads="1"/>
            </p:cNvSpPr>
            <p:nvPr/>
          </p:nvSpPr>
          <p:spPr bwMode="auto">
            <a:xfrm>
              <a:off x="228600" y="4953000"/>
              <a:ext cx="8503920" cy="838200"/>
            </a:xfrm>
            <a:prstGeom prst="rect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sp>
        <p:nvSpPr>
          <p:cNvPr id="99343" name="Slide Number Placeholder 1"/>
          <p:cNvSpPr txBox="1">
            <a:spLocks noGrp="1"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 i="0">
                <a:latin typeface="Arial" pitchFamily="34" charset="0"/>
              </a:rPr>
              <a:t>18.</a:t>
            </a:r>
            <a:fld id="{486EB163-9D0D-40DD-A394-72406E1CFC97}" type="slidenum">
              <a:rPr lang="en-US" sz="1200" i="0">
                <a:latin typeface="Arial" pitchFamily="34" charset="0"/>
              </a:rPr>
              <a:pPr/>
              <a:t>47</a:t>
            </a:fld>
            <a:endParaRPr lang="en-US" sz="1200" i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20"/>
          <p:cNvSpPr txBox="1">
            <a:spLocks noChangeArrowheads="1"/>
          </p:cNvSpPr>
          <p:nvPr/>
        </p:nvSpPr>
        <p:spPr bwMode="auto">
          <a:xfrm>
            <a:off x="76200" y="696913"/>
            <a:ext cx="8839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Alternate way to find the same for 167.199.170.82/27 </a:t>
            </a:r>
            <a:r>
              <a:rPr lang="en-US" sz="2800" b="0" i="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b="0" i="0" dirty="0">
                <a:latin typeface="Times New Roman" pitchFamily="18" charset="0"/>
                <a:cs typeface="Times New Roman" pitchFamily="18" charset="0"/>
              </a:rPr>
              <a:t>the mask. The mask in dotted-decimal notation is 256.256.256.224 The AND, OR, and NOT operations can be applied to individual </a:t>
            </a:r>
            <a:r>
              <a:rPr lang="en-US" sz="2800" b="0" i="0" dirty="0" smtClean="0">
                <a:latin typeface="Times New Roman" pitchFamily="18" charset="0"/>
                <a:cs typeface="Times New Roman" pitchFamily="18" charset="0"/>
              </a:rPr>
              <a:t>bytes</a:t>
            </a:r>
            <a:endParaRPr lang="en-US" sz="2800" b="0" i="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01384" name="Rectangle 22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866" cy="371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Adobe Gothic Std B" pitchFamily="34" charset="-128"/>
                </a:rPr>
                <a:t>Example 18.2</a:t>
              </a:r>
            </a:p>
          </p:txBody>
        </p:sp>
      </p:grp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228600" y="2895600"/>
            <a:ext cx="8686800" cy="1131888"/>
            <a:chOff x="228600" y="2895599"/>
            <a:chExt cx="8686800" cy="1132584"/>
          </a:xfrm>
        </p:grpSpPr>
        <p:pic>
          <p:nvPicPr>
            <p:cNvPr id="10138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2895599"/>
              <a:ext cx="8686800" cy="1132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383" name="Rectangle 8"/>
            <p:cNvSpPr>
              <a:spLocks noChangeArrowheads="1"/>
            </p:cNvSpPr>
            <p:nvPr/>
          </p:nvSpPr>
          <p:spPr bwMode="auto">
            <a:xfrm>
              <a:off x="259080" y="2895600"/>
              <a:ext cx="8503920" cy="1097280"/>
            </a:xfrm>
            <a:prstGeom prst="rect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sp>
        <p:nvSpPr>
          <p:cNvPr id="101387" name="Slide Number Placeholder 1"/>
          <p:cNvSpPr txBox="1">
            <a:spLocks noGrp="1"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 i="0">
                <a:latin typeface="Arial" pitchFamily="34" charset="0"/>
              </a:rPr>
              <a:t>18.</a:t>
            </a:r>
            <a:fld id="{6A216671-1F76-4ED5-AA45-7997E11D4F8C}" type="slidenum">
              <a:rPr lang="en-US" sz="1200" i="0">
                <a:latin typeface="Arial" pitchFamily="34" charset="0"/>
              </a:rPr>
              <a:pPr/>
              <a:t>48</a:t>
            </a:fld>
            <a:endParaRPr lang="en-US" sz="1200" i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99C06-D29F-45F8-839F-DB9E1E40C538}" type="slidenum">
              <a:rPr lang="en-AU" smtClean="0"/>
              <a:pPr/>
              <a:t>49</a:t>
            </a:fld>
            <a:endParaRPr lang="en-AU" smtClean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Classless Address Blocks Allocation</a:t>
            </a:r>
            <a:endParaRPr lang="en-AU" sz="40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indent="-514350" algn="just">
              <a:buAutoNum type="arabicPeriod"/>
            </a:pPr>
            <a:r>
              <a:rPr lang="en-US" b="1" dirty="0" smtClean="0"/>
              <a:t>The addresses in block must be contiguous, one after another.</a:t>
            </a:r>
          </a:p>
          <a:p>
            <a:pPr marL="514350" indent="-514350" algn="just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2. The number of requested addresses (N) in a block must be a power of 2. 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b="1" dirty="0" smtClean="0"/>
              <a:t>N=2</a:t>
            </a:r>
            <a:r>
              <a:rPr lang="en-US" b="1" baseline="30000" dirty="0" smtClean="0"/>
              <a:t>32-n </a:t>
            </a:r>
            <a:r>
              <a:rPr lang="en-US" b="1" dirty="0" smtClean="0"/>
              <a:t> (or)</a:t>
            </a:r>
            <a:endParaRPr lang="en-US" b="1" baseline="30000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b="1" dirty="0" smtClean="0"/>
              <a:t>n = 32 – log</a:t>
            </a:r>
            <a:r>
              <a:rPr lang="en-US" b="1" baseline="-25000" dirty="0" smtClean="0"/>
              <a:t>2</a:t>
            </a:r>
            <a:r>
              <a:rPr lang="en-US" b="1" dirty="0" smtClean="0"/>
              <a:t>N</a:t>
            </a:r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3. The first address must be evenly divisible by the number of addresses. </a:t>
            </a:r>
            <a:endParaRPr lang="en-AU" b="1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18.</a:t>
            </a:r>
            <a:fld id="{21062A4E-770F-49EF-9131-7EFC9E1D5B1A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  <a:latin typeface="Times-BoldItalic"/>
              </a:rPr>
              <a:t>Figure 18.1: </a:t>
            </a:r>
            <a:r>
              <a:rPr lang="en-US" sz="2000">
                <a:latin typeface="Times-BoldItalic"/>
              </a:rPr>
              <a:t>Communication at the network layer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914400"/>
            <a:ext cx="5146675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7988" y="1419225"/>
            <a:ext cx="21399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267200"/>
            <a:ext cx="2290763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75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47645FD4-ABA8-4039-B4D8-E556B1C59610}" type="slidenum">
              <a:rPr lang="en-US"/>
              <a:pPr/>
              <a:t>50</a:t>
            </a:fld>
            <a:endParaRPr lang="en-US"/>
          </a:p>
        </p:txBody>
      </p:sp>
      <p:sp>
        <p:nvSpPr>
          <p:cNvPr id="117248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9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8320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b="1" baseline="0" dirty="0">
                <a:latin typeface="Times New Roman" pitchFamily="18" charset="0"/>
              </a:rPr>
              <a:t>A block of </a:t>
            </a:r>
            <a:r>
              <a:rPr lang="en-US" sz="2800" b="1" baseline="0" dirty="0" smtClean="0">
                <a:latin typeface="Times New Roman" pitchFamily="18" charset="0"/>
              </a:rPr>
              <a:t>16 addresses </a:t>
            </a:r>
            <a:r>
              <a:rPr lang="en-US" sz="2800" b="1" baseline="0" dirty="0">
                <a:latin typeface="Times New Roman" pitchFamily="18" charset="0"/>
              </a:rPr>
              <a:t>is granted to a small organization. We know that one of the addresses is 205.16.37.39/28. What is the first address in the block?</a:t>
            </a:r>
          </a:p>
          <a:p>
            <a:pPr algn="just"/>
            <a:endParaRPr lang="en-US" sz="2800" i="1" baseline="0" dirty="0">
              <a:latin typeface="Times New Roman" pitchFamily="18" charset="0"/>
            </a:endParaRPr>
          </a:p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The binary representation of the given address is</a:t>
            </a:r>
          </a:p>
          <a:p>
            <a:pPr algn="ctr"/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11001101   00010000   00100101   00100111</a:t>
            </a:r>
          </a:p>
          <a:p>
            <a:r>
              <a:rPr lang="en-US" sz="2800" i="1" baseline="0" dirty="0">
                <a:latin typeface="Times New Roman" pitchFamily="18" charset="0"/>
              </a:rPr>
              <a:t>If we set 32−28 rightmost bits to 0, we get </a:t>
            </a:r>
          </a:p>
          <a:p>
            <a:pPr algn="ctr"/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11001101    00010000    00100101   0010000</a:t>
            </a:r>
            <a:r>
              <a:rPr lang="en-US" sz="2800" i="1" baseline="0" dirty="0">
                <a:latin typeface="Times New Roman" pitchFamily="18" charset="0"/>
              </a:rPr>
              <a:t> </a:t>
            </a:r>
          </a:p>
          <a:p>
            <a:pPr algn="ctr"/>
            <a:r>
              <a:rPr lang="en-US" sz="2800" i="1" baseline="0" dirty="0">
                <a:latin typeface="Times New Roman" pitchFamily="18" charset="0"/>
              </a:rPr>
              <a:t>or </a:t>
            </a:r>
            <a:br>
              <a:rPr lang="en-US" sz="2800" i="1" baseline="0" dirty="0">
                <a:latin typeface="Times New Roman" pitchFamily="18" charset="0"/>
              </a:rPr>
            </a:br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205.16.37.32</a:t>
            </a:r>
            <a:r>
              <a:rPr lang="en-US" sz="2800" i="1" baseline="0" dirty="0">
                <a:latin typeface="Times New Roman" pitchFamily="18" charset="0"/>
              </a:rPr>
              <a:t>. </a:t>
            </a:r>
          </a:p>
        </p:txBody>
      </p:sp>
      <p:sp>
        <p:nvSpPr>
          <p:cNvPr id="1172490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2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72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2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72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72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72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319B2046-F0D5-4CF9-88A3-56904C494476}" type="slidenum">
              <a:rPr lang="en-US"/>
              <a:pPr/>
              <a:t>51</a:t>
            </a:fld>
            <a:endParaRPr lang="en-US"/>
          </a:p>
        </p:txBody>
      </p:sp>
      <p:sp>
        <p:nvSpPr>
          <p:cNvPr id="108237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237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237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481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baseline="0" dirty="0" smtClean="0">
                <a:latin typeface="Times New Roman" pitchFamily="18" charset="0"/>
              </a:rPr>
              <a:t>A </a:t>
            </a:r>
            <a:r>
              <a:rPr lang="en-US" sz="2800" b="1" i="1" baseline="0" dirty="0">
                <a:latin typeface="Times New Roman" pitchFamily="18" charset="0"/>
              </a:rPr>
              <a:t>block of 16 addresses granted to a small organization</a:t>
            </a:r>
          </a:p>
        </p:txBody>
      </p:sp>
      <p:sp>
        <p:nvSpPr>
          <p:cNvPr id="10823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23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850" y="2057400"/>
            <a:ext cx="82359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09600" y="5257800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</a:rPr>
              <a:t>Say one of the addresses is 205.16.37.39/28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4DA0BCBC-C03C-4B08-B0E9-A79711537348}" type="slidenum">
              <a:rPr lang="en-US"/>
              <a:pPr/>
              <a:t>52</a:t>
            </a:fld>
            <a:endParaRPr lang="en-US"/>
          </a:p>
        </p:txBody>
      </p:sp>
      <p:sp>
        <p:nvSpPr>
          <p:cNvPr id="117043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3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3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3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3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3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4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0441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8320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endParaRPr lang="en-US" sz="2800" i="1" baseline="0" dirty="0">
              <a:latin typeface="Times New Roman" pitchFamily="18" charset="0"/>
            </a:endParaRP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We can see that the restrictions are applied to this block. The addresses are contiguous. </a:t>
            </a:r>
            <a:endParaRPr lang="en-US" sz="2800" i="1" baseline="0" dirty="0" smtClean="0">
              <a:latin typeface="Times New Roman" pitchFamily="18" charset="0"/>
            </a:endParaRPr>
          </a:p>
          <a:p>
            <a:pPr algn="just"/>
            <a:endParaRPr lang="en-US" sz="2800" i="1" dirty="0" smtClean="0">
              <a:latin typeface="Times New Roman" pitchFamily="18" charset="0"/>
            </a:endParaRPr>
          </a:p>
          <a:p>
            <a:pPr algn="just"/>
            <a:r>
              <a:rPr lang="en-US" sz="2800" i="1" baseline="0" dirty="0" smtClean="0">
                <a:latin typeface="Times New Roman" pitchFamily="18" charset="0"/>
              </a:rPr>
              <a:t>The </a:t>
            </a:r>
            <a:r>
              <a:rPr lang="en-US" sz="2800" i="1" baseline="0" dirty="0">
                <a:latin typeface="Times New Roman" pitchFamily="18" charset="0"/>
              </a:rPr>
              <a:t>number of addresses is a power of 2 (16 = 2</a:t>
            </a:r>
            <a:r>
              <a:rPr lang="en-US" sz="2800" i="1" baseline="30000" dirty="0">
                <a:latin typeface="Times New Roman" pitchFamily="18" charset="0"/>
              </a:rPr>
              <a:t>4</a:t>
            </a:r>
            <a:r>
              <a:rPr lang="en-US" sz="2800" i="1" baseline="0" dirty="0">
                <a:latin typeface="Times New Roman" pitchFamily="18" charset="0"/>
              </a:rPr>
              <a:t>), and the first address is divisible by 16. </a:t>
            </a:r>
            <a:endParaRPr lang="en-US" sz="2800" i="1" baseline="0" dirty="0" smtClean="0">
              <a:latin typeface="Times New Roman" pitchFamily="18" charset="0"/>
            </a:endParaRPr>
          </a:p>
          <a:p>
            <a:pPr algn="just"/>
            <a:endParaRPr lang="en-US" sz="2800" i="1" dirty="0" smtClean="0">
              <a:latin typeface="Times New Roman" pitchFamily="18" charset="0"/>
            </a:endParaRPr>
          </a:p>
          <a:p>
            <a:pPr algn="just"/>
            <a:r>
              <a:rPr lang="en-US" sz="2800" i="1" baseline="0" dirty="0" smtClean="0">
                <a:latin typeface="Times New Roman" pitchFamily="18" charset="0"/>
              </a:rPr>
              <a:t>The </a:t>
            </a:r>
            <a:r>
              <a:rPr lang="en-US" sz="2800" i="1" baseline="0" dirty="0">
                <a:latin typeface="Times New Roman" pitchFamily="18" charset="0"/>
              </a:rPr>
              <a:t>first address, when converted to a decimal number, is </a:t>
            </a:r>
            <a:r>
              <a:rPr lang="en-US" sz="2800" i="1" dirty="0" smtClean="0">
                <a:latin typeface="Times New Roman" pitchFamily="18" charset="0"/>
              </a:rPr>
              <a:t>1,720,193,680 </a:t>
            </a:r>
            <a:r>
              <a:rPr lang="en-US" sz="2800" i="1" baseline="0" dirty="0" smtClean="0">
                <a:latin typeface="Times New Roman" pitchFamily="18" charset="0"/>
              </a:rPr>
              <a:t>, </a:t>
            </a:r>
            <a:r>
              <a:rPr lang="en-US" sz="2800" i="1" baseline="0" dirty="0">
                <a:latin typeface="Times New Roman" pitchFamily="18" charset="0"/>
              </a:rPr>
              <a:t>which when divided by 16 results in </a:t>
            </a:r>
            <a:r>
              <a:rPr lang="en-US" sz="2800" i="1" dirty="0" smtClean="0">
                <a:latin typeface="Times New Roman" pitchFamily="18" charset="0"/>
              </a:rPr>
              <a:t>107,512,105</a:t>
            </a:r>
            <a:endParaRPr lang="en-US" sz="2800" i="1" baseline="0" dirty="0" smtClean="0">
              <a:latin typeface="Times New Roman" pitchFamily="18" charset="0"/>
            </a:endParaRPr>
          </a:p>
          <a:p>
            <a:pPr algn="just"/>
            <a:endParaRPr lang="en-US" sz="2800" i="1" baseline="0" dirty="0">
              <a:latin typeface="Times New Roman" pitchFamily="18" charset="0"/>
            </a:endParaRPr>
          </a:p>
        </p:txBody>
      </p:sp>
      <p:sp>
        <p:nvSpPr>
          <p:cNvPr id="1170442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6C7C7179-FE7C-4A43-AB04-73F3ADAB3C10}" type="slidenum">
              <a:rPr lang="en-US"/>
              <a:pPr/>
              <a:t>53</a:t>
            </a:fld>
            <a:endParaRPr lang="en-US"/>
          </a:p>
        </p:txBody>
      </p:sp>
      <p:sp>
        <p:nvSpPr>
          <p:cNvPr id="11745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39703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 dirty="0">
                <a:latin typeface="Times New Roman" pitchFamily="18" charset="0"/>
              </a:rPr>
              <a:t>Find the last address for the </a:t>
            </a:r>
            <a:r>
              <a:rPr lang="en-US" sz="2800" i="1" baseline="0" dirty="0" smtClean="0">
                <a:latin typeface="Times New Roman" pitchFamily="18" charset="0"/>
              </a:rPr>
              <a:t>block</a:t>
            </a:r>
            <a:endParaRPr lang="en-US" sz="2800" i="1" baseline="0" dirty="0">
              <a:latin typeface="Times New Roman" pitchFamily="18" charset="0"/>
            </a:endParaRPr>
          </a:p>
          <a:p>
            <a:pPr algn="just"/>
            <a:endParaRPr lang="en-US" sz="2800" i="1" baseline="0" dirty="0">
              <a:latin typeface="Times New Roman" pitchFamily="18" charset="0"/>
            </a:endParaRPr>
          </a:p>
          <a:p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r>
              <a:rPr lang="en-US" sz="2800" i="1" baseline="0" dirty="0">
                <a:latin typeface="Times New Roman" pitchFamily="18" charset="0"/>
              </a:rPr>
              <a:t>The binary representation of the given address is</a:t>
            </a:r>
          </a:p>
          <a:p>
            <a:pPr algn="ctr"/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11001101    00010000    00100101    00100111</a:t>
            </a:r>
          </a:p>
          <a:p>
            <a:r>
              <a:rPr lang="en-US" sz="2800" i="1" baseline="0" dirty="0">
                <a:latin typeface="Times New Roman" pitchFamily="18" charset="0"/>
              </a:rPr>
              <a:t>If we set 32 − 28 rightmost bits to 1, we get </a:t>
            </a:r>
          </a:p>
          <a:p>
            <a:pPr algn="ctr"/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11001101 00010000 00100101 00101111</a:t>
            </a:r>
            <a:r>
              <a:rPr lang="en-US" sz="2800" i="1" baseline="0" dirty="0">
                <a:latin typeface="Times New Roman" pitchFamily="18" charset="0"/>
              </a:rPr>
              <a:t> </a:t>
            </a:r>
          </a:p>
          <a:p>
            <a:pPr algn="ctr"/>
            <a:r>
              <a:rPr lang="en-US" sz="2800" i="1" baseline="0" dirty="0">
                <a:latin typeface="Times New Roman" pitchFamily="18" charset="0"/>
              </a:rPr>
              <a:t>or </a:t>
            </a:r>
          </a:p>
          <a:p>
            <a:pPr algn="ctr"/>
            <a:r>
              <a:rPr lang="en-US" sz="2800" i="1" baseline="0" dirty="0" smtClean="0">
                <a:solidFill>
                  <a:schemeClr val="folHlink"/>
                </a:solidFill>
                <a:latin typeface="Times New Roman" pitchFamily="18" charset="0"/>
              </a:rPr>
              <a:t>205.16.37.47</a:t>
            </a:r>
            <a:endParaRPr lang="en-US" sz="2800" i="1" baseline="0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174538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7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4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74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74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74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74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D3668C58-F806-44A8-8703-A14A0294DAE7}" type="slidenum">
              <a:rPr lang="en-US"/>
              <a:pPr/>
              <a:t>54</a:t>
            </a:fld>
            <a:endParaRPr lang="en-US"/>
          </a:p>
        </p:txBody>
      </p:sp>
      <p:sp>
        <p:nvSpPr>
          <p:cNvPr id="117657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7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6585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 dirty="0">
                <a:latin typeface="Times New Roman" pitchFamily="18" charset="0"/>
              </a:rPr>
              <a:t>Find the number of </a:t>
            </a:r>
            <a:r>
              <a:rPr lang="en-US" sz="2800" i="1" baseline="0" dirty="0" smtClean="0">
                <a:latin typeface="Times New Roman" pitchFamily="18" charset="0"/>
              </a:rPr>
              <a:t>addresses</a:t>
            </a:r>
            <a:endParaRPr lang="en-US" sz="2800" i="1" baseline="0" dirty="0">
              <a:latin typeface="Times New Roman" pitchFamily="18" charset="0"/>
            </a:endParaRP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19.8</a:t>
            </a:r>
          </a:p>
        </p:txBody>
      </p:sp>
      <p:sp>
        <p:nvSpPr>
          <p:cNvPr id="1176587" name="Rectangle 11"/>
          <p:cNvSpPr>
            <a:spLocks noChangeArrowheads="1"/>
          </p:cNvSpPr>
          <p:nvPr/>
        </p:nvSpPr>
        <p:spPr bwMode="auto">
          <a:xfrm>
            <a:off x="228600" y="20574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The value of n is 28, which means that number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of addresses is 2 </a:t>
            </a:r>
            <a:r>
              <a:rPr lang="en-US" sz="2800" i="1" baseline="30000">
                <a:latin typeface="Times New Roman" pitchFamily="18" charset="0"/>
              </a:rPr>
              <a:t>32−28</a:t>
            </a:r>
            <a:r>
              <a:rPr lang="en-US" sz="2800" i="1" baseline="0">
                <a:latin typeface="Times New Roman" pitchFamily="18" charset="0"/>
              </a:rPr>
              <a:t> or 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92EE5B7A-0E9A-48D1-B9BD-D51A92EC4297}" type="slidenum">
              <a:rPr lang="en-US"/>
              <a:pPr/>
              <a:t>55</a:t>
            </a:fld>
            <a:endParaRPr lang="en-US"/>
          </a:p>
        </p:txBody>
      </p:sp>
      <p:sp>
        <p:nvSpPr>
          <p:cNvPr id="117862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2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2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3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3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3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8633" name="Rectangle 9"/>
          <p:cNvSpPr>
            <a:spLocks noChangeArrowheads="1"/>
          </p:cNvSpPr>
          <p:nvPr/>
        </p:nvSpPr>
        <p:spPr bwMode="auto">
          <a:xfrm>
            <a:off x="228600" y="914400"/>
            <a:ext cx="8686800" cy="52629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 dirty="0">
                <a:latin typeface="Times New Roman" pitchFamily="18" charset="0"/>
              </a:rPr>
              <a:t>Another way to find the first address, the last address, and the number of addresses is to represent the mask as a 32-bit binary (or 8-digit hexadecimal) number. This is particularly useful when we are writing a program to find these pieces of information. </a:t>
            </a:r>
            <a:r>
              <a:rPr lang="en-US" sz="2800" i="1" baseline="0" dirty="0" smtClean="0">
                <a:latin typeface="Times New Roman" pitchFamily="18" charset="0"/>
              </a:rPr>
              <a:t>the </a:t>
            </a:r>
            <a:r>
              <a:rPr lang="en-US" sz="2800" i="1" baseline="0" dirty="0">
                <a:latin typeface="Times New Roman" pitchFamily="18" charset="0"/>
              </a:rPr>
              <a:t>/28 can be represented as </a:t>
            </a:r>
          </a:p>
          <a:p>
            <a:pPr algn="ctr"/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11111111  11111111  11111111  11110000</a:t>
            </a:r>
            <a:r>
              <a:rPr lang="en-US" sz="2800" i="1" baseline="0" dirty="0">
                <a:latin typeface="Times New Roman" pitchFamily="18" charset="0"/>
              </a:rPr>
              <a:t> </a:t>
            </a: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(twenty-eight 1s and four 0s). </a:t>
            </a:r>
          </a:p>
          <a:p>
            <a:pPr algn="just"/>
            <a:endParaRPr lang="en-US" sz="2800" i="1" baseline="0" dirty="0">
              <a:latin typeface="Times New Roman" pitchFamily="18" charset="0"/>
            </a:endParaRP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Find</a:t>
            </a:r>
          </a:p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 dirty="0">
                <a:latin typeface="Times New Roman" pitchFamily="18" charset="0"/>
              </a:rPr>
              <a:t> The first address</a:t>
            </a:r>
          </a:p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 dirty="0">
                <a:latin typeface="Times New Roman" pitchFamily="18" charset="0"/>
              </a:rPr>
              <a:t> The last address</a:t>
            </a:r>
          </a:p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 dirty="0">
                <a:latin typeface="Times New Roman" pitchFamily="18" charset="0"/>
              </a:rPr>
              <a:t> The number of addresses.</a:t>
            </a:r>
          </a:p>
        </p:txBody>
      </p:sp>
      <p:sp>
        <p:nvSpPr>
          <p:cNvPr id="1178634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37C5A689-7304-4C3D-8083-2E266AA562CB}" type="slidenum">
              <a:rPr lang="en-US"/>
              <a:pPr/>
              <a:t>56</a:t>
            </a:fld>
            <a:endParaRPr lang="en-US"/>
          </a:p>
        </p:txBody>
      </p:sp>
      <p:sp>
        <p:nvSpPr>
          <p:cNvPr id="118681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1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6825" name="Rectangle 9"/>
          <p:cNvSpPr>
            <a:spLocks noChangeArrowheads="1"/>
          </p:cNvSpPr>
          <p:nvPr/>
        </p:nvSpPr>
        <p:spPr bwMode="auto">
          <a:xfrm>
            <a:off x="228600" y="12954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 first address can be found by ANDing the given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addresses with the mask. ANDing here is done bit by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bit. The result of ANDing 2 bits is 1 if both bits are 1s;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the result is 0 otherwise.</a:t>
            </a:r>
          </a:p>
        </p:txBody>
      </p:sp>
      <p:sp>
        <p:nvSpPr>
          <p:cNvPr id="1186826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19.9 (continued)</a:t>
            </a:r>
          </a:p>
        </p:txBody>
      </p:sp>
      <p:pic>
        <p:nvPicPr>
          <p:cNvPr id="118682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3" y="3857625"/>
            <a:ext cx="8034337" cy="1323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AF0F5EFB-FFC5-40D7-8D37-258347755ACF}" type="slidenum">
              <a:rPr lang="en-US"/>
              <a:pPr/>
              <a:t>57</a:t>
            </a:fld>
            <a:endParaRPr lang="en-US"/>
          </a:p>
        </p:txBody>
      </p:sp>
      <p:sp>
        <p:nvSpPr>
          <p:cNvPr id="118886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6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6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6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88873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 last address can be found by ORing the given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addresses with the complement of the mask. ORing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here is done bit by bit. The result of ORing 2 bits is 0 if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both bits are 0s; the result is 1 otherwise. The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complement of a number is found by changing each 1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to 0 and each 0 to 1.</a:t>
            </a:r>
          </a:p>
        </p:txBody>
      </p:sp>
      <p:sp>
        <p:nvSpPr>
          <p:cNvPr id="1188874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19.9 (continued)</a:t>
            </a:r>
          </a:p>
        </p:txBody>
      </p:sp>
      <p:pic>
        <p:nvPicPr>
          <p:cNvPr id="118887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86225"/>
            <a:ext cx="8702675" cy="1323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A25C5DD1-13CD-4D60-82EF-07E09146FBE3}" type="slidenum">
              <a:rPr lang="en-US"/>
              <a:pPr/>
              <a:t>58</a:t>
            </a:fld>
            <a:endParaRPr lang="en-US"/>
          </a:p>
        </p:txBody>
      </p:sp>
      <p:sp>
        <p:nvSpPr>
          <p:cNvPr id="119296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92969" name="Rectangle 9"/>
          <p:cNvSpPr>
            <a:spLocks noChangeArrowheads="1"/>
          </p:cNvSpPr>
          <p:nvPr/>
        </p:nvSpPr>
        <p:spPr bwMode="auto">
          <a:xfrm>
            <a:off x="228600" y="12954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The number of addresses can be found by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  complementing the mask, interpreting it as a  decimal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  number, and adding 1 to it.</a:t>
            </a:r>
          </a:p>
        </p:txBody>
      </p:sp>
      <p:sp>
        <p:nvSpPr>
          <p:cNvPr id="1192970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19.9 (continued)</a:t>
            </a:r>
          </a:p>
        </p:txBody>
      </p:sp>
      <p:pic>
        <p:nvPicPr>
          <p:cNvPr id="119297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3" y="2971800"/>
            <a:ext cx="8491537" cy="815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81068BF8-A4AD-4EC6-B900-5FDDA008975F}" type="slidenum">
              <a:rPr lang="en-US"/>
              <a:pPr/>
              <a:t>59</a:t>
            </a:fld>
            <a:endParaRPr lang="en-US"/>
          </a:p>
        </p:txBody>
      </p:sp>
      <p:sp>
        <p:nvSpPr>
          <p:cNvPr id="114585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5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4586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5866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586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55454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baseline="0"/>
              <a:t>The first address in a block is </a:t>
            </a:r>
            <a:br>
              <a:rPr lang="en-US" sz="3200" b="1" baseline="0"/>
            </a:br>
            <a:r>
              <a:rPr lang="en-US" sz="3200" b="1" baseline="0"/>
              <a:t>normally not assigned to any device; </a:t>
            </a:r>
            <a:br>
              <a:rPr lang="en-US" sz="3200" b="1" baseline="0"/>
            </a:br>
            <a:r>
              <a:rPr lang="en-US" sz="3200" b="1" baseline="0"/>
              <a:t>it is used as the network address that represents the organization </a:t>
            </a:r>
            <a:br>
              <a:rPr lang="en-US" sz="3200" b="1" baseline="0"/>
            </a:br>
            <a:r>
              <a:rPr lang="en-US" sz="3200" b="1" baseline="0"/>
              <a:t>to the rest of the world.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5869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587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Hierarchical Addressing</a:t>
            </a:r>
          </a:p>
        </p:txBody>
      </p:sp>
      <p:sp>
        <p:nvSpPr>
          <p:cNvPr id="129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2575"/>
            <a:ext cx="8139113" cy="50768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endParaRPr lang="en-US" sz="2800" dirty="0"/>
          </a:p>
        </p:txBody>
      </p:sp>
      <p:pic>
        <p:nvPicPr>
          <p:cNvPr id="129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524000"/>
            <a:ext cx="6900910" cy="509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15204ACF-DF6B-4065-B320-9FD6A171F8F3}" type="slidenum">
              <a:rPr lang="en-US"/>
              <a:pPr/>
              <a:t>60</a:t>
            </a:fld>
            <a:endParaRPr lang="en-US"/>
          </a:p>
        </p:txBody>
      </p:sp>
      <p:sp>
        <p:nvSpPr>
          <p:cNvPr id="108441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441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442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49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19.4  </a:t>
            </a:r>
            <a:r>
              <a:rPr lang="en-US" sz="2000" i="1" baseline="0">
                <a:latin typeface="Times New Roman" pitchFamily="18" charset="0"/>
              </a:rPr>
              <a:t>A network configuration for the block 205.16.37.32/28</a:t>
            </a:r>
          </a:p>
        </p:txBody>
      </p:sp>
      <p:sp>
        <p:nvSpPr>
          <p:cNvPr id="10844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44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801687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BA963C72-B615-49EF-AE0E-930B946B83FA}" type="slidenum">
              <a:rPr lang="en-US"/>
              <a:pPr/>
              <a:t>61</a:t>
            </a:fld>
            <a:endParaRPr lang="en-US"/>
          </a:p>
        </p:txBody>
      </p:sp>
      <p:sp>
        <p:nvSpPr>
          <p:cNvPr id="108851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851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851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85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988" y="2470150"/>
            <a:ext cx="68040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2400"/>
            <a:ext cx="91393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203DB888-3880-48CE-8B3D-FDDDA1F2DEBE}" type="slidenum">
              <a:rPr lang="en-US"/>
              <a:pPr/>
              <a:t>7</a:t>
            </a:fld>
            <a:endParaRPr lang="en-US"/>
          </a:p>
        </p:txBody>
      </p:sp>
      <p:sp>
        <p:nvSpPr>
          <p:cNvPr id="108646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646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7410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L</a:t>
            </a:r>
            <a:r>
              <a:rPr lang="en-US" sz="2000" i="1" baseline="0" dirty="0" smtClean="0">
                <a:latin typeface="Times New Roman" pitchFamily="18" charset="0"/>
              </a:rPr>
              <a:t>evels </a:t>
            </a:r>
            <a:r>
              <a:rPr lang="en-US" sz="2000" i="1" baseline="0" dirty="0">
                <a:latin typeface="Times New Roman" pitchFamily="18" charset="0"/>
              </a:rPr>
              <a:t>of hierarchy </a:t>
            </a:r>
            <a:r>
              <a:rPr lang="en-US" sz="2000" i="1" baseline="0" dirty="0" smtClean="0">
                <a:latin typeface="Times New Roman" pitchFamily="18" charset="0"/>
              </a:rPr>
              <a:t>in</a:t>
            </a:r>
            <a:r>
              <a:rPr lang="en-US" sz="2000" i="1" dirty="0" smtClean="0">
                <a:latin typeface="Times New Roman" pitchFamily="18" charset="0"/>
              </a:rPr>
              <a:t> Telephone Numbering</a:t>
            </a:r>
            <a:endParaRPr lang="en-US" sz="2000" i="1" baseline="0" dirty="0">
              <a:latin typeface="Times New Roman" pitchFamily="18" charset="0"/>
            </a:endParaRPr>
          </a:p>
        </p:txBody>
      </p:sp>
      <p:sp>
        <p:nvSpPr>
          <p:cNvPr id="10864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64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3" y="2006600"/>
            <a:ext cx="5400675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62000" y="5218093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Hierarchical addressing solves the problem of devices communicating across networks of networks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IP Addressing Structure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92238"/>
            <a:ext cx="8215313" cy="54657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Dotted </a:t>
            </a:r>
            <a:r>
              <a:rPr lang="en-US" dirty="0"/>
              <a:t>decimal structure of a binary </a:t>
            </a:r>
            <a:r>
              <a:rPr lang="en-US" dirty="0" smtClean="0"/>
              <a:t>IP address</a:t>
            </a:r>
            <a:endParaRPr lang="en-US" dirty="0"/>
          </a:p>
        </p:txBody>
      </p:sp>
      <p:pic>
        <p:nvPicPr>
          <p:cNvPr id="101377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466975"/>
            <a:ext cx="5868988" cy="439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19.</a:t>
            </a:r>
            <a:fld id="{9F3C8268-0385-434C-8ED5-38ABA1C1A608}" type="slidenum">
              <a:rPr lang="en-US"/>
              <a:pPr/>
              <a:t>9</a:t>
            </a:fld>
            <a:endParaRPr lang="en-US"/>
          </a:p>
        </p:txBody>
      </p:sp>
      <p:sp>
        <p:nvSpPr>
          <p:cNvPr id="11233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3337" name="Line 9"/>
          <p:cNvSpPr>
            <a:spLocks noChangeShapeType="1"/>
          </p:cNvSpPr>
          <p:nvPr/>
        </p:nvSpPr>
        <p:spPr bwMode="auto">
          <a:xfrm>
            <a:off x="457200" y="1905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 dirty="0"/>
          </a:p>
        </p:txBody>
      </p:sp>
      <p:sp>
        <p:nvSpPr>
          <p:cNvPr id="1123338" name="Line 10"/>
          <p:cNvSpPr>
            <a:spLocks noChangeShapeType="1"/>
          </p:cNvSpPr>
          <p:nvPr/>
        </p:nvSpPr>
        <p:spPr bwMode="auto">
          <a:xfrm>
            <a:off x="458788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3339" name="Rectangle 11"/>
          <p:cNvSpPr>
            <a:spLocks noChangeArrowheads="1"/>
          </p:cNvSpPr>
          <p:nvPr/>
        </p:nvSpPr>
        <p:spPr bwMode="auto">
          <a:xfrm>
            <a:off x="495300" y="1997075"/>
            <a:ext cx="8077200" cy="57943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baseline="0" dirty="0"/>
              <a:t>An IPv4 address is 32 bits long.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219200"/>
            <a:ext cx="1143000" cy="566738"/>
            <a:chOff x="1200" y="1248"/>
            <a:chExt cx="720" cy="357"/>
          </a:xfrm>
        </p:grpSpPr>
        <p:pic>
          <p:nvPicPr>
            <p:cNvPr id="112334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334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57200" y="3352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 dirty="0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458788" y="5105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457200" y="3444875"/>
            <a:ext cx="8153400" cy="156966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3200" b="1" dirty="0" smtClean="0"/>
              <a:t>Uniquely and universally defines the connection of a device (for example, a computer or a router) to the Internet.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9225</TotalTime>
  <Words>1783</Words>
  <Application>Microsoft Office PowerPoint</Application>
  <PresentationFormat>On-screen Show (4:3)</PresentationFormat>
  <Paragraphs>333</Paragraphs>
  <Slides>62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Adobe Gothic Std B</vt:lpstr>
      <vt:lpstr>Arial</vt:lpstr>
      <vt:lpstr>Calibri</vt:lpstr>
      <vt:lpstr>Georgia</vt:lpstr>
      <vt:lpstr>Tahoma</vt:lpstr>
      <vt:lpstr>Times New Roman</vt:lpstr>
      <vt:lpstr>Times-BoldItalic</vt:lpstr>
      <vt:lpstr>Wingdings</vt:lpstr>
      <vt:lpstr>Office Theme</vt:lpstr>
      <vt:lpstr> Module 5 – Network Layer IP Addressing </vt:lpstr>
      <vt:lpstr>OUTLINE </vt:lpstr>
      <vt:lpstr>Functions of Network Layer </vt:lpstr>
      <vt:lpstr>PowerPoint Presentation</vt:lpstr>
      <vt:lpstr>PowerPoint Presentation</vt:lpstr>
      <vt:lpstr>Hierarchical Addressing</vt:lpstr>
      <vt:lpstr>PowerPoint Presentation</vt:lpstr>
      <vt:lpstr>IP Addressing Structure</vt:lpstr>
      <vt:lpstr>PowerPoint Presentation</vt:lpstr>
      <vt:lpstr>PowerPoint Presentation</vt:lpstr>
      <vt:lpstr>PowerPoint Presentation</vt:lpstr>
      <vt:lpstr>PowerPoint Presentation</vt:lpstr>
      <vt:lpstr>IP Addressing Structure</vt:lpstr>
      <vt:lpstr>IP Addressing Structure</vt:lpstr>
      <vt:lpstr>IP Addressing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 Address Classes (Cont.)</vt:lpstr>
      <vt:lpstr>Network/Host Portions</vt:lpstr>
      <vt:lpstr>PowerPoint Presentation</vt:lpstr>
      <vt:lpstr>PowerPoint Presentation</vt:lpstr>
      <vt:lpstr>Specific Rules</vt:lpstr>
      <vt:lpstr>Class A Addresses (Cont.)</vt:lpstr>
      <vt:lpstr>Class A Addresses (Cont.)</vt:lpstr>
      <vt:lpstr>Class B IP Addresses (Cont.)</vt:lpstr>
      <vt:lpstr>Special Addresses </vt:lpstr>
      <vt:lpstr>Special Addresses (Cont.)</vt:lpstr>
      <vt:lpstr>Classify and Define IPv4 Addresses</vt:lpstr>
      <vt:lpstr>PowerPoint Presentation</vt:lpstr>
      <vt:lpstr>PowerPoint Presentation</vt:lpstr>
      <vt:lpstr>PowerPoint Presentation</vt:lpstr>
      <vt:lpstr>Subnetting</vt:lpstr>
      <vt:lpstr>Supernetting</vt:lpstr>
      <vt:lpstr>PowerPoint Presentation</vt:lpstr>
      <vt:lpstr>Classless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Classless Address Blocks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Jayavignesh Thyagarajan</cp:lastModifiedBy>
  <cp:revision>209</cp:revision>
  <dcterms:created xsi:type="dcterms:W3CDTF">2014-02-21T18:14:48Z</dcterms:created>
  <dcterms:modified xsi:type="dcterms:W3CDTF">2018-02-20T09:28:04Z</dcterms:modified>
</cp:coreProperties>
</file>