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140" r:id="rId13"/>
    <p:sldId id="2141" r:id="rId14"/>
    <p:sldId id="2142" r:id="rId15"/>
    <p:sldId id="2143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embeddedFontLst>
    <p:embeddedFont>
      <p:font typeface="Garamond" panose="02020404030301010803" pitchFamily="18" charset="0"/>
      <p:regular r:id="rId23"/>
      <p:bold r:id="rId24"/>
      <p:italic r:id="rId25"/>
    </p:embeddedFont>
    <p:embeddedFont>
      <p:font typeface="Helvetica Neue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gkChqj4ftbtUc9NsSeQz12NDCW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BDDC"/>
    <a:srgbClr val="E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741ACD-0C1E-4ADF-A32F-AB215FAA3486}">
  <a:tblStyle styleId="{0D741ACD-0C1E-4ADF-A32F-AB215FAA348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70" y="67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139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174F8-1206-42B4-8253-0D1E82F521D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17093" y="974041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latin typeface="+mj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CE59A572-76E8-4055-881A-EC3A9E6F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93" y="376816"/>
            <a:ext cx="11157817" cy="54594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733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47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ubtitle">
  <p:cSld name="Title-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body" idx="1"/>
          </p:nvPr>
        </p:nvSpPr>
        <p:spPr>
          <a:xfrm>
            <a:off x="517093" y="974041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67"/>
              <a:buNone/>
              <a:defRPr sz="1467" b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title"/>
          </p:nvPr>
        </p:nvSpPr>
        <p:spPr>
          <a:xfrm>
            <a:off x="517093" y="376816"/>
            <a:ext cx="11157817" cy="54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733"/>
              <a:buFont typeface="Calibri"/>
              <a:buNone/>
              <a:defRPr sz="3733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708645463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" descr="The Tourism Industry in the Context of Bangladesh - Youth Policy Foru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0819" y="160283"/>
            <a:ext cx="8013852" cy="451583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>
            <a:off x="1791314" y="3970283"/>
            <a:ext cx="8267086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5481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TOUR PLANNING: A TIME-CONSCIOUS TOURIST PLACES RECOMMENDATION SYSTEM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1329838" y="5862144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None/>
            </a:pPr>
            <a:r>
              <a:rPr lang="en-US" sz="1800" b="1" i="0" u="sng" strike="noStrike" cap="none">
                <a:solidFill>
                  <a:srgbClr val="5481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By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None/>
            </a:pPr>
            <a:r>
              <a:rPr lang="en-US" sz="1800" b="1" i="0" u="none" strike="noStrike" cap="none">
                <a:solidFill>
                  <a:srgbClr val="5481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Md Mostofa Kamal Rasel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0" y="-7883"/>
            <a:ext cx="1194069" cy="6865883"/>
          </a:xfrm>
          <a:prstGeom prst="rect">
            <a:avLst/>
          </a:prstGeom>
          <a:solidFill>
            <a:srgbClr val="A8D08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0997931" y="-7883"/>
            <a:ext cx="1194069" cy="6858000"/>
          </a:xfrm>
          <a:prstGeom prst="rect">
            <a:avLst/>
          </a:prstGeom>
          <a:solidFill>
            <a:srgbClr val="A8D08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1389638" y="-7883"/>
            <a:ext cx="441880" cy="68501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10"/>
          <p:cNvPicPr preferRelativeResize="0"/>
          <p:nvPr/>
        </p:nvPicPr>
        <p:blipFill rotWithShape="1">
          <a:blip r:embed="rId3">
            <a:alphaModFix/>
          </a:blip>
          <a:srcRect t="11271" b="10803"/>
          <a:stretch/>
        </p:blipFill>
        <p:spPr>
          <a:xfrm>
            <a:off x="94596" y="1481037"/>
            <a:ext cx="4705782" cy="2144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0"/>
          <p:cNvPicPr preferRelativeResize="0"/>
          <p:nvPr/>
        </p:nvPicPr>
        <p:blipFill rotWithShape="1">
          <a:blip r:embed="rId4">
            <a:alphaModFix/>
          </a:blip>
          <a:srcRect t="13853" b="14137"/>
          <a:stretch/>
        </p:blipFill>
        <p:spPr>
          <a:xfrm>
            <a:off x="4912032" y="2177613"/>
            <a:ext cx="3438374" cy="1448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0"/>
          <p:cNvPicPr preferRelativeResize="0"/>
          <p:nvPr/>
        </p:nvPicPr>
        <p:blipFill rotWithShape="1">
          <a:blip r:embed="rId5">
            <a:alphaModFix/>
          </a:blip>
          <a:srcRect t="12911" b="15717"/>
          <a:stretch/>
        </p:blipFill>
        <p:spPr>
          <a:xfrm>
            <a:off x="8398500" y="2095019"/>
            <a:ext cx="3666968" cy="153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0"/>
          <p:cNvPicPr preferRelativeResize="0"/>
          <p:nvPr/>
        </p:nvPicPr>
        <p:blipFill rotWithShape="1">
          <a:blip r:embed="rId6">
            <a:alphaModFix/>
          </a:blip>
          <a:srcRect l="18895" r="24563"/>
          <a:stretch/>
        </p:blipFill>
        <p:spPr>
          <a:xfrm>
            <a:off x="18397" y="5005813"/>
            <a:ext cx="1937725" cy="1702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0"/>
          <p:cNvPicPr preferRelativeResize="0"/>
          <p:nvPr/>
        </p:nvPicPr>
        <p:blipFill rotWithShape="1">
          <a:blip r:embed="rId7">
            <a:alphaModFix/>
          </a:blip>
          <a:srcRect t="16226" b="18810"/>
          <a:stretch/>
        </p:blipFill>
        <p:spPr>
          <a:xfrm>
            <a:off x="2227565" y="4890032"/>
            <a:ext cx="5581038" cy="178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898557" y="4674384"/>
            <a:ext cx="4243123" cy="24817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8" name="Google Shape;278;p10"/>
          <p:cNvCxnSpPr/>
          <p:nvPr/>
        </p:nvCxnSpPr>
        <p:spPr>
          <a:xfrm>
            <a:off x="4219220" y="2467710"/>
            <a:ext cx="102197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9" name="Google Shape;279;p10"/>
          <p:cNvCxnSpPr/>
          <p:nvPr/>
        </p:nvCxnSpPr>
        <p:spPr>
          <a:xfrm>
            <a:off x="7887511" y="2458745"/>
            <a:ext cx="102197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" name="Google Shape;278;p10">
            <a:extLst>
              <a:ext uri="{FF2B5EF4-FFF2-40B4-BE49-F238E27FC236}">
                <a16:creationId xmlns:a16="http://schemas.microsoft.com/office/drawing/2014/main" id="{A38C3257-DF76-1A32-9E6F-9205445BBDB7}"/>
              </a:ext>
            </a:extLst>
          </p:cNvPr>
          <p:cNvCxnSpPr/>
          <p:nvPr/>
        </p:nvCxnSpPr>
        <p:spPr>
          <a:xfrm>
            <a:off x="1740580" y="5513781"/>
            <a:ext cx="102197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" name="Google Shape;278;p10">
            <a:extLst>
              <a:ext uri="{FF2B5EF4-FFF2-40B4-BE49-F238E27FC236}">
                <a16:creationId xmlns:a16="http://schemas.microsoft.com/office/drawing/2014/main" id="{54B84407-4674-640A-1ACF-9DB1DF9203F6}"/>
              </a:ext>
            </a:extLst>
          </p:cNvPr>
          <p:cNvCxnSpPr/>
          <p:nvPr/>
        </p:nvCxnSpPr>
        <p:spPr>
          <a:xfrm>
            <a:off x="7444063" y="5513781"/>
            <a:ext cx="1021977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" name="Google Shape;287;p11">
            <a:extLst>
              <a:ext uri="{FF2B5EF4-FFF2-40B4-BE49-F238E27FC236}">
                <a16:creationId xmlns:a16="http://schemas.microsoft.com/office/drawing/2014/main" id="{C55BDFD7-7CE5-601D-B8C2-3E8F9E1A0F02}"/>
              </a:ext>
            </a:extLst>
          </p:cNvPr>
          <p:cNvSpPr/>
          <p:nvPr/>
        </p:nvSpPr>
        <p:spPr>
          <a:xfrm>
            <a:off x="0" y="0"/>
            <a:ext cx="12192000" cy="88680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12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88;p11">
            <a:extLst>
              <a:ext uri="{FF2B5EF4-FFF2-40B4-BE49-F238E27FC236}">
                <a16:creationId xmlns:a16="http://schemas.microsoft.com/office/drawing/2014/main" id="{EE9E5E4D-E6B2-425B-A5CA-D6D7C0004002}"/>
              </a:ext>
            </a:extLst>
          </p:cNvPr>
          <p:cNvSpPr txBox="1"/>
          <p:nvPr/>
        </p:nvSpPr>
        <p:spPr>
          <a:xfrm>
            <a:off x="227856" y="208440"/>
            <a:ext cx="111579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33"/>
              <a:buFont typeface="Times New Roman"/>
              <a:buNone/>
            </a:pPr>
            <a:r>
              <a:rPr lang="en-US" sz="3733" b="1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Block Diagram</a:t>
            </a:r>
            <a:endParaRPr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62D48A-062F-CD6C-71E7-574CF118AFA7}"/>
              </a:ext>
            </a:extLst>
          </p:cNvPr>
          <p:cNvCxnSpPr/>
          <p:nvPr/>
        </p:nvCxnSpPr>
        <p:spPr>
          <a:xfrm>
            <a:off x="18397" y="3796501"/>
            <a:ext cx="1217360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BF61EA-951D-860D-CADD-44404647CFD6}"/>
              </a:ext>
            </a:extLst>
          </p:cNvPr>
          <p:cNvSpPr txBox="1"/>
          <p:nvPr/>
        </p:nvSpPr>
        <p:spPr>
          <a:xfrm>
            <a:off x="94596" y="1047736"/>
            <a:ext cx="245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Construction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FB17D-5B37-1F59-55BD-44D8C88B9AFA}"/>
              </a:ext>
            </a:extLst>
          </p:cNvPr>
          <p:cNvSpPr txBox="1"/>
          <p:nvPr/>
        </p:nvSpPr>
        <p:spPr>
          <a:xfrm>
            <a:off x="94596" y="4009612"/>
            <a:ext cx="245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3C8488-025E-57AD-E7ED-415F781489D9}"/>
              </a:ext>
            </a:extLst>
          </p:cNvPr>
          <p:cNvSpPr/>
          <p:nvPr/>
        </p:nvSpPr>
        <p:spPr>
          <a:xfrm>
            <a:off x="608234" y="4589130"/>
            <a:ext cx="758050" cy="335627"/>
          </a:xfrm>
          <a:prstGeom prst="rect">
            <a:avLst/>
          </a:prstGeom>
          <a:solidFill>
            <a:srgbClr val="ECECFF"/>
          </a:solidFill>
          <a:ln>
            <a:solidFill>
              <a:srgbClr val="CDBD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61A6264-9D05-5251-8785-9E8B866C63E8}"/>
              </a:ext>
            </a:extLst>
          </p:cNvPr>
          <p:cNvCxnSpPr>
            <a:stCxn id="10" idx="1"/>
          </p:cNvCxnSpPr>
          <p:nvPr/>
        </p:nvCxnSpPr>
        <p:spPr>
          <a:xfrm rot="10800000" flipV="1">
            <a:off x="405114" y="4756944"/>
            <a:ext cx="203120" cy="2835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"/>
          <p:cNvSpPr txBox="1"/>
          <p:nvPr/>
        </p:nvSpPr>
        <p:spPr>
          <a:xfrm>
            <a:off x="396224" y="549892"/>
            <a:ext cx="11157817" cy="54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3733"/>
              <a:buFont typeface="Times New Roman"/>
              <a:buNone/>
            </a:pPr>
            <a:r>
              <a:rPr lang="en-US" sz="3733" b="1">
                <a:solidFill>
                  <a:srgbClr val="5481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</a:t>
            </a:r>
            <a:endParaRPr/>
          </a:p>
        </p:txBody>
      </p:sp>
      <p:sp>
        <p:nvSpPr>
          <p:cNvPr id="297" name="Google Shape;297;p12"/>
          <p:cNvSpPr/>
          <p:nvPr/>
        </p:nvSpPr>
        <p:spPr>
          <a:xfrm>
            <a:off x="0" y="0"/>
            <a:ext cx="788276" cy="6858000"/>
          </a:xfrm>
          <a:prstGeom prst="rect">
            <a:avLst/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2"/>
          <p:cNvSpPr/>
          <p:nvPr/>
        </p:nvSpPr>
        <p:spPr>
          <a:xfrm>
            <a:off x="11403725" y="0"/>
            <a:ext cx="812465" cy="6858000"/>
          </a:xfrm>
          <a:prstGeom prst="rect">
            <a:avLst/>
          </a:prstGeom>
          <a:solidFill>
            <a:srgbClr val="C4E0B2"/>
          </a:solidFill>
          <a:ln w="12700" cap="flat" cmpd="sng">
            <a:solidFill>
              <a:srgbClr val="C4E0B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2"/>
          <p:cNvSpPr/>
          <p:nvPr/>
        </p:nvSpPr>
        <p:spPr>
          <a:xfrm>
            <a:off x="168166" y="0"/>
            <a:ext cx="147144" cy="6858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2"/>
          <p:cNvSpPr/>
          <p:nvPr/>
        </p:nvSpPr>
        <p:spPr>
          <a:xfrm>
            <a:off x="11878277" y="0"/>
            <a:ext cx="147144" cy="6858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2"/>
          <p:cNvSpPr/>
          <p:nvPr/>
        </p:nvSpPr>
        <p:spPr>
          <a:xfrm>
            <a:off x="1545022" y="1145629"/>
            <a:ext cx="9101957" cy="4971392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A8D08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5B0A28-A27A-8996-44F9-83D2AEE4D4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866"/>
          <a:stretch/>
        </p:blipFill>
        <p:spPr>
          <a:xfrm>
            <a:off x="1818286" y="1423686"/>
            <a:ext cx="8544911" cy="4472614"/>
          </a:xfrm>
          <a:prstGeom prst="rect">
            <a:avLst/>
          </a:prstGeom>
        </p:spPr>
      </p:pic>
      <p:pic>
        <p:nvPicPr>
          <p:cNvPr id="8" name="Picture 7" descr="A network of blue dots and lines">
            <a:extLst>
              <a:ext uri="{FF2B5EF4-FFF2-40B4-BE49-F238E27FC236}">
                <a16:creationId xmlns:a16="http://schemas.microsoft.com/office/drawing/2014/main" id="{764861E2-3E26-B7AD-E76C-1980861304F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106"/>
          <a:stretch/>
        </p:blipFill>
        <p:spPr>
          <a:xfrm>
            <a:off x="1828802" y="1423686"/>
            <a:ext cx="8544911" cy="44726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CBF6C5-2D88-9618-43E5-2A76E6CCE24A}"/>
              </a:ext>
            </a:extLst>
          </p:cNvPr>
          <p:cNvSpPr txBox="1"/>
          <p:nvPr/>
        </p:nvSpPr>
        <p:spPr>
          <a:xfrm>
            <a:off x="332143" y="1227080"/>
            <a:ext cx="11227153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</a:rPr>
              <a:t>Prepare data for travel route optimization.</a:t>
            </a:r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</a:rPr>
              <a:t>Gather user input such as location, destination, and constraints. Retrieve the start point details from the database.</a:t>
            </a:r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</a:rPr>
              <a:t>Retrieve the endpoint details from the database.</a:t>
            </a:r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</a:rPr>
              <a:t>Filter out duplicate places 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</a:rPr>
              <a:t>Graph Construction Section:</a:t>
            </a:r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160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</a:rPr>
              <a:t>Create a graph with places as nodes and distances as edges.</a:t>
            </a:r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160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</a:rPr>
              <a:t>Calculate the shortest distance between two points by haversine distance. 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endParaRPr lang="en-US" sz="160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endParaRPr lang="en-US" sz="1600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AA4FA4-75E2-E0EC-E17F-66AA17EC6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051" y="2373443"/>
            <a:ext cx="3417757" cy="3417757"/>
          </a:xfrm>
          <a:prstGeom prst="rect">
            <a:avLst/>
          </a:prstGeom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5766EAC7-1CF6-8255-37DD-5B2C4DB1B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43" y="4906369"/>
            <a:ext cx="4710553" cy="153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318;p14">
            <a:extLst>
              <a:ext uri="{FF2B5EF4-FFF2-40B4-BE49-F238E27FC236}">
                <a16:creationId xmlns:a16="http://schemas.microsoft.com/office/drawing/2014/main" id="{6A7EA903-3ACF-5764-C785-F04861F25CAA}"/>
              </a:ext>
            </a:extLst>
          </p:cNvPr>
          <p:cNvSpPr/>
          <p:nvPr/>
        </p:nvSpPr>
        <p:spPr>
          <a:xfrm>
            <a:off x="0" y="0"/>
            <a:ext cx="12192000" cy="1008993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19;p14">
            <a:extLst>
              <a:ext uri="{FF2B5EF4-FFF2-40B4-BE49-F238E27FC236}">
                <a16:creationId xmlns:a16="http://schemas.microsoft.com/office/drawing/2014/main" id="{11B2ACA3-01C9-AC0C-1C63-4B8E2AEE4E3B}"/>
              </a:ext>
            </a:extLst>
          </p:cNvPr>
          <p:cNvSpPr txBox="1"/>
          <p:nvPr/>
        </p:nvSpPr>
        <p:spPr>
          <a:xfrm>
            <a:off x="401479" y="340285"/>
            <a:ext cx="11157817" cy="451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33"/>
              <a:buFont typeface="Times New Roman"/>
              <a:buNone/>
            </a:pPr>
            <a:r>
              <a:rPr lang="en-US" sz="3733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 Description of Implementation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0073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AA4FA4-75E2-E0EC-E17F-66AA17EC6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288" y="1900477"/>
            <a:ext cx="3333674" cy="33336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ABDDE3-9495-C1CD-649E-E1B6F1734DD2}"/>
              </a:ext>
            </a:extLst>
          </p:cNvPr>
          <p:cNvSpPr txBox="1"/>
          <p:nvPr/>
        </p:nvSpPr>
        <p:spPr>
          <a:xfrm>
            <a:off x="254875" y="1248101"/>
            <a:ext cx="1052873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nearby places within a fixed distance.</a:t>
            </a:r>
          </a:p>
          <a:p>
            <a:endParaRPr lang="en-SG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all possible paths using BFS.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SG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Section</a:t>
            </a:r>
          </a:p>
          <a:p>
            <a:endParaRPr lang="en-SG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 ratings and visit counts for each place from the database.</a:t>
            </a:r>
          </a:p>
          <a:p>
            <a:endParaRPr lang="en-SG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 (0/1 Knapsack):</a:t>
            </a:r>
          </a:p>
          <a:p>
            <a:endParaRPr lang="en-SG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[w]=max(</a:t>
            </a:r>
            <a:r>
              <a:rPr lang="en-SG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[w],</a:t>
            </a:r>
            <a:r>
              <a:rPr lang="en-SG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[w−weights[</a:t>
            </a:r>
            <a:r>
              <a:rPr lang="en-SG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]]+values[</a:t>
            </a:r>
            <a:r>
              <a:rPr lang="en-SG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endParaRPr lang="en-SG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Where:</a:t>
            </a:r>
          </a:p>
          <a:p>
            <a:endParaRPr lang="en-SG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Weights[</a:t>
            </a:r>
            <a:r>
              <a:rPr lang="en-SG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 is the weight of the </a:t>
            </a:r>
            <a:r>
              <a:rPr lang="en-SG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i-th</a:t>
            </a:r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item,</a:t>
            </a:r>
          </a:p>
          <a:p>
            <a:endParaRPr lang="en-SG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Values[</a:t>
            </a:r>
            <a:r>
              <a:rPr lang="en-SG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is the value of the iii-</a:t>
            </a:r>
            <a:r>
              <a:rPr lang="en-SG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item,</a:t>
            </a:r>
          </a:p>
          <a:p>
            <a:endParaRPr lang="en-SG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</a:t>
            </a:r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[w] is the maximum value achievable with capacity w.</a:t>
            </a:r>
          </a:p>
          <a:p>
            <a:endParaRPr lang="en-SG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S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the optimal paths that maximize the rating while respecting the time constraints.</a:t>
            </a:r>
          </a:p>
        </p:txBody>
      </p:sp>
      <p:sp>
        <p:nvSpPr>
          <p:cNvPr id="2" name="Google Shape;318;p14">
            <a:extLst>
              <a:ext uri="{FF2B5EF4-FFF2-40B4-BE49-F238E27FC236}">
                <a16:creationId xmlns:a16="http://schemas.microsoft.com/office/drawing/2014/main" id="{EA6AFC38-F4FC-4324-3DC6-B112DF19FF8D}"/>
              </a:ext>
            </a:extLst>
          </p:cNvPr>
          <p:cNvSpPr/>
          <p:nvPr/>
        </p:nvSpPr>
        <p:spPr>
          <a:xfrm>
            <a:off x="0" y="0"/>
            <a:ext cx="12192000" cy="1008993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19;p14">
            <a:extLst>
              <a:ext uri="{FF2B5EF4-FFF2-40B4-BE49-F238E27FC236}">
                <a16:creationId xmlns:a16="http://schemas.microsoft.com/office/drawing/2014/main" id="{C50943A8-CFD7-F022-E060-4D798552D503}"/>
              </a:ext>
            </a:extLst>
          </p:cNvPr>
          <p:cNvSpPr txBox="1"/>
          <p:nvPr/>
        </p:nvSpPr>
        <p:spPr>
          <a:xfrm>
            <a:off x="401479" y="340285"/>
            <a:ext cx="11157817" cy="451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33"/>
              <a:buFont typeface="Times New Roman"/>
              <a:buNone/>
            </a:pPr>
            <a:r>
              <a:rPr lang="en-US" sz="3733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 Description of Implementation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1403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C57333-1768-0AD6-2F09-70D60C4FE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265870"/>
              </p:ext>
            </p:extLst>
          </p:nvPr>
        </p:nvGraphicFramePr>
        <p:xfrm>
          <a:off x="340822" y="2207169"/>
          <a:ext cx="11510356" cy="4244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331">
                  <a:extLst>
                    <a:ext uri="{9D8B030D-6E8A-4147-A177-3AD203B41FA5}">
                      <a16:colId xmlns:a16="http://schemas.microsoft.com/office/drawing/2014/main" val="2791266409"/>
                    </a:ext>
                  </a:extLst>
                </a:gridCol>
                <a:gridCol w="10075025">
                  <a:extLst>
                    <a:ext uri="{9D8B030D-6E8A-4147-A177-3AD203B41FA5}">
                      <a16:colId xmlns:a16="http://schemas.microsoft.com/office/drawing/2014/main" val="3975454475"/>
                    </a:ext>
                  </a:extLst>
                </a:gridCol>
              </a:tblGrid>
              <a:tr h="346200"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 marL="121920" marR="121920" marT="60960" marB="6096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 marL="121920" marR="121920" marT="60960" marB="6096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318206"/>
                  </a:ext>
                </a:extLst>
              </a:tr>
              <a:tr h="1851322">
                <a:tc>
                  <a:txBody>
                    <a:bodyPr/>
                    <a:lstStyle/>
                    <a:p>
                      <a:r>
                        <a:rPr lang="en-SG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Knapsack with dynamic optimization</a:t>
                      </a:r>
                      <a:b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b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b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SG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Runtime:</a:t>
                      </a:r>
                      <a:b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35.50 seconds </a:t>
                      </a:r>
                    </a:p>
                  </a:txBody>
                  <a:tcPr marL="121920" marR="121920" marT="60960" marB="6096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 5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Damudya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Upazila Pond -&gt;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Lakarta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Sikdar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Bari -&gt;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Namar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Hati -&gt;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Dhanbari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Nawab Palace</a:t>
                      </a:r>
                    </a:p>
                    <a:p>
                      <a:r>
                        <a:rPr lang="en-SG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Score: 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992.01, </a:t>
                      </a:r>
                      <a:r>
                        <a:rPr lang="en-SG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Travel Time: 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3.56 hours</a:t>
                      </a:r>
                    </a:p>
                    <a:p>
                      <a:r>
                        <a:rPr lang="en-SG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 13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Damudya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Upazila Pond -&gt;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Puran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thanar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ghat -&gt; </a:t>
                      </a:r>
                      <a:r>
                        <a:rPr lang="as-I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আরার নগর -&gt;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Konai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bridge/</a:t>
                      </a:r>
                      <a:r>
                        <a:rPr lang="as-I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কোনাই ব্রিজ -&gt;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Dhanbari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Nawab Palace</a:t>
                      </a:r>
                    </a:p>
                    <a:p>
                      <a:r>
                        <a:rPr lang="en-SG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Score: 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962.41, </a:t>
                      </a:r>
                      <a:r>
                        <a:rPr lang="en-SG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Travel Time: 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3.56 hours</a:t>
                      </a:r>
                    </a:p>
                    <a:p>
                      <a:r>
                        <a:rPr lang="en-SG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 15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Damudya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Upazila Pond -&gt;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Puran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thanar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ghat -&gt;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Namar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Hati -&gt; </a:t>
                      </a:r>
                      <a:r>
                        <a:rPr lang="as-I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আরার নগর -&gt;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Dhanbari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Nawab Palace</a:t>
                      </a:r>
                    </a:p>
                    <a:p>
                      <a:r>
                        <a:rPr lang="en-SG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Score: 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961.41, </a:t>
                      </a:r>
                      <a:r>
                        <a:rPr lang="en-SG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Travel Time: 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3.56 hours</a:t>
                      </a:r>
                    </a:p>
                  </a:txBody>
                  <a:tcPr marL="121920" marR="121920" marT="60960" marB="6096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20223"/>
                  </a:ext>
                </a:extLst>
              </a:tr>
              <a:tr h="2027639">
                <a:tc>
                  <a:txBody>
                    <a:bodyPr/>
                    <a:lstStyle/>
                    <a:p>
                      <a:r>
                        <a:rPr lang="en-SG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criteria decision making</a:t>
                      </a:r>
                      <a:b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b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SG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Runtime:</a:t>
                      </a:r>
                      <a:b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27.37 seconds</a:t>
                      </a:r>
                    </a:p>
                  </a:txBody>
                  <a:tcPr marL="121920" marR="121920"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 5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Damudya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Upazila Pond -&gt;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Lakarta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Sikdar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Bari -&gt;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Namar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Hati -&gt;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Dhanbari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Nawab Palace</a:t>
                      </a:r>
                    </a:p>
                    <a:p>
                      <a:r>
                        <a:rPr lang="en-SG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Score: 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298.09, </a:t>
                      </a:r>
                      <a:r>
                        <a:rPr lang="en-SG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Travel Time: 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3.56 hours</a:t>
                      </a:r>
                    </a:p>
                    <a:p>
                      <a:r>
                        <a:rPr lang="en-SG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 13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Damudya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Upazila Pond -&gt;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Puran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thanar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ghat -&gt; </a:t>
                      </a:r>
                      <a:r>
                        <a:rPr lang="as-I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আরার নগর -&gt;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Konai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bridge/</a:t>
                      </a:r>
                      <a:r>
                        <a:rPr lang="as-I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কোনাই ব্রিজ -&gt;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Dhanbari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Nawab Palace</a:t>
                      </a:r>
                    </a:p>
                    <a:p>
                      <a:r>
                        <a:rPr lang="en-SG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Score: 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291.37, </a:t>
                      </a:r>
                      <a:r>
                        <a:rPr lang="en-SG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Travel Time: 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3.56 hours</a:t>
                      </a:r>
                    </a:p>
                    <a:p>
                      <a:r>
                        <a:rPr lang="en-SG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 15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Damudya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Upazila Pond -&gt;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Puran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thanar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ghat -&gt;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Namar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Hati -&gt; </a:t>
                      </a:r>
                      <a:r>
                        <a:rPr lang="as-IN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আরার নগর -&gt; </a:t>
                      </a:r>
                      <a:r>
                        <a:rPr lang="en-SG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Dhanbari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Nawab Palace</a:t>
                      </a:r>
                    </a:p>
                    <a:p>
                      <a:r>
                        <a:rPr lang="en-SG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Score: 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291.07, </a:t>
                      </a:r>
                      <a:r>
                        <a:rPr lang="en-SG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Travel Time: </a:t>
                      </a:r>
                      <a:r>
                        <a:rPr lang="en-SG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3.56 hours</a:t>
                      </a:r>
                    </a:p>
                  </a:txBody>
                  <a:tcPr marL="121920" marR="121920"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9457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9458FE5-01DA-1525-2A3E-7E1B9F0D0E27}"/>
              </a:ext>
            </a:extLst>
          </p:cNvPr>
          <p:cNvSpPr txBox="1"/>
          <p:nvPr/>
        </p:nvSpPr>
        <p:spPr>
          <a:xfrm>
            <a:off x="275359" y="770021"/>
            <a:ext cx="50440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SG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</a:p>
          <a:p>
            <a:r>
              <a:rPr lang="en-SG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 Time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 hours</a:t>
            </a:r>
          </a:p>
          <a:p>
            <a:r>
              <a:rPr lang="en-SG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Location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SG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Damudya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Upazila Pond</a:t>
            </a:r>
          </a:p>
          <a:p>
            <a:r>
              <a:rPr lang="en-SG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Location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SG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Dhanbari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Nawab Palace</a:t>
            </a:r>
          </a:p>
          <a:p>
            <a:endParaRPr lang="en-SG" sz="1600" dirty="0"/>
          </a:p>
        </p:txBody>
      </p:sp>
      <p:sp>
        <p:nvSpPr>
          <p:cNvPr id="5" name="Google Shape;325;p15"/>
          <p:cNvSpPr/>
          <p:nvPr/>
        </p:nvSpPr>
        <p:spPr>
          <a:xfrm>
            <a:off x="0" y="-10507"/>
            <a:ext cx="12192000" cy="90389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5"/>
          <p:cNvSpPr txBox="1"/>
          <p:nvPr/>
        </p:nvSpPr>
        <p:spPr>
          <a:xfrm>
            <a:off x="275359" y="277229"/>
            <a:ext cx="11157817" cy="404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33"/>
              <a:buFont typeface="Times New Roman"/>
              <a:buNone/>
            </a:pPr>
            <a:r>
              <a:rPr lang="en-US" sz="3733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Evaluation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C57333-1768-0AD6-2F09-70D60C4FE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996848"/>
              </p:ext>
            </p:extLst>
          </p:nvPr>
        </p:nvGraphicFramePr>
        <p:xfrm>
          <a:off x="340822" y="2258355"/>
          <a:ext cx="11510356" cy="429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331">
                  <a:extLst>
                    <a:ext uri="{9D8B030D-6E8A-4147-A177-3AD203B41FA5}">
                      <a16:colId xmlns:a16="http://schemas.microsoft.com/office/drawing/2014/main" val="2791266409"/>
                    </a:ext>
                  </a:extLst>
                </a:gridCol>
                <a:gridCol w="10075025">
                  <a:extLst>
                    <a:ext uri="{9D8B030D-6E8A-4147-A177-3AD203B41FA5}">
                      <a16:colId xmlns:a16="http://schemas.microsoft.com/office/drawing/2014/main" val="3975454475"/>
                    </a:ext>
                  </a:extLst>
                </a:gridCol>
              </a:tblGrid>
              <a:tr h="316506"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 marL="121920" marR="121920" marT="60960" marB="6096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 marL="121920" marR="121920" marT="60960" marB="6096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318206"/>
                  </a:ext>
                </a:extLst>
              </a:tr>
              <a:tr h="1793533">
                <a:tc>
                  <a:txBody>
                    <a:bodyPr/>
                    <a:lstStyle/>
                    <a:p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Knapsack dynamic with</a:t>
                      </a:r>
                    </a:p>
                    <a:p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Traffic optimization</a:t>
                      </a:r>
                      <a:b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b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Runtime:</a:t>
                      </a:r>
                      <a:b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24.11 seconds </a:t>
                      </a:r>
                    </a:p>
                  </a:txBody>
                  <a:tcPr marL="121920" marR="121920"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 15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SG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Damudya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Upazila Pond -&gt; </a:t>
                      </a:r>
                      <a:r>
                        <a:rPr lang="en-SG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Puran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thanar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ghat -&gt; </a:t>
                      </a:r>
                      <a:r>
                        <a:rPr lang="en-SG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Namar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Hati -&gt; </a:t>
                      </a:r>
                      <a:r>
                        <a:rPr lang="as-IN" sz="1600" dirty="0">
                          <a:latin typeface="Times New Roman" panose="02020603050405020304" pitchFamily="18" charset="0"/>
                        </a:rPr>
                        <a:t>আরার নগর -&gt; </a:t>
                      </a:r>
                      <a:r>
                        <a:rPr lang="en-SG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Dhanbari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Nawab Palace</a:t>
                      </a:r>
                    </a:p>
                    <a:p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Score: 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949.51, </a:t>
                      </a: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Travel Time: 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3.74 hours, </a:t>
                      </a: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Fuel Cost: 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11.86 </a:t>
                      </a:r>
                      <a:r>
                        <a:rPr lang="en-SG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liters</a:t>
                      </a:r>
                      <a:endParaRPr lang="en-SG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 12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SG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Damudya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Upazila Pond -&gt; </a:t>
                      </a:r>
                      <a:r>
                        <a:rPr lang="en-SG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Puran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thanar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ghat -&gt; </a:t>
                      </a:r>
                      <a:r>
                        <a:rPr lang="as-IN" sz="1600" dirty="0">
                          <a:latin typeface="Times New Roman" panose="02020603050405020304" pitchFamily="18" charset="0"/>
                        </a:rPr>
                        <a:t>আরার নগর -&gt; বার্মা গার্ডেন খাজা উদ্দিন চাঁদ -&gt; </a:t>
                      </a:r>
                      <a:r>
                        <a:rPr lang="en-SG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Dhanbari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Nawab Palace</a:t>
                      </a:r>
                    </a:p>
                    <a:p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Score: 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948.55, </a:t>
                      </a: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Travel Time: 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3.58 hours, </a:t>
                      </a: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Fuel Cost: 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11.86 </a:t>
                      </a:r>
                      <a:r>
                        <a:rPr lang="en-SG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liters</a:t>
                      </a:r>
                      <a:endParaRPr lang="en-SG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 1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SG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Damudya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Upazila Pond -&gt; </a:t>
                      </a:r>
                      <a:r>
                        <a:rPr lang="en-SG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Puran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thanar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ghat -&gt; </a:t>
                      </a:r>
                      <a:r>
                        <a:rPr lang="as-IN" sz="1600" dirty="0">
                          <a:latin typeface="Times New Roman" panose="02020603050405020304" pitchFamily="18" charset="0"/>
                        </a:rPr>
                        <a:t>আরার নগর -&gt; </a:t>
                      </a:r>
                      <a:r>
                        <a:rPr lang="en-SG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Dhanbari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Nawab Palace</a:t>
                      </a:r>
                    </a:p>
                    <a:p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Score: 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942.66, </a:t>
                      </a: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Travel Time: 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3.13 hours, </a:t>
                      </a: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Fuel Cost: 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11.86 </a:t>
                      </a:r>
                      <a:r>
                        <a:rPr lang="en-SG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liters</a:t>
                      </a:r>
                      <a:endParaRPr lang="en-SG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SG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60960" marB="6096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20223"/>
                  </a:ext>
                </a:extLst>
              </a:tr>
              <a:tr h="1853728">
                <a:tc>
                  <a:txBody>
                    <a:bodyPr/>
                    <a:lstStyle/>
                    <a:p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Simulated Annealing</a:t>
                      </a:r>
                      <a:b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b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Runtime:</a:t>
                      </a:r>
                      <a:b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28.62 seconds</a:t>
                      </a:r>
                    </a:p>
                  </a:txBody>
                  <a:tcPr marL="121920" marR="121920" marT="60960" marB="6096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 1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SG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Damudya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Upazila Pond -&gt; </a:t>
                      </a:r>
                      <a:r>
                        <a:rPr lang="en-SG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Puran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thanar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ghat -&gt; </a:t>
                      </a:r>
                      <a:r>
                        <a:rPr lang="as-IN" sz="1600" dirty="0">
                          <a:latin typeface="Times New Roman" panose="02020603050405020304" pitchFamily="18" charset="0"/>
                        </a:rPr>
                        <a:t>আরার নগর -&gt; </a:t>
                      </a:r>
                      <a:r>
                        <a:rPr lang="en-SG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Dhanbari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Nawab Palace</a:t>
                      </a:r>
                    </a:p>
                    <a:p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954.41, </a:t>
                      </a: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Travel Time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3.56 hours</a:t>
                      </a:r>
                    </a:p>
                    <a:p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 2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SG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Damudya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Upazila Pond -&gt; </a:t>
                      </a:r>
                      <a:r>
                        <a:rPr lang="en-SG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Puran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SG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thanar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ghat -&gt; </a:t>
                      </a:r>
                      <a:r>
                        <a:rPr lang="en-SG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Namar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Hati -&gt; </a:t>
                      </a:r>
                      <a:r>
                        <a:rPr lang="en-SG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Dhanbari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Nawab Palace</a:t>
                      </a:r>
                    </a:p>
                    <a:p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951.41, </a:t>
                      </a: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Travel Time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3.56 hours</a:t>
                      </a:r>
                    </a:p>
                    <a:p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Route 3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SG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Damudya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Upazila Pond -&gt; </a:t>
                      </a:r>
                      <a:r>
                        <a:rPr lang="as-IN" sz="1600" dirty="0">
                          <a:latin typeface="Times New Roman" panose="02020603050405020304" pitchFamily="18" charset="0"/>
                        </a:rPr>
                        <a:t>পদ্মা ভিউ -&gt; </a:t>
                      </a:r>
                      <a:r>
                        <a:rPr lang="en-SG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Namar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Hati -&gt; </a:t>
                      </a:r>
                      <a:r>
                        <a:rPr lang="en-SG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Dhanbari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Nawab Palace</a:t>
                      </a:r>
                    </a:p>
                    <a:p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949.71, </a:t>
                      </a: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Travel Time</a:t>
                      </a:r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3.56 hours</a:t>
                      </a:r>
                    </a:p>
                  </a:txBody>
                  <a:tcPr marL="121920" marR="121920" marT="60960" marB="6096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94574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9458FE5-01DA-1525-2A3E-7E1B9F0D0E27}"/>
              </a:ext>
            </a:extLst>
          </p:cNvPr>
          <p:cNvSpPr txBox="1"/>
          <p:nvPr/>
        </p:nvSpPr>
        <p:spPr>
          <a:xfrm>
            <a:off x="221673" y="1043584"/>
            <a:ext cx="38010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</a:p>
          <a:p>
            <a:r>
              <a:rPr lang="en-SG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 Time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 hours</a:t>
            </a:r>
          </a:p>
          <a:p>
            <a:r>
              <a:rPr lang="en-SG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Location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SG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Damudya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Upazila Pond</a:t>
            </a:r>
          </a:p>
          <a:p>
            <a:r>
              <a:rPr lang="en-SG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Location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SG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Dhanbari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Nawab Palace</a:t>
            </a:r>
          </a:p>
          <a:p>
            <a:endParaRPr lang="en-SG" sz="1600" dirty="0"/>
          </a:p>
        </p:txBody>
      </p:sp>
      <p:sp>
        <p:nvSpPr>
          <p:cNvPr id="5" name="Google Shape;325;p15"/>
          <p:cNvSpPr/>
          <p:nvPr/>
        </p:nvSpPr>
        <p:spPr>
          <a:xfrm>
            <a:off x="0" y="-10507"/>
            <a:ext cx="12192000" cy="90389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5"/>
          <p:cNvSpPr txBox="1"/>
          <p:nvPr/>
        </p:nvSpPr>
        <p:spPr>
          <a:xfrm>
            <a:off x="275359" y="277229"/>
            <a:ext cx="11157817" cy="404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33"/>
              <a:buFont typeface="Times New Roman"/>
              <a:buNone/>
            </a:pPr>
            <a:r>
              <a:rPr lang="en-US" sz="3733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Evaluation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9793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6"/>
          <p:cNvSpPr/>
          <p:nvPr/>
        </p:nvSpPr>
        <p:spPr>
          <a:xfrm>
            <a:off x="508000" y="2414605"/>
            <a:ext cx="11159067" cy="3617895"/>
          </a:xfrm>
          <a:prstGeom prst="roundRect">
            <a:avLst>
              <a:gd name="adj" fmla="val 500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3657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will deliver a robust and user-friendly recommendation system that enhances the tourist experience in Bangladesh by providing personalized and data-driven suggestions for top tourist destinations in each Upazila. The system will leverage advanced data processing techniques, geospatial calculations, and normalization methods to ensure accurate, relevant, and high-quality recommendations.</a:t>
            </a:r>
            <a:endParaRPr sz="24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16"/>
          <p:cNvSpPr txBox="1">
            <a:spLocks noGrp="1"/>
          </p:cNvSpPr>
          <p:nvPr>
            <p:ph type="title"/>
          </p:nvPr>
        </p:nvSpPr>
        <p:spPr>
          <a:xfrm>
            <a:off x="517091" y="388607"/>
            <a:ext cx="11157817" cy="54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/>
          </a:p>
        </p:txBody>
      </p:sp>
      <p:grpSp>
        <p:nvGrpSpPr>
          <p:cNvPr id="334" name="Google Shape;334;p16"/>
          <p:cNvGrpSpPr/>
          <p:nvPr/>
        </p:nvGrpSpPr>
        <p:grpSpPr>
          <a:xfrm>
            <a:off x="5798263" y="2000799"/>
            <a:ext cx="829155" cy="827613"/>
            <a:chOff x="-1447800" y="2882900"/>
            <a:chExt cx="854075" cy="852488"/>
          </a:xfrm>
        </p:grpSpPr>
        <p:sp>
          <p:nvSpPr>
            <p:cNvPr id="335" name="Google Shape;335;p16"/>
            <p:cNvSpPr/>
            <p:nvPr/>
          </p:nvSpPr>
          <p:spPr>
            <a:xfrm>
              <a:off x="-1247775" y="2987675"/>
              <a:ext cx="642938" cy="474663"/>
            </a:xfrm>
            <a:custGeom>
              <a:avLst/>
              <a:gdLst/>
              <a:ahLst/>
              <a:cxnLst/>
              <a:rect l="l" t="t" r="r" b="b"/>
              <a:pathLst>
                <a:path w="4517" h="3346" extrusionOk="0">
                  <a:moveTo>
                    <a:pt x="4428" y="88"/>
                  </a:moveTo>
                  <a:cubicBezTo>
                    <a:pt x="4340" y="0"/>
                    <a:pt x="4197" y="0"/>
                    <a:pt x="4109" y="88"/>
                  </a:cubicBezTo>
                  <a:cubicBezTo>
                    <a:pt x="1396" y="2794"/>
                    <a:pt x="1396" y="2794"/>
                    <a:pt x="1396" y="2794"/>
                  </a:cubicBezTo>
                  <a:cubicBezTo>
                    <a:pt x="417" y="1730"/>
                    <a:pt x="417" y="1730"/>
                    <a:pt x="417" y="1730"/>
                  </a:cubicBezTo>
                  <a:cubicBezTo>
                    <a:pt x="333" y="1639"/>
                    <a:pt x="190" y="1633"/>
                    <a:pt x="98" y="1717"/>
                  </a:cubicBezTo>
                  <a:cubicBezTo>
                    <a:pt x="6" y="1802"/>
                    <a:pt x="0" y="1945"/>
                    <a:pt x="84" y="2037"/>
                  </a:cubicBezTo>
                  <a:cubicBezTo>
                    <a:pt x="1223" y="3273"/>
                    <a:pt x="1223" y="3273"/>
                    <a:pt x="1223" y="3273"/>
                  </a:cubicBezTo>
                  <a:cubicBezTo>
                    <a:pt x="1264" y="3318"/>
                    <a:pt x="1323" y="3345"/>
                    <a:pt x="1384" y="3346"/>
                  </a:cubicBezTo>
                  <a:cubicBezTo>
                    <a:pt x="1386" y="3346"/>
                    <a:pt x="1387" y="3346"/>
                    <a:pt x="1389" y="3346"/>
                  </a:cubicBezTo>
                  <a:cubicBezTo>
                    <a:pt x="1449" y="3346"/>
                    <a:pt x="1506" y="3322"/>
                    <a:pt x="1549" y="3280"/>
                  </a:cubicBezTo>
                  <a:cubicBezTo>
                    <a:pt x="4428" y="408"/>
                    <a:pt x="4428" y="408"/>
                    <a:pt x="4428" y="408"/>
                  </a:cubicBezTo>
                  <a:cubicBezTo>
                    <a:pt x="4516" y="320"/>
                    <a:pt x="4517" y="177"/>
                    <a:pt x="4428" y="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-1447800" y="2882900"/>
              <a:ext cx="854075" cy="852488"/>
            </a:xfrm>
            <a:custGeom>
              <a:avLst/>
              <a:gdLst/>
              <a:ahLst/>
              <a:cxnLst/>
              <a:rect l="l" t="t" r="r" b="b"/>
              <a:pathLst>
                <a:path w="6000" h="6000" extrusionOk="0">
                  <a:moveTo>
                    <a:pt x="5774" y="2774"/>
                  </a:moveTo>
                  <a:cubicBezTo>
                    <a:pt x="5649" y="2774"/>
                    <a:pt x="5548" y="2875"/>
                    <a:pt x="5548" y="3000"/>
                  </a:cubicBezTo>
                  <a:cubicBezTo>
                    <a:pt x="5548" y="4405"/>
                    <a:pt x="4405" y="5548"/>
                    <a:pt x="3000" y="5548"/>
                  </a:cubicBezTo>
                  <a:cubicBezTo>
                    <a:pt x="1595" y="5548"/>
                    <a:pt x="452" y="4405"/>
                    <a:pt x="452" y="3000"/>
                  </a:cubicBezTo>
                  <a:cubicBezTo>
                    <a:pt x="452" y="1595"/>
                    <a:pt x="1595" y="452"/>
                    <a:pt x="3000" y="452"/>
                  </a:cubicBezTo>
                  <a:cubicBezTo>
                    <a:pt x="3125" y="452"/>
                    <a:pt x="3226" y="351"/>
                    <a:pt x="3226" y="226"/>
                  </a:cubicBezTo>
                  <a:cubicBezTo>
                    <a:pt x="3226" y="101"/>
                    <a:pt x="3125" y="0"/>
                    <a:pt x="3000" y="0"/>
                  </a:cubicBezTo>
                  <a:cubicBezTo>
                    <a:pt x="1346" y="0"/>
                    <a:pt x="0" y="1346"/>
                    <a:pt x="0" y="3000"/>
                  </a:cubicBezTo>
                  <a:cubicBezTo>
                    <a:pt x="0" y="4654"/>
                    <a:pt x="1346" y="6000"/>
                    <a:pt x="3000" y="6000"/>
                  </a:cubicBezTo>
                  <a:cubicBezTo>
                    <a:pt x="4654" y="6000"/>
                    <a:pt x="6000" y="4654"/>
                    <a:pt x="6000" y="3000"/>
                  </a:cubicBezTo>
                  <a:cubicBezTo>
                    <a:pt x="6000" y="2875"/>
                    <a:pt x="5899" y="2774"/>
                    <a:pt x="5774" y="27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7" name="Google Shape;337;p16"/>
          <p:cNvSpPr/>
          <p:nvPr/>
        </p:nvSpPr>
        <p:spPr>
          <a:xfrm>
            <a:off x="5079722" y="1170560"/>
            <a:ext cx="2032556" cy="1987376"/>
          </a:xfrm>
          <a:prstGeom prst="ellipse">
            <a:avLst/>
          </a:prstGeom>
          <a:solidFill>
            <a:srgbClr val="A8D08C"/>
          </a:solidFill>
          <a:ln w="57150" cap="flat" cmpd="sng">
            <a:solidFill>
              <a:srgbClr val="A8D0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8" name="Google Shape;338;p16"/>
          <p:cNvGrpSpPr/>
          <p:nvPr/>
        </p:nvGrpSpPr>
        <p:grpSpPr>
          <a:xfrm>
            <a:off x="5452067" y="1528782"/>
            <a:ext cx="1270932" cy="1270932"/>
            <a:chOff x="7808000" y="516079"/>
            <a:chExt cx="1270932" cy="1270932"/>
          </a:xfrm>
        </p:grpSpPr>
        <p:sp>
          <p:nvSpPr>
            <p:cNvPr id="339" name="Google Shape;339;p16"/>
            <p:cNvSpPr/>
            <p:nvPr/>
          </p:nvSpPr>
          <p:spPr>
            <a:xfrm>
              <a:off x="7808000" y="516079"/>
              <a:ext cx="1270931" cy="127093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1C305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40" name="Google Shape;340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808001" y="516080"/>
              <a:ext cx="1270931" cy="127093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body" idx="1"/>
          </p:nvPr>
        </p:nvSpPr>
        <p:spPr>
          <a:xfrm>
            <a:off x="517093" y="1185561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 b="1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Addressing of COs, Knowledge Profile (K), and Complex Engineering Problem (EP):</a:t>
            </a:r>
            <a:endParaRPr/>
          </a:p>
        </p:txBody>
      </p:sp>
      <p:sp>
        <p:nvSpPr>
          <p:cNvPr id="346" name="Google Shape;346;p17"/>
          <p:cNvSpPr txBox="1">
            <a:spLocks noGrp="1"/>
          </p:cNvSpPr>
          <p:nvPr>
            <p:ph type="title"/>
          </p:nvPr>
        </p:nvSpPr>
        <p:spPr>
          <a:xfrm>
            <a:off x="517093" y="440316"/>
            <a:ext cx="11157817" cy="54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7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Appendix</a:t>
            </a:r>
            <a:endParaRPr/>
          </a:p>
        </p:txBody>
      </p:sp>
      <p:graphicFrame>
        <p:nvGraphicFramePr>
          <p:cNvPr id="347" name="Google Shape;347;p17"/>
          <p:cNvGraphicFramePr/>
          <p:nvPr/>
        </p:nvGraphicFramePr>
        <p:xfrm>
          <a:off x="517093" y="1612170"/>
          <a:ext cx="11157800" cy="4805525"/>
        </p:xfrm>
        <a:graphic>
          <a:graphicData uri="http://schemas.openxmlformats.org/drawingml/2006/table">
            <a:tbl>
              <a:tblPr firstRow="1" bandRow="1">
                <a:noFill/>
                <a:tableStyleId>{0D741ACD-0C1E-4ADF-A32F-AB215FAA3486}</a:tableStyleId>
              </a:tblPr>
              <a:tblGrid>
                <a:gridCol w="95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3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6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92D050">
                        <a:alpha val="9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 Descriptions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92D050">
                        <a:alpha val="9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>
                        <a:alpha val="9490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EP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92D050">
                        <a:alpha val="9490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 have achieved: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❑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Processing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❑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Distance Calculation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❑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Filtering Places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❑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Graph Construction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❑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Pathfinding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❑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Knapsack Optimization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❑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Interaction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❑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Database Management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Noto Sans Symbols"/>
                        <a:buChar char="❑"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Output Visualization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1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n-US" sz="1800" b="1" i="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i)Problem Analysis[K1, K2, K3, K4]</a:t>
                      </a:r>
                      <a:endParaRPr sz="18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Distance Calculation: </a:t>
                      </a: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Uses Haversine formula to calculate distances between coordinates.</a:t>
                      </a:r>
                      <a:endParaRPr sz="1800" b="1" i="0" u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Filtering Places: </a:t>
                      </a: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Removes duplicates and selects places based on proximity to the route and start/end points.</a:t>
                      </a:r>
                      <a:endParaRPr sz="1800" b="1" i="0" u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Graph Construction: </a:t>
                      </a: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Creates a graph representing connections between places</a:t>
                      </a:r>
                      <a:r>
                        <a:rPr lang="en-US" sz="1800" b="1" i="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Pathfinding:</a:t>
                      </a: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Finds possible routes between start and end points.</a:t>
                      </a:r>
                      <a:endParaRPr sz="1800" b="1" i="0" u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(i) Problem Analysis [EP1, EP2, EP3, EP6, EP7]</a:t>
                      </a:r>
                      <a:endParaRPr sz="18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Distance Accuracy: </a:t>
                      </a: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Ensures accurate distance calculations and route filtering.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Unique Identification: </a:t>
                      </a: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Filters out duplicate places to ensure relevance.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Efficient Graph Building: </a:t>
                      </a: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Constructs a graph to analyse connections and paths.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Path Evaluation:</a:t>
                      </a: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Evaluates different routes for feasibility and relevance.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E1E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"/>
          <p:cNvSpPr txBox="1">
            <a:spLocks noGrp="1"/>
          </p:cNvSpPr>
          <p:nvPr>
            <p:ph type="title"/>
          </p:nvPr>
        </p:nvSpPr>
        <p:spPr>
          <a:xfrm>
            <a:off x="485563" y="376816"/>
            <a:ext cx="11157817" cy="54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7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Appendix</a:t>
            </a:r>
            <a:endParaRPr/>
          </a:p>
        </p:txBody>
      </p:sp>
      <p:graphicFrame>
        <p:nvGraphicFramePr>
          <p:cNvPr id="353" name="Google Shape;353;p18"/>
          <p:cNvGraphicFramePr/>
          <p:nvPr/>
        </p:nvGraphicFramePr>
        <p:xfrm>
          <a:off x="475052" y="1029720"/>
          <a:ext cx="11538275" cy="5555055"/>
        </p:xfrm>
        <a:graphic>
          <a:graphicData uri="http://schemas.openxmlformats.org/drawingml/2006/table">
            <a:tbl>
              <a:tblPr firstRow="1" bandRow="1">
                <a:noFill/>
                <a:tableStyleId>{0D741ACD-0C1E-4ADF-A32F-AB215FAA3486}</a:tableStyleId>
              </a:tblPr>
              <a:tblGrid>
                <a:gridCol w="75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 Descriptions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EP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02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45725" marB="45725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❑"/>
                      </a:pPr>
                      <a:r>
                        <a:rPr lang="en-US" sz="1400" b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Safety </a:t>
                      </a:r>
                      <a:endParaRPr sz="1400" b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1450" marR="0" lvl="0" indent="-171450" algn="l" rtl="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❑"/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Environmental Consideration </a:t>
                      </a:r>
                      <a:endParaRPr sz="1400" b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45725" marB="45725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(i) Design and Implementation [K5]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just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Health Considerations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Ensured the project promotes user safety and data privacy.</a:t>
                      </a:r>
                      <a:endParaRPr/>
                    </a:p>
                    <a:p>
                      <a:pPr marL="0" marR="0" lvl="0" indent="0" algn="just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Environmental Considerations : </a:t>
                      </a:r>
                      <a:r>
                        <a:rPr lang="en-US" sz="1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helps</a:t>
                      </a: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400" b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reduce environmental impact by minimizing resource usage and lowering carbon emissions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45725" marB="45725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(i) Design and Implementation [EP1, EP2, EP4, EP5, EP6, EP7]</a:t>
                      </a:r>
                      <a:endParaRPr sz="1400" b="0" i="0" u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just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Safety and Accuracy: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Ensures safe and accurate route recommendations by filtering and evaluating paths.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just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Cultural and Societal Considerations: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Incorporates user-defined locations and preferences in the design.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45725" marB="45725">
                    <a:solidFill>
                      <a:srgbClr val="E1E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61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45725" marB="45725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❑"/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Geospatial Tools</a:t>
                      </a:r>
                      <a:endParaRPr/>
                    </a:p>
                    <a:p>
                      <a:pPr marL="171450" marR="0" lvl="0" indent="-171450" algn="just" rtl="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❑"/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Processing Libraries</a:t>
                      </a:r>
                      <a:endParaRPr/>
                    </a:p>
                    <a:p>
                      <a:pPr marL="171450" marR="0" lvl="0" indent="-171450" algn="just" rtl="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❑"/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Graph Algorithms</a:t>
                      </a:r>
                      <a:endParaRPr/>
                    </a:p>
                    <a:p>
                      <a:pPr marL="171450" marR="0" lvl="0" indent="-171450" algn="just" rtl="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❑"/>
                      </a:pPr>
                      <a:r>
                        <a:rPr lang="en-US" sz="1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Optimization Techniques</a:t>
                      </a:r>
                      <a:endParaRPr/>
                    </a:p>
                  </a:txBody>
                  <a:tcPr marL="63500" marR="63500" marT="45725" marB="45725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Materials and Devices [K6]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Modern Tools: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Uses Python and libraries (e.g., mysql.connector, math, heapq) for data processing and analysis.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45725" marB="45725">
                    <a:solidFill>
                      <a:srgbClr val="C4E0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Materials and Devices [EP1, EP2, EP4, EP5]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just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Handling: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Manages large datasets with batch processing.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just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Graph Algorithms: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Applies graph-based algorithms for pathfinding and distance calculations.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45725" marB="45725">
                    <a:solidFill>
                      <a:srgbClr val="C4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43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45725" marB="45725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Noto Sans Symbols"/>
                        <a:buChar char="❑"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Societal Impact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Noto Sans Symbols"/>
                        <a:buChar char="❑"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Safety Consideration</a:t>
                      </a:r>
                      <a:endParaRPr/>
                    </a:p>
                  </a:txBody>
                  <a:tcPr marL="63500" marR="63500" marT="45725" marB="45725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Social and Environmental Impact of Engineering [K7]</a:t>
                      </a:r>
                      <a:endParaRPr sz="1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-88900" algn="l" rtl="0">
                        <a:spcBef>
                          <a:spcPts val="18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Societal Impact: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Provides tools for personalised route planning based on user preferences.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-88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Safety Considerations: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Ensures safe travel recommendations by filtering places and paths.</a:t>
                      </a:r>
                      <a:endParaRPr sz="1400" b="1" i="0" u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45725" marB="45725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Social and Environmental Impact of Engineering [EP2, EP5, EP6]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just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User-Centric Design: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Considers user input and preferences in route planning.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just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Safety and Relevance: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Ensures routes are safe and relevant to user-defined criteria.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45725" marB="45725">
                    <a:solidFill>
                      <a:srgbClr val="E1E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19"/>
          <p:cNvGrpSpPr/>
          <p:nvPr/>
        </p:nvGrpSpPr>
        <p:grpSpPr>
          <a:xfrm>
            <a:off x="5186315" y="1227805"/>
            <a:ext cx="1819371" cy="2699035"/>
            <a:chOff x="-1547813" y="1390650"/>
            <a:chExt cx="2068513" cy="3068638"/>
          </a:xfrm>
        </p:grpSpPr>
        <p:sp>
          <p:nvSpPr>
            <p:cNvPr id="359" name="Google Shape;359;p19"/>
            <p:cNvSpPr/>
            <p:nvPr/>
          </p:nvSpPr>
          <p:spPr>
            <a:xfrm>
              <a:off x="-1547813" y="1390650"/>
              <a:ext cx="2068513" cy="2109788"/>
            </a:xfrm>
            <a:custGeom>
              <a:avLst/>
              <a:gdLst/>
              <a:ahLst/>
              <a:cxnLst/>
              <a:rect l="l" t="t" r="r" b="b"/>
              <a:pathLst>
                <a:path w="2604" h="2659" extrusionOk="0">
                  <a:moveTo>
                    <a:pt x="1305" y="0"/>
                  </a:moveTo>
                  <a:lnTo>
                    <a:pt x="1305" y="0"/>
                  </a:lnTo>
                  <a:lnTo>
                    <a:pt x="1407" y="4"/>
                  </a:lnTo>
                  <a:lnTo>
                    <a:pt x="1507" y="14"/>
                  </a:lnTo>
                  <a:lnTo>
                    <a:pt x="1604" y="32"/>
                  </a:lnTo>
                  <a:lnTo>
                    <a:pt x="1698" y="57"/>
                  </a:lnTo>
                  <a:lnTo>
                    <a:pt x="1790" y="87"/>
                  </a:lnTo>
                  <a:lnTo>
                    <a:pt x="1878" y="124"/>
                  </a:lnTo>
                  <a:lnTo>
                    <a:pt x="1964" y="167"/>
                  </a:lnTo>
                  <a:lnTo>
                    <a:pt x="2044" y="214"/>
                  </a:lnTo>
                  <a:lnTo>
                    <a:pt x="2121" y="268"/>
                  </a:lnTo>
                  <a:lnTo>
                    <a:pt x="2194" y="327"/>
                  </a:lnTo>
                  <a:lnTo>
                    <a:pt x="2261" y="391"/>
                  </a:lnTo>
                  <a:lnTo>
                    <a:pt x="2324" y="459"/>
                  </a:lnTo>
                  <a:lnTo>
                    <a:pt x="2380" y="532"/>
                  </a:lnTo>
                  <a:lnTo>
                    <a:pt x="2432" y="609"/>
                  </a:lnTo>
                  <a:lnTo>
                    <a:pt x="2477" y="690"/>
                  </a:lnTo>
                  <a:lnTo>
                    <a:pt x="2516" y="773"/>
                  </a:lnTo>
                  <a:lnTo>
                    <a:pt x="2546" y="856"/>
                  </a:lnTo>
                  <a:lnTo>
                    <a:pt x="2570" y="938"/>
                  </a:lnTo>
                  <a:lnTo>
                    <a:pt x="2588" y="1021"/>
                  </a:lnTo>
                  <a:lnTo>
                    <a:pt x="2599" y="1105"/>
                  </a:lnTo>
                  <a:lnTo>
                    <a:pt x="2604" y="1187"/>
                  </a:lnTo>
                  <a:lnTo>
                    <a:pt x="2603" y="1267"/>
                  </a:lnTo>
                  <a:lnTo>
                    <a:pt x="2597" y="1347"/>
                  </a:lnTo>
                  <a:lnTo>
                    <a:pt x="2583" y="1426"/>
                  </a:lnTo>
                  <a:lnTo>
                    <a:pt x="2564" y="1502"/>
                  </a:lnTo>
                  <a:lnTo>
                    <a:pt x="2539" y="1577"/>
                  </a:lnTo>
                  <a:lnTo>
                    <a:pt x="2509" y="1649"/>
                  </a:lnTo>
                  <a:lnTo>
                    <a:pt x="2472" y="1720"/>
                  </a:lnTo>
                  <a:lnTo>
                    <a:pt x="2429" y="1786"/>
                  </a:lnTo>
                  <a:lnTo>
                    <a:pt x="2380" y="1849"/>
                  </a:lnTo>
                  <a:lnTo>
                    <a:pt x="2326" y="1909"/>
                  </a:lnTo>
                  <a:lnTo>
                    <a:pt x="2274" y="1958"/>
                  </a:lnTo>
                  <a:lnTo>
                    <a:pt x="2220" y="2001"/>
                  </a:lnTo>
                  <a:lnTo>
                    <a:pt x="2165" y="2041"/>
                  </a:lnTo>
                  <a:lnTo>
                    <a:pt x="2108" y="2078"/>
                  </a:lnTo>
                  <a:lnTo>
                    <a:pt x="2053" y="2112"/>
                  </a:lnTo>
                  <a:lnTo>
                    <a:pt x="1999" y="2144"/>
                  </a:lnTo>
                  <a:lnTo>
                    <a:pt x="1946" y="2174"/>
                  </a:lnTo>
                  <a:lnTo>
                    <a:pt x="1892" y="2208"/>
                  </a:lnTo>
                  <a:lnTo>
                    <a:pt x="1844" y="2241"/>
                  </a:lnTo>
                  <a:lnTo>
                    <a:pt x="1802" y="2276"/>
                  </a:lnTo>
                  <a:lnTo>
                    <a:pt x="1767" y="2313"/>
                  </a:lnTo>
                  <a:lnTo>
                    <a:pt x="1737" y="2351"/>
                  </a:lnTo>
                  <a:lnTo>
                    <a:pt x="1713" y="2392"/>
                  </a:lnTo>
                  <a:lnTo>
                    <a:pt x="1694" y="2437"/>
                  </a:lnTo>
                  <a:lnTo>
                    <a:pt x="1679" y="2484"/>
                  </a:lnTo>
                  <a:lnTo>
                    <a:pt x="1670" y="2538"/>
                  </a:lnTo>
                  <a:lnTo>
                    <a:pt x="1664" y="2595"/>
                  </a:lnTo>
                  <a:lnTo>
                    <a:pt x="1663" y="2659"/>
                  </a:lnTo>
                  <a:lnTo>
                    <a:pt x="949" y="2659"/>
                  </a:lnTo>
                  <a:lnTo>
                    <a:pt x="951" y="2566"/>
                  </a:lnTo>
                  <a:lnTo>
                    <a:pt x="958" y="2479"/>
                  </a:lnTo>
                  <a:lnTo>
                    <a:pt x="968" y="2399"/>
                  </a:lnTo>
                  <a:lnTo>
                    <a:pt x="982" y="2322"/>
                  </a:lnTo>
                  <a:lnTo>
                    <a:pt x="998" y="2250"/>
                  </a:lnTo>
                  <a:lnTo>
                    <a:pt x="1018" y="2182"/>
                  </a:lnTo>
                  <a:lnTo>
                    <a:pt x="1041" y="2119"/>
                  </a:lnTo>
                  <a:lnTo>
                    <a:pt x="1066" y="2060"/>
                  </a:lnTo>
                  <a:lnTo>
                    <a:pt x="1094" y="2005"/>
                  </a:lnTo>
                  <a:lnTo>
                    <a:pt x="1124" y="1955"/>
                  </a:lnTo>
                  <a:lnTo>
                    <a:pt x="1155" y="1908"/>
                  </a:lnTo>
                  <a:lnTo>
                    <a:pt x="1189" y="1863"/>
                  </a:lnTo>
                  <a:lnTo>
                    <a:pt x="1223" y="1822"/>
                  </a:lnTo>
                  <a:lnTo>
                    <a:pt x="1259" y="1785"/>
                  </a:lnTo>
                  <a:lnTo>
                    <a:pt x="1296" y="1749"/>
                  </a:lnTo>
                  <a:lnTo>
                    <a:pt x="1333" y="1717"/>
                  </a:lnTo>
                  <a:lnTo>
                    <a:pt x="1371" y="1688"/>
                  </a:lnTo>
                  <a:lnTo>
                    <a:pt x="1408" y="1659"/>
                  </a:lnTo>
                  <a:lnTo>
                    <a:pt x="1446" y="1634"/>
                  </a:lnTo>
                  <a:lnTo>
                    <a:pt x="1483" y="1609"/>
                  </a:lnTo>
                  <a:lnTo>
                    <a:pt x="1520" y="1588"/>
                  </a:lnTo>
                  <a:lnTo>
                    <a:pt x="1556" y="1566"/>
                  </a:lnTo>
                  <a:lnTo>
                    <a:pt x="1590" y="1547"/>
                  </a:lnTo>
                  <a:lnTo>
                    <a:pt x="1658" y="1511"/>
                  </a:lnTo>
                  <a:lnTo>
                    <a:pt x="1716" y="1475"/>
                  </a:lnTo>
                  <a:lnTo>
                    <a:pt x="1765" y="1438"/>
                  </a:lnTo>
                  <a:lnTo>
                    <a:pt x="1804" y="1402"/>
                  </a:lnTo>
                  <a:lnTo>
                    <a:pt x="1830" y="1371"/>
                  </a:lnTo>
                  <a:lnTo>
                    <a:pt x="1850" y="1338"/>
                  </a:lnTo>
                  <a:lnTo>
                    <a:pt x="1865" y="1304"/>
                  </a:lnTo>
                  <a:lnTo>
                    <a:pt x="1874" y="1271"/>
                  </a:lnTo>
                  <a:lnTo>
                    <a:pt x="1879" y="1238"/>
                  </a:lnTo>
                  <a:lnTo>
                    <a:pt x="1882" y="1205"/>
                  </a:lnTo>
                  <a:lnTo>
                    <a:pt x="1879" y="1174"/>
                  </a:lnTo>
                  <a:lnTo>
                    <a:pt x="1877" y="1146"/>
                  </a:lnTo>
                  <a:lnTo>
                    <a:pt x="1870" y="1120"/>
                  </a:lnTo>
                  <a:lnTo>
                    <a:pt x="1864" y="1097"/>
                  </a:lnTo>
                  <a:lnTo>
                    <a:pt x="1858" y="1078"/>
                  </a:lnTo>
                  <a:lnTo>
                    <a:pt x="1851" y="1064"/>
                  </a:lnTo>
                  <a:lnTo>
                    <a:pt x="1834" y="1028"/>
                  </a:lnTo>
                  <a:lnTo>
                    <a:pt x="1815" y="992"/>
                  </a:lnTo>
                  <a:lnTo>
                    <a:pt x="1792" y="956"/>
                  </a:lnTo>
                  <a:lnTo>
                    <a:pt x="1766" y="923"/>
                  </a:lnTo>
                  <a:lnTo>
                    <a:pt x="1737" y="889"/>
                  </a:lnTo>
                  <a:lnTo>
                    <a:pt x="1704" y="859"/>
                  </a:lnTo>
                  <a:lnTo>
                    <a:pt x="1668" y="830"/>
                  </a:lnTo>
                  <a:lnTo>
                    <a:pt x="1627" y="805"/>
                  </a:lnTo>
                  <a:lnTo>
                    <a:pt x="1583" y="782"/>
                  </a:lnTo>
                  <a:lnTo>
                    <a:pt x="1537" y="763"/>
                  </a:lnTo>
                  <a:lnTo>
                    <a:pt x="1485" y="746"/>
                  </a:lnTo>
                  <a:lnTo>
                    <a:pt x="1429" y="734"/>
                  </a:lnTo>
                  <a:lnTo>
                    <a:pt x="1369" y="727"/>
                  </a:lnTo>
                  <a:lnTo>
                    <a:pt x="1305" y="724"/>
                  </a:lnTo>
                  <a:lnTo>
                    <a:pt x="1242" y="727"/>
                  </a:lnTo>
                  <a:lnTo>
                    <a:pt x="1184" y="734"/>
                  </a:lnTo>
                  <a:lnTo>
                    <a:pt x="1130" y="746"/>
                  </a:lnTo>
                  <a:lnTo>
                    <a:pt x="1080" y="763"/>
                  </a:lnTo>
                  <a:lnTo>
                    <a:pt x="1035" y="782"/>
                  </a:lnTo>
                  <a:lnTo>
                    <a:pt x="992" y="804"/>
                  </a:lnTo>
                  <a:lnTo>
                    <a:pt x="954" y="829"/>
                  </a:lnTo>
                  <a:lnTo>
                    <a:pt x="919" y="857"/>
                  </a:lnTo>
                  <a:lnTo>
                    <a:pt x="887" y="887"/>
                  </a:lnTo>
                  <a:lnTo>
                    <a:pt x="858" y="918"/>
                  </a:lnTo>
                  <a:lnTo>
                    <a:pt x="833" y="950"/>
                  </a:lnTo>
                  <a:lnTo>
                    <a:pt x="810" y="983"/>
                  </a:lnTo>
                  <a:lnTo>
                    <a:pt x="792" y="1016"/>
                  </a:lnTo>
                  <a:lnTo>
                    <a:pt x="774" y="1050"/>
                  </a:lnTo>
                  <a:lnTo>
                    <a:pt x="759" y="1083"/>
                  </a:lnTo>
                  <a:lnTo>
                    <a:pt x="746" y="1115"/>
                  </a:lnTo>
                  <a:lnTo>
                    <a:pt x="736" y="1146"/>
                  </a:lnTo>
                  <a:lnTo>
                    <a:pt x="729" y="1175"/>
                  </a:lnTo>
                  <a:lnTo>
                    <a:pt x="722" y="1202"/>
                  </a:lnTo>
                  <a:lnTo>
                    <a:pt x="717" y="1226"/>
                  </a:lnTo>
                  <a:lnTo>
                    <a:pt x="714" y="1248"/>
                  </a:lnTo>
                  <a:lnTo>
                    <a:pt x="712" y="1266"/>
                  </a:lnTo>
                  <a:lnTo>
                    <a:pt x="712" y="1280"/>
                  </a:lnTo>
                  <a:lnTo>
                    <a:pt x="0" y="1185"/>
                  </a:lnTo>
                  <a:lnTo>
                    <a:pt x="6" y="1139"/>
                  </a:lnTo>
                  <a:lnTo>
                    <a:pt x="15" y="1092"/>
                  </a:lnTo>
                  <a:lnTo>
                    <a:pt x="26" y="1042"/>
                  </a:lnTo>
                  <a:lnTo>
                    <a:pt x="40" y="989"/>
                  </a:lnTo>
                  <a:lnTo>
                    <a:pt x="56" y="937"/>
                  </a:lnTo>
                  <a:lnTo>
                    <a:pt x="75" y="882"/>
                  </a:lnTo>
                  <a:lnTo>
                    <a:pt x="97" y="827"/>
                  </a:lnTo>
                  <a:lnTo>
                    <a:pt x="122" y="770"/>
                  </a:lnTo>
                  <a:lnTo>
                    <a:pt x="150" y="714"/>
                  </a:lnTo>
                  <a:lnTo>
                    <a:pt x="180" y="657"/>
                  </a:lnTo>
                  <a:lnTo>
                    <a:pt x="214" y="601"/>
                  </a:lnTo>
                  <a:lnTo>
                    <a:pt x="250" y="546"/>
                  </a:lnTo>
                  <a:lnTo>
                    <a:pt x="289" y="491"/>
                  </a:lnTo>
                  <a:lnTo>
                    <a:pt x="332" y="438"/>
                  </a:lnTo>
                  <a:lnTo>
                    <a:pt x="379" y="387"/>
                  </a:lnTo>
                  <a:lnTo>
                    <a:pt x="428" y="337"/>
                  </a:lnTo>
                  <a:lnTo>
                    <a:pt x="481" y="290"/>
                  </a:lnTo>
                  <a:lnTo>
                    <a:pt x="537" y="245"/>
                  </a:lnTo>
                  <a:lnTo>
                    <a:pt x="596" y="203"/>
                  </a:lnTo>
                  <a:lnTo>
                    <a:pt x="661" y="163"/>
                  </a:lnTo>
                  <a:lnTo>
                    <a:pt x="727" y="127"/>
                  </a:lnTo>
                  <a:lnTo>
                    <a:pt x="798" y="96"/>
                  </a:lnTo>
                  <a:lnTo>
                    <a:pt x="873" y="68"/>
                  </a:lnTo>
                  <a:lnTo>
                    <a:pt x="951" y="44"/>
                  </a:lnTo>
                  <a:lnTo>
                    <a:pt x="1033" y="26"/>
                  </a:lnTo>
                  <a:lnTo>
                    <a:pt x="1120" y="12"/>
                  </a:lnTo>
                  <a:lnTo>
                    <a:pt x="1211" y="3"/>
                  </a:lnTo>
                  <a:lnTo>
                    <a:pt x="1305" y="0"/>
                  </a:lnTo>
                  <a:close/>
                </a:path>
              </a:pathLst>
            </a:custGeom>
            <a:solidFill>
              <a:srgbClr val="97C777"/>
            </a:solidFill>
            <a:ln>
              <a:noFill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-887412" y="3692525"/>
              <a:ext cx="754063" cy="766763"/>
            </a:xfrm>
            <a:custGeom>
              <a:avLst/>
              <a:gdLst/>
              <a:ahLst/>
              <a:cxnLst/>
              <a:rect l="l" t="t" r="r" b="b"/>
              <a:pathLst>
                <a:path w="949" h="967" extrusionOk="0">
                  <a:moveTo>
                    <a:pt x="473" y="0"/>
                  </a:moveTo>
                  <a:lnTo>
                    <a:pt x="532" y="3"/>
                  </a:lnTo>
                  <a:lnTo>
                    <a:pt x="590" y="15"/>
                  </a:lnTo>
                  <a:lnTo>
                    <a:pt x="646" y="33"/>
                  </a:lnTo>
                  <a:lnTo>
                    <a:pt x="697" y="57"/>
                  </a:lnTo>
                  <a:lnTo>
                    <a:pt x="745" y="87"/>
                  </a:lnTo>
                  <a:lnTo>
                    <a:pt x="789" y="121"/>
                  </a:lnTo>
                  <a:lnTo>
                    <a:pt x="828" y="162"/>
                  </a:lnTo>
                  <a:lnTo>
                    <a:pt x="863" y="207"/>
                  </a:lnTo>
                  <a:lnTo>
                    <a:pt x="892" y="256"/>
                  </a:lnTo>
                  <a:lnTo>
                    <a:pt x="916" y="308"/>
                  </a:lnTo>
                  <a:lnTo>
                    <a:pt x="934" y="363"/>
                  </a:lnTo>
                  <a:lnTo>
                    <a:pt x="945" y="422"/>
                  </a:lnTo>
                  <a:lnTo>
                    <a:pt x="949" y="483"/>
                  </a:lnTo>
                  <a:lnTo>
                    <a:pt x="945" y="543"/>
                  </a:lnTo>
                  <a:lnTo>
                    <a:pt x="934" y="602"/>
                  </a:lnTo>
                  <a:lnTo>
                    <a:pt x="916" y="658"/>
                  </a:lnTo>
                  <a:lnTo>
                    <a:pt x="892" y="711"/>
                  </a:lnTo>
                  <a:lnTo>
                    <a:pt x="863" y="759"/>
                  </a:lnTo>
                  <a:lnTo>
                    <a:pt x="828" y="804"/>
                  </a:lnTo>
                  <a:lnTo>
                    <a:pt x="789" y="844"/>
                  </a:lnTo>
                  <a:lnTo>
                    <a:pt x="745" y="880"/>
                  </a:lnTo>
                  <a:lnTo>
                    <a:pt x="697" y="909"/>
                  </a:lnTo>
                  <a:lnTo>
                    <a:pt x="646" y="934"/>
                  </a:lnTo>
                  <a:lnTo>
                    <a:pt x="590" y="952"/>
                  </a:lnTo>
                  <a:lnTo>
                    <a:pt x="532" y="963"/>
                  </a:lnTo>
                  <a:lnTo>
                    <a:pt x="473" y="967"/>
                  </a:lnTo>
                  <a:lnTo>
                    <a:pt x="414" y="963"/>
                  </a:lnTo>
                  <a:lnTo>
                    <a:pt x="356" y="952"/>
                  </a:lnTo>
                  <a:lnTo>
                    <a:pt x="302" y="934"/>
                  </a:lnTo>
                  <a:lnTo>
                    <a:pt x="250" y="909"/>
                  </a:lnTo>
                  <a:lnTo>
                    <a:pt x="203" y="880"/>
                  </a:lnTo>
                  <a:lnTo>
                    <a:pt x="158" y="844"/>
                  </a:lnTo>
                  <a:lnTo>
                    <a:pt x="119" y="804"/>
                  </a:lnTo>
                  <a:lnTo>
                    <a:pt x="84" y="759"/>
                  </a:lnTo>
                  <a:lnTo>
                    <a:pt x="55" y="711"/>
                  </a:lnTo>
                  <a:lnTo>
                    <a:pt x="31" y="658"/>
                  </a:lnTo>
                  <a:lnTo>
                    <a:pt x="14" y="602"/>
                  </a:lnTo>
                  <a:lnTo>
                    <a:pt x="2" y="543"/>
                  </a:lnTo>
                  <a:lnTo>
                    <a:pt x="0" y="483"/>
                  </a:lnTo>
                  <a:lnTo>
                    <a:pt x="2" y="422"/>
                  </a:lnTo>
                  <a:lnTo>
                    <a:pt x="14" y="363"/>
                  </a:lnTo>
                  <a:lnTo>
                    <a:pt x="31" y="308"/>
                  </a:lnTo>
                  <a:lnTo>
                    <a:pt x="55" y="256"/>
                  </a:lnTo>
                  <a:lnTo>
                    <a:pt x="84" y="207"/>
                  </a:lnTo>
                  <a:lnTo>
                    <a:pt x="119" y="162"/>
                  </a:lnTo>
                  <a:lnTo>
                    <a:pt x="158" y="121"/>
                  </a:lnTo>
                  <a:lnTo>
                    <a:pt x="203" y="87"/>
                  </a:lnTo>
                  <a:lnTo>
                    <a:pt x="250" y="57"/>
                  </a:lnTo>
                  <a:lnTo>
                    <a:pt x="302" y="33"/>
                  </a:lnTo>
                  <a:lnTo>
                    <a:pt x="356" y="15"/>
                  </a:lnTo>
                  <a:lnTo>
                    <a:pt x="414" y="3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rgbClr val="97C777"/>
            </a:solidFill>
            <a:ln>
              <a:noFill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19"/>
          <p:cNvSpPr txBox="1"/>
          <p:nvPr/>
        </p:nvSpPr>
        <p:spPr>
          <a:xfrm>
            <a:off x="3666067" y="4591017"/>
            <a:ext cx="4859867" cy="656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7" b="1">
                <a:solidFill>
                  <a:srgbClr val="A8D08C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420414" y="315310"/>
            <a:ext cx="11172496" cy="615906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Members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Fima Faria Lisa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- 2020-1-60-026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 startAt="2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Noshin Tasnim Khan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- 2020-1-60-221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 startAt="3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Farhana Jaman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- 2020-1-60-006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 startAt="4"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Ayesha Chowdhury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- 2020-1-60-003</a:t>
            </a:r>
            <a:endParaRPr/>
          </a:p>
          <a:p>
            <a:pPr marL="457200" lvl="0" indent="-279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7007" y="2103120"/>
            <a:ext cx="32194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0"/>
          <p:cNvSpPr/>
          <p:nvPr/>
        </p:nvSpPr>
        <p:spPr>
          <a:xfrm>
            <a:off x="819807" y="725214"/>
            <a:ext cx="10510345" cy="5223641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7" name="Google Shape;367;p20" descr="Thank you PNG images free download | Pngimg.co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6525" y="2095500"/>
            <a:ext cx="68389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523068" y="409182"/>
            <a:ext cx="11157817" cy="54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7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grpSp>
        <p:nvGrpSpPr>
          <p:cNvPr id="106" name="Google Shape;106;p3"/>
          <p:cNvGrpSpPr/>
          <p:nvPr/>
        </p:nvGrpSpPr>
        <p:grpSpPr>
          <a:xfrm>
            <a:off x="523069" y="1188206"/>
            <a:ext cx="2557675" cy="5260613"/>
            <a:chOff x="495491" y="1087655"/>
            <a:chExt cx="1918256" cy="3461485"/>
          </a:xfrm>
        </p:grpSpPr>
        <p:sp>
          <p:nvSpPr>
            <p:cNvPr id="107" name="Google Shape;107;p3"/>
            <p:cNvSpPr/>
            <p:nvPr/>
          </p:nvSpPr>
          <p:spPr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95491" y="1809750"/>
              <a:ext cx="1918256" cy="273939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853425" rIns="121900" bIns="609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59595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Definition</a:t>
              </a:r>
              <a:br>
                <a:rPr lang="en-US" sz="2133" b="0" i="0" u="none" strike="noStrike" cap="none">
                  <a:solidFill>
                    <a:srgbClr val="59595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600" b="0" i="0" u="none" strike="noStrike" cap="none">
                  <a:solidFill>
                    <a:srgbClr val="59595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tourist recommendation system helps plan tours by providing personalized recommendations.</a:t>
              </a:r>
              <a:endParaRPr/>
            </a:p>
          </p:txBody>
        </p:sp>
      </p:grpSp>
      <p:grpSp>
        <p:nvGrpSpPr>
          <p:cNvPr id="109" name="Google Shape;109;p3"/>
          <p:cNvGrpSpPr/>
          <p:nvPr/>
        </p:nvGrpSpPr>
        <p:grpSpPr>
          <a:xfrm>
            <a:off x="3385797" y="1188206"/>
            <a:ext cx="2557675" cy="5260612"/>
            <a:chOff x="495491" y="1087655"/>
            <a:chExt cx="1918256" cy="3945459"/>
          </a:xfrm>
        </p:grpSpPr>
        <p:sp>
          <p:nvSpPr>
            <p:cNvPr id="110" name="Google Shape;110;p3"/>
            <p:cNvSpPr/>
            <p:nvPr/>
          </p:nvSpPr>
          <p:spPr>
            <a:xfrm>
              <a:off x="495491" y="1087655"/>
              <a:ext cx="1918256" cy="823056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95491" y="1910710"/>
              <a:ext cx="1918256" cy="312240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853425" rIns="121900" bIns="609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59595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How Does a Tourism Recommendation System Work?</a:t>
              </a:r>
              <a:br>
                <a:rPr lang="en-US" sz="2133" b="0" i="0" u="none" strike="noStrike" cap="none">
                  <a:solidFill>
                    <a:srgbClr val="59595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600" b="0" i="0" u="none" strike="noStrike" cap="none">
                  <a:solidFill>
                    <a:srgbClr val="59595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Uses data like preferences, history, and context to suggest destinations and accommodations aligned with user interests.</a:t>
              </a:r>
              <a:endParaRPr/>
            </a:p>
          </p:txBody>
        </p:sp>
      </p:grpSp>
      <p:grpSp>
        <p:nvGrpSpPr>
          <p:cNvPr id="112" name="Google Shape;112;p3"/>
          <p:cNvGrpSpPr/>
          <p:nvPr/>
        </p:nvGrpSpPr>
        <p:grpSpPr>
          <a:xfrm>
            <a:off x="6248527" y="1188206"/>
            <a:ext cx="2557675" cy="5260612"/>
            <a:chOff x="495491" y="1087655"/>
            <a:chExt cx="1918256" cy="3461485"/>
          </a:xfrm>
        </p:grpSpPr>
        <p:sp>
          <p:nvSpPr>
            <p:cNvPr id="113" name="Google Shape;113;p3"/>
            <p:cNvSpPr/>
            <p:nvPr/>
          </p:nvSpPr>
          <p:spPr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95491" y="1809750"/>
              <a:ext cx="1918256" cy="273939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853425" rIns="121900" bIns="609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59595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Existing Recommendation Systems</a:t>
              </a:r>
              <a:br>
                <a:rPr lang="en-US" sz="2133" b="0" i="0" u="none" strike="noStrike" cap="none" dirty="0">
                  <a:solidFill>
                    <a:srgbClr val="59595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600" b="0" i="0" u="none" strike="noStrike" cap="none" dirty="0">
                  <a:solidFill>
                    <a:srgbClr val="59595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Existing systems consider likes, history, location, distance and cost, to recommend multiple places.</a:t>
              </a:r>
              <a:endParaRPr sz="1500" b="0" i="0" u="none" strike="noStrike" cap="none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5" name="Google Shape;115;p3"/>
          <p:cNvGrpSpPr/>
          <p:nvPr/>
        </p:nvGrpSpPr>
        <p:grpSpPr>
          <a:xfrm>
            <a:off x="9111257" y="1188206"/>
            <a:ext cx="2557675" cy="5260612"/>
            <a:chOff x="495491" y="1087655"/>
            <a:chExt cx="1918256" cy="3461485"/>
          </a:xfrm>
        </p:grpSpPr>
        <p:sp>
          <p:nvSpPr>
            <p:cNvPr id="116" name="Google Shape;116;p3"/>
            <p:cNvSpPr/>
            <p:nvPr/>
          </p:nvSpPr>
          <p:spPr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rgbClr val="548135"/>
            </a:solidFill>
            <a:ln>
              <a:noFill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95491" y="1809750"/>
              <a:ext cx="1918256" cy="273939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853425" rIns="121900" bIns="609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59595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What else can be offered?</a:t>
              </a:r>
              <a:br>
                <a:rPr lang="en-US" sz="1867" b="1" i="0" u="none" strike="noStrike" cap="none">
                  <a:solidFill>
                    <a:srgbClr val="59595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500" b="0" i="0" u="none" strike="noStrike" cap="none">
                  <a:solidFill>
                    <a:srgbClr val="59595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600" b="0" i="0" u="none" strike="noStrike" cap="none">
                  <a:solidFill>
                    <a:srgbClr val="59595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Suggests optimal routes based on user preferences, time, and location.</a:t>
              </a:r>
              <a:endParaRPr sz="1500" b="0" i="0" u="none" strike="noStrike" cap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8" name="Google Shape;118;p3"/>
          <p:cNvSpPr/>
          <p:nvPr/>
        </p:nvSpPr>
        <p:spPr>
          <a:xfrm>
            <a:off x="1288825" y="1654361"/>
            <a:ext cx="1026160" cy="102616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4151555" y="1654361"/>
            <a:ext cx="1026160" cy="102616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C4E0B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C4E0B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7014284" y="1654361"/>
            <a:ext cx="1026160" cy="102616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A8D08C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A8D0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9877015" y="1654361"/>
            <a:ext cx="1026160" cy="102616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548135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54813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0765" y="1772289"/>
            <a:ext cx="693854" cy="693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54025" y="1763815"/>
            <a:ext cx="767698" cy="767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17777" y="1777011"/>
            <a:ext cx="716678" cy="716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800000" flipH="1">
            <a:off x="10048663" y="1844310"/>
            <a:ext cx="675076" cy="67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/>
          <p:nvPr/>
        </p:nvSpPr>
        <p:spPr>
          <a:xfrm>
            <a:off x="6379779" y="1928859"/>
            <a:ext cx="5500829" cy="41250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7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515842" y="258097"/>
            <a:ext cx="11157817" cy="54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7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/>
          </a:p>
        </p:txBody>
      </p:sp>
      <p:sp>
        <p:nvSpPr>
          <p:cNvPr id="132" name="Google Shape;132;p4"/>
          <p:cNvSpPr/>
          <p:nvPr/>
        </p:nvSpPr>
        <p:spPr>
          <a:xfrm>
            <a:off x="515841" y="1952477"/>
            <a:ext cx="5747836" cy="41014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7" b="0" i="0" u="none" strike="noStrike" cap="non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1755229" y="922761"/>
            <a:ext cx="4508448" cy="1218060"/>
          </a:xfrm>
          <a:prstGeom prst="rect">
            <a:avLst/>
          </a:prstGeom>
          <a:solidFill>
            <a:srgbClr val="A8D08C">
              <a:alpha val="89803"/>
            </a:srgbClr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515842" y="922761"/>
            <a:ext cx="1257062" cy="121806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A8D0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35" name="Google Shape;135;p4"/>
          <p:cNvSpPr/>
          <p:nvPr/>
        </p:nvSpPr>
        <p:spPr>
          <a:xfrm>
            <a:off x="7493039" y="886351"/>
            <a:ext cx="4387570" cy="1254470"/>
          </a:xfrm>
          <a:prstGeom prst="rect">
            <a:avLst/>
          </a:prstGeom>
          <a:solidFill>
            <a:srgbClr val="95C674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6379780" y="901739"/>
            <a:ext cx="1215490" cy="123908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A8D0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37" name="Google Shape;137;p4"/>
          <p:cNvSpPr txBox="1"/>
          <p:nvPr/>
        </p:nvSpPr>
        <p:spPr>
          <a:xfrm>
            <a:off x="2049810" y="1194534"/>
            <a:ext cx="380453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Traveler’s Recommendation System Using Data Mining Techniques: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7711371" y="1070126"/>
            <a:ext cx="372509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lang="en-US" sz="1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Measuring Tourist Experience in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lang="en-US" sz="1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Semarang City through an  Advanced Recommendation System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6379779" y="2301762"/>
            <a:ext cx="5293880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Char char="❑"/>
            </a:pPr>
            <a:r>
              <a:rPr lang="en-US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 recommendation system using content-based and collaborative filtering techniques.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Char char="❑"/>
            </a:pPr>
            <a:r>
              <a:rPr lang="en-US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Collaborative filtering highlights local favorites.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Char char="❑"/>
            </a:pPr>
            <a:r>
              <a:rPr lang="en-US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Content-based filtering suggests top-rated destinations based on user ratings.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Char char="❑"/>
            </a:pPr>
            <a:r>
              <a:rPr lang="en-US" sz="1500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r>
              <a:rPr lang="en-US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Char char="❑"/>
            </a:pPr>
            <a:r>
              <a:rPr lang="en-US" sz="15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account for travel time constraints.</a:t>
            </a:r>
            <a:endParaRPr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Char char="❑"/>
            </a:pPr>
            <a:r>
              <a:rPr lang="en-US" sz="15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 only one place to visit from their list of suggested spots. </a:t>
            </a:r>
            <a:endParaRPr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Char char="❑"/>
            </a:pPr>
            <a:r>
              <a:rPr lang="en-US" sz="15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provide travel routes and sequences for visiting multiple places within a specific time.</a:t>
            </a:r>
            <a:endParaRPr/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endParaRPr sz="1500" b="0" i="0" u="none" strike="noStrike" cap="non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935420" y="6364188"/>
            <a:ext cx="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1" name="Google Shape;141;p4"/>
          <p:cNvSpPr txBox="1"/>
          <p:nvPr/>
        </p:nvSpPr>
        <p:spPr>
          <a:xfrm>
            <a:off x="515840" y="1561985"/>
            <a:ext cx="5653732" cy="482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endParaRPr sz="1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endParaRPr sz="1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84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Char char="❑"/>
            </a:pPr>
            <a:r>
              <a:rPr lang="en-US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Considers user interests, location, and hobbies, and filters out visited places.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Char char="❑"/>
            </a:pPr>
            <a:r>
              <a:rPr lang="en-US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Euclidean distance to find the distance between the user and attractions.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Char char="❑"/>
            </a:pPr>
            <a:r>
              <a:rPr lang="en-US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Employs KNN algorithm for identifying the nearest attractions based on the Euclidean distance.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Char char="❑"/>
            </a:pPr>
            <a:r>
              <a:rPr lang="en-US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the Apriori algorithm to recommend the most visited places associated with a starting point.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Char char="❑"/>
            </a:pPr>
            <a:r>
              <a:rPr lang="en-US" sz="1500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r>
              <a:rPr lang="en-US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❑"/>
            </a:pPr>
            <a:r>
              <a:rPr lang="en-US"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Euclidean distance may not reflect real-world scenarios.</a:t>
            </a:r>
            <a:endParaRPr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Char char="❑"/>
            </a:pPr>
            <a:r>
              <a:rPr lang="en-US" sz="15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account for travel time constraints.</a:t>
            </a:r>
            <a:endParaRPr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Char char="❑"/>
            </a:pPr>
            <a:r>
              <a:rPr lang="en-US" sz="15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Recommends only one place from the suggested spots.</a:t>
            </a:r>
            <a:endParaRPr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Char char="❑"/>
            </a:pPr>
            <a:r>
              <a:rPr lang="en-US" sz="15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provide travel routes or sequences for visiting multiple places within a specific timeframe. </a:t>
            </a:r>
            <a:endParaRPr/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935420" y="6157653"/>
            <a:ext cx="1094518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100"/>
              <a:buFont typeface="Helvetica Neue"/>
              <a:buAutoNum type="arabicPeriod"/>
            </a:pPr>
            <a:r>
              <a:rPr lang="en-US" sz="1100" b="0" u="sng" strike="noStrike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Shrikant </a:t>
            </a:r>
            <a:r>
              <a:rPr lang="en-US" sz="1100" b="0" u="sng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Kokate</a:t>
            </a:r>
            <a:r>
              <a:rPr lang="en-US" sz="1100" b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et. al. “</a:t>
            </a:r>
            <a:r>
              <a:rPr lang="en-US" sz="1100" b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Traveler’s recommendation system using data mining techniques”. (2018) ICCUBEA’2018.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100"/>
              <a:buFont typeface="Times New Roman"/>
              <a:buAutoNum type="arabicPeriod"/>
            </a:pPr>
            <a:r>
              <a:rPr lang="en-US" sz="11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Sutomo, R., &amp; Kaisha </a:t>
            </a:r>
            <a:r>
              <a:rPr lang="en-US" sz="11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Pratama</a:t>
            </a:r>
            <a:r>
              <a:rPr lang="en-US" sz="11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D. “Measuring Tourist Experience in Semarang City through an Advanced Recommendation System”. (2023) </a:t>
            </a:r>
            <a:r>
              <a:rPr lang="en-US" sz="11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Jurnal</a:t>
            </a:r>
            <a:r>
              <a:rPr lang="en-US" sz="11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1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Komunikasi</a:t>
            </a:r>
            <a:r>
              <a:rPr lang="en-US" sz="11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Sains Dan </a:t>
            </a:r>
            <a:r>
              <a:rPr lang="en-US" sz="11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Teknologi</a:t>
            </a:r>
            <a:r>
              <a:rPr lang="en-US" sz="11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>
            <a:spLocks noGrp="1"/>
          </p:cNvSpPr>
          <p:nvPr>
            <p:ph type="title"/>
          </p:nvPr>
        </p:nvSpPr>
        <p:spPr>
          <a:xfrm>
            <a:off x="515842" y="258097"/>
            <a:ext cx="11157817" cy="54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7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/>
          </a:p>
        </p:txBody>
      </p:sp>
      <p:sp>
        <p:nvSpPr>
          <p:cNvPr id="148" name="Google Shape;148;p5"/>
          <p:cNvSpPr/>
          <p:nvPr/>
        </p:nvSpPr>
        <p:spPr>
          <a:xfrm>
            <a:off x="515842" y="2102069"/>
            <a:ext cx="5477932" cy="395188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1912884" y="922761"/>
            <a:ext cx="4080890" cy="1179309"/>
          </a:xfrm>
          <a:prstGeom prst="rect">
            <a:avLst/>
          </a:prstGeom>
          <a:solidFill>
            <a:srgbClr val="A8D08C">
              <a:alpha val="89803"/>
            </a:srgbClr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515842" y="922761"/>
            <a:ext cx="1397042" cy="1179308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A8D0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51" name="Google Shape;151;p5"/>
          <p:cNvSpPr/>
          <p:nvPr/>
        </p:nvSpPr>
        <p:spPr>
          <a:xfrm>
            <a:off x="6198228" y="901739"/>
            <a:ext cx="5475431" cy="1200331"/>
          </a:xfrm>
          <a:prstGeom prst="rect">
            <a:avLst/>
          </a:prstGeom>
          <a:solidFill>
            <a:srgbClr val="95C674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6198228" y="901739"/>
            <a:ext cx="1397042" cy="1179308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A8D0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53" name="Google Shape;153;p5"/>
          <p:cNvSpPr/>
          <p:nvPr/>
        </p:nvSpPr>
        <p:spPr>
          <a:xfrm>
            <a:off x="6188600" y="2102069"/>
            <a:ext cx="5485060" cy="395188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67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2107709" y="1189247"/>
            <a:ext cx="380453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lang="en-US" sz="1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Tour Spot Recommendation System via Content-Based Filtering</a:t>
            </a:r>
            <a:endParaRPr sz="1800" i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7604898" y="801894"/>
            <a:ext cx="392318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lang="en-US" sz="1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Tourism Route-Planning Approach Based on Comprehensive Attractiveness:</a:t>
            </a:r>
            <a:r>
              <a:rPr lang="en-US" sz="1800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56" name="Google Shape;156;p5"/>
          <p:cNvSpPr txBox="1"/>
          <p:nvPr/>
        </p:nvSpPr>
        <p:spPr>
          <a:xfrm>
            <a:off x="6379779" y="2301762"/>
            <a:ext cx="5129049" cy="32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❑"/>
            </a:pPr>
            <a:r>
              <a:rPr lang="en-US" sz="1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Considers the distance between sites, initial travel position, initial departure time, time duration of tour, total cost, scores, and popularities of sites.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❑"/>
            </a:pPr>
            <a:r>
              <a:rPr lang="en-US" sz="1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comprehensive attractiveness index rated routes.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❑"/>
            </a:pPr>
            <a:r>
              <a:rPr lang="en-US" sz="1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simulated annealing, greedy algorithm, and genetic algorithm where genetic algorithm performed best.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❑"/>
            </a:pPr>
            <a:r>
              <a:rPr lang="en-US" sz="1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real-world data from Baidu and Xiecheng, including information on 20 classic sites in Beijing.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❑"/>
            </a:pPr>
            <a:r>
              <a:rPr lang="en-US" sz="1600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r>
              <a:rPr lang="en-US" sz="1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❑"/>
            </a:pPr>
            <a:r>
              <a:rPr lang="en-US"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Conducts on a small dataset.</a:t>
            </a:r>
            <a:endParaRPr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❑"/>
            </a:pPr>
            <a:r>
              <a:rPr lang="en-US" sz="16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if the dataset becomes larger, then time complexity increases exponentially that affects the real time recommendation.</a:t>
            </a:r>
            <a:endParaRPr/>
          </a:p>
        </p:txBody>
      </p:sp>
      <p:sp>
        <p:nvSpPr>
          <p:cNvPr id="157" name="Google Shape;157;p5"/>
          <p:cNvSpPr txBox="1"/>
          <p:nvPr/>
        </p:nvSpPr>
        <p:spPr>
          <a:xfrm>
            <a:off x="640271" y="2301762"/>
            <a:ext cx="5229074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Char char="❑"/>
            </a:pPr>
            <a:r>
              <a:rPr lang="en-US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Content-Based Filtering to suggest picnic spots based on user interests and budget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Char char="❑"/>
            </a:pPr>
            <a:r>
              <a:rPr lang="en-US" sz="1500" b="0" i="0" u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Recommends spots based on past visits or gathers preferences for new users to suggest spots they might like.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Char char="❑"/>
            </a:pPr>
            <a:r>
              <a:rPr lang="en-US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Suggest top picnic spots based on location, budget, safety, transport, and climate.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Char char="❑"/>
            </a:pPr>
            <a:r>
              <a:rPr lang="en-US" sz="1500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Limitations: </a:t>
            </a:r>
            <a:endParaRPr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Char char="❑"/>
            </a:pPr>
            <a:r>
              <a:rPr lang="en-US" sz="15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consider traveler’s travel time constraints.</a:t>
            </a:r>
            <a:endParaRPr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Char char="❑"/>
            </a:pPr>
            <a:r>
              <a:rPr lang="en-US" sz="15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consider current location, travel routes, and sequences for visiting multiple places.</a:t>
            </a:r>
            <a:endParaRPr/>
          </a:p>
          <a:p>
            <a:pPr marL="742950" marR="0" lvl="1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endParaRPr sz="1500" b="0" i="0" u="none" strike="noStrike" cap="none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6551" y="6129563"/>
            <a:ext cx="12958420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3.M. Muneer, U. Rasheed, S. Khalid, and M. Ahmad. “Tour Spot Recommendation System via Content-Based Filtering”. (2022) 16th International Conference on Open Source Systems and Technologies 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518480" y="6345159"/>
            <a:ext cx="845694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Yanmei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Zhang </a:t>
            </a:r>
            <a:r>
              <a:rPr lang="en-US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et. al. 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Tourism Route-Planning Approach Based on Comprehensive Attractiveness. (2020). </a:t>
            </a:r>
            <a:r>
              <a:rPr lang="en-US" sz="1100" b="0" i="1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Journals &amp; Magazine | IEEE Xplore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https://ieeexplore.ieee.org/abstract/document/8963860</a:t>
            </a:r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/>
          <p:nvPr/>
        </p:nvSpPr>
        <p:spPr>
          <a:xfrm>
            <a:off x="5070048" y="2196353"/>
            <a:ext cx="2051907" cy="2051904"/>
          </a:xfrm>
          <a:prstGeom prst="ellipse">
            <a:avLst/>
          </a:prstGeom>
          <a:gradFill>
            <a:gsLst>
              <a:gs pos="0">
                <a:srgbClr val="242424"/>
              </a:gs>
              <a:gs pos="50000">
                <a:srgbClr val="343434"/>
              </a:gs>
              <a:gs pos="100000">
                <a:srgbClr val="3F3F3F"/>
              </a:gs>
            </a:gsLst>
            <a:lin ang="1620000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None of them considers recommending the tour plans based on the endpoint</a:t>
            </a:r>
            <a:endParaRPr/>
          </a:p>
        </p:txBody>
      </p:sp>
      <p:sp>
        <p:nvSpPr>
          <p:cNvPr id="165" name="Google Shape;165;p6"/>
          <p:cNvSpPr txBox="1">
            <a:spLocks noGrp="1"/>
          </p:cNvSpPr>
          <p:nvPr>
            <p:ph type="title"/>
          </p:nvPr>
        </p:nvSpPr>
        <p:spPr>
          <a:xfrm>
            <a:off x="517093" y="376816"/>
            <a:ext cx="11157817" cy="54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7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Issues in the existing system</a:t>
            </a:r>
            <a:endParaRPr/>
          </a:p>
        </p:txBody>
      </p:sp>
      <p:grpSp>
        <p:nvGrpSpPr>
          <p:cNvPr id="166" name="Google Shape;166;p6"/>
          <p:cNvGrpSpPr/>
          <p:nvPr/>
        </p:nvGrpSpPr>
        <p:grpSpPr>
          <a:xfrm>
            <a:off x="4753800" y="1876815"/>
            <a:ext cx="2684400" cy="4397277"/>
            <a:chOff x="3565350" y="1580273"/>
            <a:chExt cx="2013300" cy="3297958"/>
          </a:xfrm>
        </p:grpSpPr>
        <p:grpSp>
          <p:nvGrpSpPr>
            <p:cNvPr id="167" name="Google Shape;167;p6"/>
            <p:cNvGrpSpPr/>
            <p:nvPr/>
          </p:nvGrpSpPr>
          <p:grpSpPr>
            <a:xfrm>
              <a:off x="4419600" y="3486150"/>
              <a:ext cx="304800" cy="1392081"/>
              <a:chOff x="4419600" y="3418921"/>
              <a:chExt cx="304800" cy="1392081"/>
            </a:xfrm>
          </p:grpSpPr>
          <p:sp>
            <p:nvSpPr>
              <p:cNvPr id="168" name="Google Shape;168;p6"/>
              <p:cNvSpPr/>
              <p:nvPr/>
            </p:nvSpPr>
            <p:spPr>
              <a:xfrm>
                <a:off x="4419600" y="3929867"/>
                <a:ext cx="304800" cy="881135"/>
              </a:xfrm>
              <a:prstGeom prst="roundRect">
                <a:avLst>
                  <a:gd name="adj" fmla="val 16667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>
                <a:off x="4503124" y="3418921"/>
                <a:ext cx="137752" cy="592220"/>
              </a:xfrm>
              <a:prstGeom prst="roundRect">
                <a:avLst>
                  <a:gd name="adj" fmla="val 16667"/>
                </a:avLst>
              </a:prstGeom>
              <a:solidFill>
                <a:srgbClr val="3F3F3F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0" name="Google Shape;170;p6"/>
              <p:cNvSpPr/>
              <p:nvPr/>
            </p:nvSpPr>
            <p:spPr>
              <a:xfrm>
                <a:off x="4419600" y="4054823"/>
                <a:ext cx="304800" cy="762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1" name="Google Shape;171;p6"/>
              <p:cNvSpPr/>
              <p:nvPr/>
            </p:nvSpPr>
            <p:spPr>
              <a:xfrm>
                <a:off x="4419600" y="4598287"/>
                <a:ext cx="304800" cy="762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72" name="Google Shape;172;p6"/>
            <p:cNvSpPr/>
            <p:nvPr/>
          </p:nvSpPr>
          <p:spPr>
            <a:xfrm>
              <a:off x="3565350" y="1580273"/>
              <a:ext cx="2013300" cy="2013298"/>
            </a:xfrm>
            <a:prstGeom prst="donut">
              <a:avLst>
                <a:gd name="adj" fmla="val 6095"/>
              </a:avLst>
            </a:prstGeom>
            <a:solidFill>
              <a:srgbClr val="3F3F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73" name="Google Shape;173;p6"/>
          <p:cNvSpPr/>
          <p:nvPr/>
        </p:nvSpPr>
        <p:spPr>
          <a:xfrm>
            <a:off x="3926860" y="4144971"/>
            <a:ext cx="755613" cy="75561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</a:t>
            </a:r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3302948" y="2841207"/>
            <a:ext cx="755613" cy="7556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</a:t>
            </a:r>
            <a:endParaRPr/>
          </a:p>
        </p:txBody>
      </p:sp>
      <p:sp>
        <p:nvSpPr>
          <p:cNvPr id="175" name="Google Shape;175;p6"/>
          <p:cNvSpPr/>
          <p:nvPr/>
        </p:nvSpPr>
        <p:spPr>
          <a:xfrm>
            <a:off x="3926860" y="1537443"/>
            <a:ext cx="755613" cy="7556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  <a:endParaRPr/>
          </a:p>
        </p:txBody>
      </p:sp>
      <p:cxnSp>
        <p:nvCxnSpPr>
          <p:cNvPr id="176" name="Google Shape;176;p6"/>
          <p:cNvCxnSpPr>
            <a:stCxn id="175" idx="5"/>
          </p:cNvCxnSpPr>
          <p:nvPr/>
        </p:nvCxnSpPr>
        <p:spPr>
          <a:xfrm>
            <a:off x="4571816" y="2182399"/>
            <a:ext cx="400200" cy="305100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7" name="Google Shape;177;p6"/>
          <p:cNvCxnSpPr>
            <a:stCxn id="174" idx="6"/>
          </p:cNvCxnSpPr>
          <p:nvPr/>
        </p:nvCxnSpPr>
        <p:spPr>
          <a:xfrm>
            <a:off x="4058561" y="3219014"/>
            <a:ext cx="688800" cy="0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8" name="Google Shape;178;p6"/>
          <p:cNvCxnSpPr>
            <a:stCxn id="173" idx="7"/>
          </p:cNvCxnSpPr>
          <p:nvPr/>
        </p:nvCxnSpPr>
        <p:spPr>
          <a:xfrm rot="10800000" flipH="1">
            <a:off x="4571816" y="3910028"/>
            <a:ext cx="400200" cy="345600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6"/>
          <p:cNvSpPr/>
          <p:nvPr/>
        </p:nvSpPr>
        <p:spPr>
          <a:xfrm flipH="1">
            <a:off x="7509528" y="4144971"/>
            <a:ext cx="755613" cy="7556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endParaRPr/>
          </a:p>
        </p:txBody>
      </p:sp>
      <p:sp>
        <p:nvSpPr>
          <p:cNvPr id="180" name="Google Shape;180;p6"/>
          <p:cNvSpPr/>
          <p:nvPr/>
        </p:nvSpPr>
        <p:spPr>
          <a:xfrm flipH="1">
            <a:off x="8133440" y="2841207"/>
            <a:ext cx="755613" cy="7556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05</a:t>
            </a:r>
            <a:endParaRPr/>
          </a:p>
        </p:txBody>
      </p:sp>
      <p:sp>
        <p:nvSpPr>
          <p:cNvPr id="181" name="Google Shape;181;p6"/>
          <p:cNvSpPr/>
          <p:nvPr/>
        </p:nvSpPr>
        <p:spPr>
          <a:xfrm flipH="1">
            <a:off x="7509528" y="1537443"/>
            <a:ext cx="755613" cy="75561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04</a:t>
            </a:r>
            <a:endParaRPr/>
          </a:p>
        </p:txBody>
      </p:sp>
      <p:cxnSp>
        <p:nvCxnSpPr>
          <p:cNvPr id="182" name="Google Shape;182;p6"/>
          <p:cNvCxnSpPr>
            <a:stCxn id="181" idx="5"/>
          </p:cNvCxnSpPr>
          <p:nvPr/>
        </p:nvCxnSpPr>
        <p:spPr>
          <a:xfrm flipH="1">
            <a:off x="7219985" y="2182399"/>
            <a:ext cx="400200" cy="305100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3" name="Google Shape;183;p6"/>
          <p:cNvCxnSpPr>
            <a:stCxn id="180" idx="6"/>
          </p:cNvCxnSpPr>
          <p:nvPr/>
        </p:nvCxnSpPr>
        <p:spPr>
          <a:xfrm rot="10800000">
            <a:off x="7444640" y="3219014"/>
            <a:ext cx="688800" cy="0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4" name="Google Shape;184;p6"/>
          <p:cNvCxnSpPr>
            <a:stCxn id="179" idx="7"/>
          </p:cNvCxnSpPr>
          <p:nvPr/>
        </p:nvCxnSpPr>
        <p:spPr>
          <a:xfrm rot="10800000">
            <a:off x="7219985" y="3910028"/>
            <a:ext cx="400200" cy="345600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6"/>
          <p:cNvSpPr txBox="1"/>
          <p:nvPr/>
        </p:nvSpPr>
        <p:spPr>
          <a:xfrm>
            <a:off x="1144904" y="1226489"/>
            <a:ext cx="2736857" cy="145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67"/>
              <a:buFont typeface="Noto Sans Symbols"/>
              <a:buNone/>
            </a:pPr>
            <a:br>
              <a:rPr lang="en-US" sz="1867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research uses Euclidean distance, which may not accurately reflect real-world distances.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Noto Sans Symbols"/>
              <a:buNone/>
            </a:pPr>
            <a:endParaRPr sz="1333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6"/>
          <p:cNvSpPr txBox="1"/>
          <p:nvPr/>
        </p:nvSpPr>
        <p:spPr>
          <a:xfrm>
            <a:off x="374137" y="3945462"/>
            <a:ext cx="3447754" cy="1679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None/>
            </a:pPr>
            <a:br>
              <a:rPr lang="en-US" sz="18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research was conducted on a small dataset. However, if dataset becomes larger, then time complexity increases exponentially that affects the real time recommendation.</a:t>
            </a:r>
            <a:endParaRPr/>
          </a:p>
          <a:p>
            <a:pPr marL="0" marR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Noto Sans Symbols"/>
              <a:buNone/>
            </a:pPr>
            <a:endParaRPr sz="133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6"/>
          <p:cNvSpPr txBox="1"/>
          <p:nvPr/>
        </p:nvSpPr>
        <p:spPr>
          <a:xfrm>
            <a:off x="347721" y="2740290"/>
            <a:ext cx="2842666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br>
              <a:rPr lang="en-US" sz="1600"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of the system does not account for travel time constraints. </a:t>
            </a:r>
            <a:endParaRPr/>
          </a:p>
        </p:txBody>
      </p:sp>
      <p:sp>
        <p:nvSpPr>
          <p:cNvPr id="188" name="Google Shape;188;p6"/>
          <p:cNvSpPr txBox="1"/>
          <p:nvPr/>
        </p:nvSpPr>
        <p:spPr>
          <a:xfrm>
            <a:off x="8336469" y="1283357"/>
            <a:ext cx="3279648" cy="105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br>
              <a:rPr lang="en-US" sz="1600"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 only one place to visit from their list of suggested spots.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endParaRPr sz="16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6"/>
          <p:cNvSpPr txBox="1"/>
          <p:nvPr/>
        </p:nvSpPr>
        <p:spPr>
          <a:xfrm>
            <a:off x="8370108" y="4000860"/>
            <a:ext cx="3279648" cy="1366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br>
              <a:rPr lang="en-US" sz="1600"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data availability in one of this systems may affect recommendation accuracy and also Recommendations may be biassed based on the dataset used.</a:t>
            </a:r>
            <a:endParaRPr/>
          </a:p>
        </p:txBody>
      </p:sp>
      <p:sp>
        <p:nvSpPr>
          <p:cNvPr id="190" name="Google Shape;190;p6"/>
          <p:cNvSpPr txBox="1"/>
          <p:nvPr/>
        </p:nvSpPr>
        <p:spPr>
          <a:xfrm>
            <a:off x="8938050" y="2602372"/>
            <a:ext cx="2736860" cy="123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67"/>
              <a:buFont typeface="Noto Sans Symbols"/>
              <a:buNone/>
            </a:pPr>
            <a:br>
              <a:rPr lang="en-US" sz="1867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None of them considers recommending the tour plans based on the endpoint.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Noto Sans Symbols"/>
              <a:buNone/>
            </a:pPr>
            <a:endParaRPr sz="1333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>
            <a:spLocks noGrp="1"/>
          </p:cNvSpPr>
          <p:nvPr>
            <p:ph type="body" idx="1"/>
          </p:nvPr>
        </p:nvSpPr>
        <p:spPr>
          <a:xfrm>
            <a:off x="517093" y="1037544"/>
            <a:ext cx="11674907" cy="96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r>
              <a:rPr lang="en-US" sz="14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travel recommendation systems often overlook how many places travelers can visit within their time constraints. Therefore, we need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</a:pPr>
            <a:r>
              <a:rPr lang="en-US" sz="14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recommendation system that suggests the best sequential route within these constraints.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</a:pPr>
            <a:endParaRPr sz="14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7"/>
          <p:cNvSpPr txBox="1">
            <a:spLocks noGrp="1"/>
          </p:cNvSpPr>
          <p:nvPr>
            <p:ph type="title"/>
          </p:nvPr>
        </p:nvSpPr>
        <p:spPr>
          <a:xfrm>
            <a:off x="517093" y="450575"/>
            <a:ext cx="11157817" cy="54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4000"/>
          </a:p>
        </p:txBody>
      </p:sp>
      <p:sp>
        <p:nvSpPr>
          <p:cNvPr id="197" name="Google Shape;197;p7"/>
          <p:cNvSpPr/>
          <p:nvPr/>
        </p:nvSpPr>
        <p:spPr>
          <a:xfrm>
            <a:off x="508000" y="2431117"/>
            <a:ext cx="3556000" cy="3934123"/>
          </a:xfrm>
          <a:prstGeom prst="roundRect">
            <a:avLst>
              <a:gd name="adj" fmla="val 2440"/>
            </a:avLst>
          </a:prstGeom>
          <a:solidFill>
            <a:srgbClr val="A8D08C"/>
          </a:solidFill>
          <a:ln w="9525" cap="flat" cmpd="sng">
            <a:solidFill>
              <a:srgbClr val="A8D0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4308909" y="2431117"/>
            <a:ext cx="3556000" cy="3934123"/>
          </a:xfrm>
          <a:prstGeom prst="roundRect">
            <a:avLst>
              <a:gd name="adj" fmla="val 244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8109817" y="2431117"/>
            <a:ext cx="3556000" cy="3934123"/>
          </a:xfrm>
          <a:prstGeom prst="roundRect">
            <a:avLst>
              <a:gd name="adj" fmla="val 1932"/>
            </a:avLst>
          </a:prstGeom>
          <a:solidFill>
            <a:schemeClr val="accent1"/>
          </a:solidFill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1638300" y="1732280"/>
            <a:ext cx="1295400" cy="12954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rgbClr val="A8D0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7"/>
          <p:cNvSpPr txBox="1"/>
          <p:nvPr/>
        </p:nvSpPr>
        <p:spPr>
          <a:xfrm>
            <a:off x="609601" y="3115191"/>
            <a:ext cx="3327399" cy="202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Recommending the most suitable places considering endpoint destination to ensure a fulfilling travel experience within the available time.</a:t>
            </a:r>
            <a:endParaRPr/>
          </a:p>
        </p:txBody>
      </p:sp>
      <p:sp>
        <p:nvSpPr>
          <p:cNvPr id="202" name="Google Shape;202;p7"/>
          <p:cNvSpPr/>
          <p:nvPr/>
        </p:nvSpPr>
        <p:spPr>
          <a:xfrm flipH="1">
            <a:off x="1954006" y="2050318"/>
            <a:ext cx="663989" cy="659325"/>
          </a:xfrm>
          <a:custGeom>
            <a:avLst/>
            <a:gdLst/>
            <a:ahLst/>
            <a:cxnLst/>
            <a:rect l="l" t="t" r="r" b="b"/>
            <a:pathLst>
              <a:path w="3986" h="3956" extrusionOk="0">
                <a:moveTo>
                  <a:pt x="2369" y="419"/>
                </a:moveTo>
                <a:lnTo>
                  <a:pt x="2286" y="421"/>
                </a:lnTo>
                <a:lnTo>
                  <a:pt x="2202" y="430"/>
                </a:lnTo>
                <a:lnTo>
                  <a:pt x="2120" y="444"/>
                </a:lnTo>
                <a:lnTo>
                  <a:pt x="2038" y="465"/>
                </a:lnTo>
                <a:lnTo>
                  <a:pt x="1959" y="490"/>
                </a:lnTo>
                <a:lnTo>
                  <a:pt x="1880" y="521"/>
                </a:lnTo>
                <a:lnTo>
                  <a:pt x="1803" y="559"/>
                </a:lnTo>
                <a:lnTo>
                  <a:pt x="1729" y="602"/>
                </a:lnTo>
                <a:lnTo>
                  <a:pt x="1658" y="651"/>
                </a:lnTo>
                <a:lnTo>
                  <a:pt x="1589" y="705"/>
                </a:lnTo>
                <a:lnTo>
                  <a:pt x="1524" y="765"/>
                </a:lnTo>
                <a:lnTo>
                  <a:pt x="1463" y="830"/>
                </a:lnTo>
                <a:lnTo>
                  <a:pt x="1408" y="898"/>
                </a:lnTo>
                <a:lnTo>
                  <a:pt x="1360" y="969"/>
                </a:lnTo>
                <a:lnTo>
                  <a:pt x="1316" y="1043"/>
                </a:lnTo>
                <a:lnTo>
                  <a:pt x="1278" y="1119"/>
                </a:lnTo>
                <a:lnTo>
                  <a:pt x="1246" y="1197"/>
                </a:lnTo>
                <a:lnTo>
                  <a:pt x="1221" y="1277"/>
                </a:lnTo>
                <a:lnTo>
                  <a:pt x="1200" y="1358"/>
                </a:lnTo>
                <a:lnTo>
                  <a:pt x="1186" y="1439"/>
                </a:lnTo>
                <a:lnTo>
                  <a:pt x="1177" y="1522"/>
                </a:lnTo>
                <a:lnTo>
                  <a:pt x="1175" y="1604"/>
                </a:lnTo>
                <a:lnTo>
                  <a:pt x="1177" y="1688"/>
                </a:lnTo>
                <a:lnTo>
                  <a:pt x="1186" y="1770"/>
                </a:lnTo>
                <a:lnTo>
                  <a:pt x="1200" y="1852"/>
                </a:lnTo>
                <a:lnTo>
                  <a:pt x="1221" y="1933"/>
                </a:lnTo>
                <a:lnTo>
                  <a:pt x="1246" y="2012"/>
                </a:lnTo>
                <a:lnTo>
                  <a:pt x="1278" y="2090"/>
                </a:lnTo>
                <a:lnTo>
                  <a:pt x="1316" y="2166"/>
                </a:lnTo>
                <a:lnTo>
                  <a:pt x="1360" y="2239"/>
                </a:lnTo>
                <a:lnTo>
                  <a:pt x="1408" y="2311"/>
                </a:lnTo>
                <a:lnTo>
                  <a:pt x="1463" y="2379"/>
                </a:lnTo>
                <a:lnTo>
                  <a:pt x="1524" y="2443"/>
                </a:lnTo>
                <a:lnTo>
                  <a:pt x="1589" y="2504"/>
                </a:lnTo>
                <a:lnTo>
                  <a:pt x="1658" y="2558"/>
                </a:lnTo>
                <a:lnTo>
                  <a:pt x="1729" y="2608"/>
                </a:lnTo>
                <a:lnTo>
                  <a:pt x="1803" y="2650"/>
                </a:lnTo>
                <a:lnTo>
                  <a:pt x="1880" y="2687"/>
                </a:lnTo>
                <a:lnTo>
                  <a:pt x="1959" y="2719"/>
                </a:lnTo>
                <a:lnTo>
                  <a:pt x="2038" y="2745"/>
                </a:lnTo>
                <a:lnTo>
                  <a:pt x="2120" y="2765"/>
                </a:lnTo>
                <a:lnTo>
                  <a:pt x="2202" y="2779"/>
                </a:lnTo>
                <a:lnTo>
                  <a:pt x="2286" y="2787"/>
                </a:lnTo>
                <a:lnTo>
                  <a:pt x="2369" y="2791"/>
                </a:lnTo>
                <a:lnTo>
                  <a:pt x="2453" y="2787"/>
                </a:lnTo>
                <a:lnTo>
                  <a:pt x="2536" y="2779"/>
                </a:lnTo>
                <a:lnTo>
                  <a:pt x="2618" y="2765"/>
                </a:lnTo>
                <a:lnTo>
                  <a:pt x="2700" y="2745"/>
                </a:lnTo>
                <a:lnTo>
                  <a:pt x="2780" y="2719"/>
                </a:lnTo>
                <a:lnTo>
                  <a:pt x="2858" y="2687"/>
                </a:lnTo>
                <a:lnTo>
                  <a:pt x="2934" y="2650"/>
                </a:lnTo>
                <a:lnTo>
                  <a:pt x="3009" y="2608"/>
                </a:lnTo>
                <a:lnTo>
                  <a:pt x="3080" y="2558"/>
                </a:lnTo>
                <a:lnTo>
                  <a:pt x="3148" y="2504"/>
                </a:lnTo>
                <a:lnTo>
                  <a:pt x="3214" y="2443"/>
                </a:lnTo>
                <a:lnTo>
                  <a:pt x="3275" y="2379"/>
                </a:lnTo>
                <a:lnTo>
                  <a:pt x="3330" y="2311"/>
                </a:lnTo>
                <a:lnTo>
                  <a:pt x="3378" y="2239"/>
                </a:lnTo>
                <a:lnTo>
                  <a:pt x="3422" y="2166"/>
                </a:lnTo>
                <a:lnTo>
                  <a:pt x="3460" y="2090"/>
                </a:lnTo>
                <a:lnTo>
                  <a:pt x="3491" y="2012"/>
                </a:lnTo>
                <a:lnTo>
                  <a:pt x="3517" y="1933"/>
                </a:lnTo>
                <a:lnTo>
                  <a:pt x="3538" y="1852"/>
                </a:lnTo>
                <a:lnTo>
                  <a:pt x="3552" y="1770"/>
                </a:lnTo>
                <a:lnTo>
                  <a:pt x="3561" y="1688"/>
                </a:lnTo>
                <a:lnTo>
                  <a:pt x="3563" y="1604"/>
                </a:lnTo>
                <a:lnTo>
                  <a:pt x="3561" y="1522"/>
                </a:lnTo>
                <a:lnTo>
                  <a:pt x="3552" y="1439"/>
                </a:lnTo>
                <a:lnTo>
                  <a:pt x="3538" y="1358"/>
                </a:lnTo>
                <a:lnTo>
                  <a:pt x="3517" y="1277"/>
                </a:lnTo>
                <a:lnTo>
                  <a:pt x="3491" y="1197"/>
                </a:lnTo>
                <a:lnTo>
                  <a:pt x="3460" y="1119"/>
                </a:lnTo>
                <a:lnTo>
                  <a:pt x="3422" y="1043"/>
                </a:lnTo>
                <a:lnTo>
                  <a:pt x="3378" y="969"/>
                </a:lnTo>
                <a:lnTo>
                  <a:pt x="3330" y="898"/>
                </a:lnTo>
                <a:lnTo>
                  <a:pt x="3275" y="830"/>
                </a:lnTo>
                <a:lnTo>
                  <a:pt x="3214" y="765"/>
                </a:lnTo>
                <a:lnTo>
                  <a:pt x="3148" y="705"/>
                </a:lnTo>
                <a:lnTo>
                  <a:pt x="3080" y="651"/>
                </a:lnTo>
                <a:lnTo>
                  <a:pt x="3009" y="602"/>
                </a:lnTo>
                <a:lnTo>
                  <a:pt x="2934" y="559"/>
                </a:lnTo>
                <a:lnTo>
                  <a:pt x="2858" y="521"/>
                </a:lnTo>
                <a:lnTo>
                  <a:pt x="2780" y="490"/>
                </a:lnTo>
                <a:lnTo>
                  <a:pt x="2700" y="465"/>
                </a:lnTo>
                <a:lnTo>
                  <a:pt x="2618" y="444"/>
                </a:lnTo>
                <a:lnTo>
                  <a:pt x="2536" y="430"/>
                </a:lnTo>
                <a:lnTo>
                  <a:pt x="2453" y="421"/>
                </a:lnTo>
                <a:lnTo>
                  <a:pt x="2369" y="419"/>
                </a:lnTo>
                <a:close/>
                <a:moveTo>
                  <a:pt x="2369" y="0"/>
                </a:moveTo>
                <a:lnTo>
                  <a:pt x="2465" y="2"/>
                </a:lnTo>
                <a:lnTo>
                  <a:pt x="2560" y="11"/>
                </a:lnTo>
                <a:lnTo>
                  <a:pt x="2655" y="24"/>
                </a:lnTo>
                <a:lnTo>
                  <a:pt x="2748" y="45"/>
                </a:lnTo>
                <a:lnTo>
                  <a:pt x="2842" y="69"/>
                </a:lnTo>
                <a:lnTo>
                  <a:pt x="2933" y="100"/>
                </a:lnTo>
                <a:lnTo>
                  <a:pt x="3023" y="136"/>
                </a:lnTo>
                <a:lnTo>
                  <a:pt x="3111" y="177"/>
                </a:lnTo>
                <a:lnTo>
                  <a:pt x="3197" y="224"/>
                </a:lnTo>
                <a:lnTo>
                  <a:pt x="3280" y="278"/>
                </a:lnTo>
                <a:lnTo>
                  <a:pt x="3360" y="335"/>
                </a:lnTo>
                <a:lnTo>
                  <a:pt x="3438" y="399"/>
                </a:lnTo>
                <a:lnTo>
                  <a:pt x="3513" y="469"/>
                </a:lnTo>
                <a:lnTo>
                  <a:pt x="3583" y="543"/>
                </a:lnTo>
                <a:lnTo>
                  <a:pt x="3647" y="620"/>
                </a:lnTo>
                <a:lnTo>
                  <a:pt x="3705" y="700"/>
                </a:lnTo>
                <a:lnTo>
                  <a:pt x="3759" y="783"/>
                </a:lnTo>
                <a:lnTo>
                  <a:pt x="3806" y="868"/>
                </a:lnTo>
                <a:lnTo>
                  <a:pt x="3849" y="956"/>
                </a:lnTo>
                <a:lnTo>
                  <a:pt x="3885" y="1045"/>
                </a:lnTo>
                <a:lnTo>
                  <a:pt x="3916" y="1136"/>
                </a:lnTo>
                <a:lnTo>
                  <a:pt x="3941" y="1228"/>
                </a:lnTo>
                <a:lnTo>
                  <a:pt x="3961" y="1321"/>
                </a:lnTo>
                <a:lnTo>
                  <a:pt x="3974" y="1415"/>
                </a:lnTo>
                <a:lnTo>
                  <a:pt x="3983" y="1510"/>
                </a:lnTo>
                <a:lnTo>
                  <a:pt x="3986" y="1604"/>
                </a:lnTo>
                <a:lnTo>
                  <a:pt x="3983" y="1700"/>
                </a:lnTo>
                <a:lnTo>
                  <a:pt x="3974" y="1794"/>
                </a:lnTo>
                <a:lnTo>
                  <a:pt x="3961" y="1888"/>
                </a:lnTo>
                <a:lnTo>
                  <a:pt x="3941" y="1981"/>
                </a:lnTo>
                <a:lnTo>
                  <a:pt x="3916" y="2074"/>
                </a:lnTo>
                <a:lnTo>
                  <a:pt x="3885" y="2165"/>
                </a:lnTo>
                <a:lnTo>
                  <a:pt x="3849" y="2254"/>
                </a:lnTo>
                <a:lnTo>
                  <a:pt x="3806" y="2341"/>
                </a:lnTo>
                <a:lnTo>
                  <a:pt x="3759" y="2426"/>
                </a:lnTo>
                <a:lnTo>
                  <a:pt x="3705" y="2509"/>
                </a:lnTo>
                <a:lnTo>
                  <a:pt x="3647" y="2589"/>
                </a:lnTo>
                <a:lnTo>
                  <a:pt x="3583" y="2667"/>
                </a:lnTo>
                <a:lnTo>
                  <a:pt x="3513" y="2740"/>
                </a:lnTo>
                <a:lnTo>
                  <a:pt x="3434" y="2813"/>
                </a:lnTo>
                <a:lnTo>
                  <a:pt x="3353" y="2879"/>
                </a:lnTo>
                <a:lnTo>
                  <a:pt x="3269" y="2941"/>
                </a:lnTo>
                <a:lnTo>
                  <a:pt x="3181" y="2995"/>
                </a:lnTo>
                <a:lnTo>
                  <a:pt x="3092" y="3043"/>
                </a:lnTo>
                <a:lnTo>
                  <a:pt x="3000" y="3086"/>
                </a:lnTo>
                <a:lnTo>
                  <a:pt x="2906" y="3121"/>
                </a:lnTo>
                <a:lnTo>
                  <a:pt x="2812" y="3151"/>
                </a:lnTo>
                <a:lnTo>
                  <a:pt x="2715" y="3175"/>
                </a:lnTo>
                <a:lnTo>
                  <a:pt x="2618" y="3192"/>
                </a:lnTo>
                <a:lnTo>
                  <a:pt x="2520" y="3204"/>
                </a:lnTo>
                <a:lnTo>
                  <a:pt x="2421" y="3209"/>
                </a:lnTo>
                <a:lnTo>
                  <a:pt x="2323" y="3209"/>
                </a:lnTo>
                <a:lnTo>
                  <a:pt x="2224" y="3202"/>
                </a:lnTo>
                <a:lnTo>
                  <a:pt x="2126" y="3188"/>
                </a:lnTo>
                <a:lnTo>
                  <a:pt x="2028" y="3169"/>
                </a:lnTo>
                <a:lnTo>
                  <a:pt x="1932" y="3144"/>
                </a:lnTo>
                <a:lnTo>
                  <a:pt x="1836" y="3112"/>
                </a:lnTo>
                <a:lnTo>
                  <a:pt x="1743" y="3075"/>
                </a:lnTo>
                <a:lnTo>
                  <a:pt x="1650" y="3031"/>
                </a:lnTo>
                <a:lnTo>
                  <a:pt x="1560" y="2982"/>
                </a:lnTo>
                <a:lnTo>
                  <a:pt x="1558" y="2981"/>
                </a:lnTo>
                <a:lnTo>
                  <a:pt x="1550" y="2977"/>
                </a:lnTo>
                <a:lnTo>
                  <a:pt x="1540" y="2975"/>
                </a:lnTo>
                <a:lnTo>
                  <a:pt x="1526" y="2972"/>
                </a:lnTo>
                <a:lnTo>
                  <a:pt x="1510" y="2975"/>
                </a:lnTo>
                <a:lnTo>
                  <a:pt x="1495" y="2981"/>
                </a:lnTo>
                <a:lnTo>
                  <a:pt x="1478" y="2993"/>
                </a:lnTo>
                <a:lnTo>
                  <a:pt x="654" y="3810"/>
                </a:lnTo>
                <a:lnTo>
                  <a:pt x="615" y="3846"/>
                </a:lnTo>
                <a:lnTo>
                  <a:pt x="574" y="3876"/>
                </a:lnTo>
                <a:lnTo>
                  <a:pt x="533" y="3903"/>
                </a:lnTo>
                <a:lnTo>
                  <a:pt x="489" y="3924"/>
                </a:lnTo>
                <a:lnTo>
                  <a:pt x="444" y="3940"/>
                </a:lnTo>
                <a:lnTo>
                  <a:pt x="400" y="3951"/>
                </a:lnTo>
                <a:lnTo>
                  <a:pt x="355" y="3956"/>
                </a:lnTo>
                <a:lnTo>
                  <a:pt x="311" y="3956"/>
                </a:lnTo>
                <a:lnTo>
                  <a:pt x="269" y="3950"/>
                </a:lnTo>
                <a:lnTo>
                  <a:pt x="227" y="3939"/>
                </a:lnTo>
                <a:lnTo>
                  <a:pt x="187" y="3921"/>
                </a:lnTo>
                <a:lnTo>
                  <a:pt x="150" y="3898"/>
                </a:lnTo>
                <a:lnTo>
                  <a:pt x="114" y="3868"/>
                </a:lnTo>
                <a:lnTo>
                  <a:pt x="90" y="3843"/>
                </a:lnTo>
                <a:lnTo>
                  <a:pt x="60" y="3808"/>
                </a:lnTo>
                <a:lnTo>
                  <a:pt x="35" y="3770"/>
                </a:lnTo>
                <a:lnTo>
                  <a:pt x="17" y="3732"/>
                </a:lnTo>
                <a:lnTo>
                  <a:pt x="6" y="3689"/>
                </a:lnTo>
                <a:lnTo>
                  <a:pt x="0" y="3647"/>
                </a:lnTo>
                <a:lnTo>
                  <a:pt x="0" y="3604"/>
                </a:lnTo>
                <a:lnTo>
                  <a:pt x="6" y="3560"/>
                </a:lnTo>
                <a:lnTo>
                  <a:pt x="17" y="3515"/>
                </a:lnTo>
                <a:lnTo>
                  <a:pt x="33" y="3472"/>
                </a:lnTo>
                <a:lnTo>
                  <a:pt x="55" y="3429"/>
                </a:lnTo>
                <a:lnTo>
                  <a:pt x="80" y="3386"/>
                </a:lnTo>
                <a:lnTo>
                  <a:pt x="112" y="3345"/>
                </a:lnTo>
                <a:lnTo>
                  <a:pt x="147" y="3307"/>
                </a:lnTo>
                <a:lnTo>
                  <a:pt x="150" y="3304"/>
                </a:lnTo>
                <a:lnTo>
                  <a:pt x="157" y="3298"/>
                </a:lnTo>
                <a:lnTo>
                  <a:pt x="168" y="3287"/>
                </a:lnTo>
                <a:lnTo>
                  <a:pt x="182" y="3273"/>
                </a:lnTo>
                <a:lnTo>
                  <a:pt x="201" y="3253"/>
                </a:lnTo>
                <a:lnTo>
                  <a:pt x="223" y="3233"/>
                </a:lnTo>
                <a:lnTo>
                  <a:pt x="247" y="3208"/>
                </a:lnTo>
                <a:lnTo>
                  <a:pt x="275" y="3180"/>
                </a:lnTo>
                <a:lnTo>
                  <a:pt x="305" y="3151"/>
                </a:lnTo>
                <a:lnTo>
                  <a:pt x="337" y="3118"/>
                </a:lnTo>
                <a:lnTo>
                  <a:pt x="371" y="3084"/>
                </a:lnTo>
                <a:lnTo>
                  <a:pt x="407" y="3049"/>
                </a:lnTo>
                <a:lnTo>
                  <a:pt x="444" y="3012"/>
                </a:lnTo>
                <a:lnTo>
                  <a:pt x="483" y="2975"/>
                </a:lnTo>
                <a:lnTo>
                  <a:pt x="522" y="2935"/>
                </a:lnTo>
                <a:lnTo>
                  <a:pt x="562" y="2896"/>
                </a:lnTo>
                <a:lnTo>
                  <a:pt x="601" y="2856"/>
                </a:lnTo>
                <a:lnTo>
                  <a:pt x="641" y="2818"/>
                </a:lnTo>
                <a:lnTo>
                  <a:pt x="680" y="2778"/>
                </a:lnTo>
                <a:lnTo>
                  <a:pt x="719" y="2739"/>
                </a:lnTo>
                <a:lnTo>
                  <a:pt x="756" y="2702"/>
                </a:lnTo>
                <a:lnTo>
                  <a:pt x="793" y="2666"/>
                </a:lnTo>
                <a:lnTo>
                  <a:pt x="828" y="2631"/>
                </a:lnTo>
                <a:lnTo>
                  <a:pt x="862" y="2598"/>
                </a:lnTo>
                <a:lnTo>
                  <a:pt x="894" y="2567"/>
                </a:lnTo>
                <a:lnTo>
                  <a:pt x="923" y="2538"/>
                </a:lnTo>
                <a:lnTo>
                  <a:pt x="949" y="2511"/>
                </a:lnTo>
                <a:lnTo>
                  <a:pt x="973" y="2488"/>
                </a:lnTo>
                <a:lnTo>
                  <a:pt x="985" y="2472"/>
                </a:lnTo>
                <a:lnTo>
                  <a:pt x="990" y="2455"/>
                </a:lnTo>
                <a:lnTo>
                  <a:pt x="991" y="2441"/>
                </a:lnTo>
                <a:lnTo>
                  <a:pt x="990" y="2428"/>
                </a:lnTo>
                <a:lnTo>
                  <a:pt x="986" y="2417"/>
                </a:lnTo>
                <a:lnTo>
                  <a:pt x="984" y="2410"/>
                </a:lnTo>
                <a:lnTo>
                  <a:pt x="983" y="2407"/>
                </a:lnTo>
                <a:lnTo>
                  <a:pt x="932" y="2318"/>
                </a:lnTo>
                <a:lnTo>
                  <a:pt x="888" y="2226"/>
                </a:lnTo>
                <a:lnTo>
                  <a:pt x="850" y="2133"/>
                </a:lnTo>
                <a:lnTo>
                  <a:pt x="818" y="2039"/>
                </a:lnTo>
                <a:lnTo>
                  <a:pt x="793" y="1942"/>
                </a:lnTo>
                <a:lnTo>
                  <a:pt x="773" y="1846"/>
                </a:lnTo>
                <a:lnTo>
                  <a:pt x="760" y="1749"/>
                </a:lnTo>
                <a:lnTo>
                  <a:pt x="754" y="1650"/>
                </a:lnTo>
                <a:lnTo>
                  <a:pt x="753" y="1552"/>
                </a:lnTo>
                <a:lnTo>
                  <a:pt x="758" y="1455"/>
                </a:lnTo>
                <a:lnTo>
                  <a:pt x="770" y="1357"/>
                </a:lnTo>
                <a:lnTo>
                  <a:pt x="788" y="1260"/>
                </a:lnTo>
                <a:lnTo>
                  <a:pt x="811" y="1165"/>
                </a:lnTo>
                <a:lnTo>
                  <a:pt x="842" y="1071"/>
                </a:lnTo>
                <a:lnTo>
                  <a:pt x="878" y="978"/>
                </a:lnTo>
                <a:lnTo>
                  <a:pt x="921" y="887"/>
                </a:lnTo>
                <a:lnTo>
                  <a:pt x="969" y="798"/>
                </a:lnTo>
                <a:lnTo>
                  <a:pt x="1024" y="711"/>
                </a:lnTo>
                <a:lnTo>
                  <a:pt x="1085" y="628"/>
                </a:lnTo>
                <a:lnTo>
                  <a:pt x="1152" y="547"/>
                </a:lnTo>
                <a:lnTo>
                  <a:pt x="1226" y="469"/>
                </a:lnTo>
                <a:lnTo>
                  <a:pt x="1300" y="399"/>
                </a:lnTo>
                <a:lnTo>
                  <a:pt x="1378" y="335"/>
                </a:lnTo>
                <a:lnTo>
                  <a:pt x="1458" y="278"/>
                </a:lnTo>
                <a:lnTo>
                  <a:pt x="1542" y="224"/>
                </a:lnTo>
                <a:lnTo>
                  <a:pt x="1627" y="177"/>
                </a:lnTo>
                <a:lnTo>
                  <a:pt x="1716" y="136"/>
                </a:lnTo>
                <a:lnTo>
                  <a:pt x="1806" y="100"/>
                </a:lnTo>
                <a:lnTo>
                  <a:pt x="1897" y="69"/>
                </a:lnTo>
                <a:lnTo>
                  <a:pt x="1989" y="45"/>
                </a:lnTo>
                <a:lnTo>
                  <a:pt x="2083" y="24"/>
                </a:lnTo>
                <a:lnTo>
                  <a:pt x="2178" y="11"/>
                </a:lnTo>
                <a:lnTo>
                  <a:pt x="2274" y="2"/>
                </a:lnTo>
                <a:lnTo>
                  <a:pt x="236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5439209" y="1732280"/>
            <a:ext cx="1295400" cy="12954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7"/>
          <p:cNvSpPr txBox="1"/>
          <p:nvPr/>
        </p:nvSpPr>
        <p:spPr>
          <a:xfrm>
            <a:off x="4423211" y="3115191"/>
            <a:ext cx="3327399" cy="1612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Providing travel routes and sequences for visiting multiple places within the given time constraints. </a:t>
            </a:r>
            <a:endParaRPr/>
          </a:p>
        </p:txBody>
      </p:sp>
      <p:sp>
        <p:nvSpPr>
          <p:cNvPr id="205" name="Google Shape;205;p7"/>
          <p:cNvSpPr/>
          <p:nvPr/>
        </p:nvSpPr>
        <p:spPr>
          <a:xfrm>
            <a:off x="9240119" y="1732280"/>
            <a:ext cx="1295400" cy="12954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7"/>
          <p:cNvSpPr txBox="1"/>
          <p:nvPr/>
        </p:nvSpPr>
        <p:spPr>
          <a:xfrm>
            <a:off x="8224121" y="3115191"/>
            <a:ext cx="3327399" cy="1612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Suggesting an optimal sequence of places to visit based on the user's starting point, ending point, and available time. </a:t>
            </a:r>
            <a:endParaRPr/>
          </a:p>
        </p:txBody>
      </p:sp>
      <p:grpSp>
        <p:nvGrpSpPr>
          <p:cNvPr id="207" name="Google Shape;207;p7"/>
          <p:cNvGrpSpPr/>
          <p:nvPr/>
        </p:nvGrpSpPr>
        <p:grpSpPr>
          <a:xfrm>
            <a:off x="5725989" y="2096347"/>
            <a:ext cx="721835" cy="567267"/>
            <a:chOff x="-650875" y="1612900"/>
            <a:chExt cx="1482725" cy="1165226"/>
          </a:xfrm>
        </p:grpSpPr>
        <p:sp>
          <p:nvSpPr>
            <p:cNvPr id="208" name="Google Shape;208;p7"/>
            <p:cNvSpPr/>
            <p:nvPr/>
          </p:nvSpPr>
          <p:spPr>
            <a:xfrm>
              <a:off x="-650875" y="1612900"/>
              <a:ext cx="1165225" cy="952500"/>
            </a:xfrm>
            <a:custGeom>
              <a:avLst/>
              <a:gdLst/>
              <a:ahLst/>
              <a:cxnLst/>
              <a:rect l="l" t="t" r="r" b="b"/>
              <a:pathLst>
                <a:path w="2936" h="2402" extrusionOk="0">
                  <a:moveTo>
                    <a:pt x="1468" y="266"/>
                  </a:moveTo>
                  <a:lnTo>
                    <a:pt x="1364" y="270"/>
                  </a:lnTo>
                  <a:lnTo>
                    <a:pt x="1260" y="279"/>
                  </a:lnTo>
                  <a:lnTo>
                    <a:pt x="1160" y="294"/>
                  </a:lnTo>
                  <a:lnTo>
                    <a:pt x="1062" y="315"/>
                  </a:lnTo>
                  <a:lnTo>
                    <a:pt x="965" y="341"/>
                  </a:lnTo>
                  <a:lnTo>
                    <a:pt x="871" y="375"/>
                  </a:lnTo>
                  <a:lnTo>
                    <a:pt x="795" y="407"/>
                  </a:lnTo>
                  <a:lnTo>
                    <a:pt x="723" y="443"/>
                  </a:lnTo>
                  <a:lnTo>
                    <a:pt x="655" y="482"/>
                  </a:lnTo>
                  <a:lnTo>
                    <a:pt x="592" y="524"/>
                  </a:lnTo>
                  <a:lnTo>
                    <a:pt x="533" y="569"/>
                  </a:lnTo>
                  <a:lnTo>
                    <a:pt x="480" y="618"/>
                  </a:lnTo>
                  <a:lnTo>
                    <a:pt x="431" y="669"/>
                  </a:lnTo>
                  <a:lnTo>
                    <a:pt x="387" y="723"/>
                  </a:lnTo>
                  <a:lnTo>
                    <a:pt x="351" y="777"/>
                  </a:lnTo>
                  <a:lnTo>
                    <a:pt x="320" y="833"/>
                  </a:lnTo>
                  <a:lnTo>
                    <a:pt x="297" y="890"/>
                  </a:lnTo>
                  <a:lnTo>
                    <a:pt x="280" y="948"/>
                  </a:lnTo>
                  <a:lnTo>
                    <a:pt x="270" y="1007"/>
                  </a:lnTo>
                  <a:lnTo>
                    <a:pt x="267" y="1067"/>
                  </a:lnTo>
                  <a:lnTo>
                    <a:pt x="270" y="1124"/>
                  </a:lnTo>
                  <a:lnTo>
                    <a:pt x="279" y="1180"/>
                  </a:lnTo>
                  <a:lnTo>
                    <a:pt x="295" y="1235"/>
                  </a:lnTo>
                  <a:lnTo>
                    <a:pt x="317" y="1290"/>
                  </a:lnTo>
                  <a:lnTo>
                    <a:pt x="344" y="1344"/>
                  </a:lnTo>
                  <a:lnTo>
                    <a:pt x="378" y="1398"/>
                  </a:lnTo>
                  <a:lnTo>
                    <a:pt x="416" y="1449"/>
                  </a:lnTo>
                  <a:lnTo>
                    <a:pt x="461" y="1499"/>
                  </a:lnTo>
                  <a:lnTo>
                    <a:pt x="511" y="1545"/>
                  </a:lnTo>
                  <a:lnTo>
                    <a:pt x="565" y="1589"/>
                  </a:lnTo>
                  <a:lnTo>
                    <a:pt x="624" y="1632"/>
                  </a:lnTo>
                  <a:lnTo>
                    <a:pt x="689" y="1672"/>
                  </a:lnTo>
                  <a:lnTo>
                    <a:pt x="891" y="1789"/>
                  </a:lnTo>
                  <a:lnTo>
                    <a:pt x="818" y="1964"/>
                  </a:lnTo>
                  <a:lnTo>
                    <a:pt x="885" y="1923"/>
                  </a:lnTo>
                  <a:lnTo>
                    <a:pt x="947" y="1883"/>
                  </a:lnTo>
                  <a:lnTo>
                    <a:pt x="1039" y="1819"/>
                  </a:lnTo>
                  <a:lnTo>
                    <a:pt x="1149" y="1839"/>
                  </a:lnTo>
                  <a:lnTo>
                    <a:pt x="1257" y="1855"/>
                  </a:lnTo>
                  <a:lnTo>
                    <a:pt x="1364" y="1865"/>
                  </a:lnTo>
                  <a:lnTo>
                    <a:pt x="1468" y="1868"/>
                  </a:lnTo>
                  <a:lnTo>
                    <a:pt x="1574" y="1865"/>
                  </a:lnTo>
                  <a:lnTo>
                    <a:pt x="1677" y="1856"/>
                  </a:lnTo>
                  <a:lnTo>
                    <a:pt x="1777" y="1841"/>
                  </a:lnTo>
                  <a:lnTo>
                    <a:pt x="1875" y="1820"/>
                  </a:lnTo>
                  <a:lnTo>
                    <a:pt x="1971" y="1794"/>
                  </a:lnTo>
                  <a:lnTo>
                    <a:pt x="2065" y="1760"/>
                  </a:lnTo>
                  <a:lnTo>
                    <a:pt x="2142" y="1728"/>
                  </a:lnTo>
                  <a:lnTo>
                    <a:pt x="2215" y="1691"/>
                  </a:lnTo>
                  <a:lnTo>
                    <a:pt x="2282" y="1653"/>
                  </a:lnTo>
                  <a:lnTo>
                    <a:pt x="2345" y="1611"/>
                  </a:lnTo>
                  <a:lnTo>
                    <a:pt x="2403" y="1566"/>
                  </a:lnTo>
                  <a:lnTo>
                    <a:pt x="2457" y="1517"/>
                  </a:lnTo>
                  <a:lnTo>
                    <a:pt x="2506" y="1466"/>
                  </a:lnTo>
                  <a:lnTo>
                    <a:pt x="2549" y="1412"/>
                  </a:lnTo>
                  <a:lnTo>
                    <a:pt x="2586" y="1358"/>
                  </a:lnTo>
                  <a:lnTo>
                    <a:pt x="2616" y="1302"/>
                  </a:lnTo>
                  <a:lnTo>
                    <a:pt x="2640" y="1244"/>
                  </a:lnTo>
                  <a:lnTo>
                    <a:pt x="2656" y="1187"/>
                  </a:lnTo>
                  <a:lnTo>
                    <a:pt x="2666" y="1128"/>
                  </a:lnTo>
                  <a:lnTo>
                    <a:pt x="2670" y="1067"/>
                  </a:lnTo>
                  <a:lnTo>
                    <a:pt x="2666" y="1007"/>
                  </a:lnTo>
                  <a:lnTo>
                    <a:pt x="2656" y="948"/>
                  </a:lnTo>
                  <a:lnTo>
                    <a:pt x="2640" y="890"/>
                  </a:lnTo>
                  <a:lnTo>
                    <a:pt x="2616" y="833"/>
                  </a:lnTo>
                  <a:lnTo>
                    <a:pt x="2586" y="777"/>
                  </a:lnTo>
                  <a:lnTo>
                    <a:pt x="2549" y="723"/>
                  </a:lnTo>
                  <a:lnTo>
                    <a:pt x="2506" y="669"/>
                  </a:lnTo>
                  <a:lnTo>
                    <a:pt x="2457" y="618"/>
                  </a:lnTo>
                  <a:lnTo>
                    <a:pt x="2403" y="569"/>
                  </a:lnTo>
                  <a:lnTo>
                    <a:pt x="2345" y="524"/>
                  </a:lnTo>
                  <a:lnTo>
                    <a:pt x="2282" y="482"/>
                  </a:lnTo>
                  <a:lnTo>
                    <a:pt x="2215" y="443"/>
                  </a:lnTo>
                  <a:lnTo>
                    <a:pt x="2142" y="407"/>
                  </a:lnTo>
                  <a:lnTo>
                    <a:pt x="2065" y="375"/>
                  </a:lnTo>
                  <a:lnTo>
                    <a:pt x="1971" y="341"/>
                  </a:lnTo>
                  <a:lnTo>
                    <a:pt x="1875" y="315"/>
                  </a:lnTo>
                  <a:lnTo>
                    <a:pt x="1777" y="294"/>
                  </a:lnTo>
                  <a:lnTo>
                    <a:pt x="1677" y="279"/>
                  </a:lnTo>
                  <a:lnTo>
                    <a:pt x="1574" y="270"/>
                  </a:lnTo>
                  <a:lnTo>
                    <a:pt x="1468" y="266"/>
                  </a:lnTo>
                  <a:close/>
                  <a:moveTo>
                    <a:pt x="1468" y="0"/>
                  </a:moveTo>
                  <a:lnTo>
                    <a:pt x="1468" y="0"/>
                  </a:lnTo>
                  <a:lnTo>
                    <a:pt x="1582" y="2"/>
                  </a:lnTo>
                  <a:lnTo>
                    <a:pt x="1692" y="11"/>
                  </a:lnTo>
                  <a:lnTo>
                    <a:pt x="1799" y="26"/>
                  </a:lnTo>
                  <a:lnTo>
                    <a:pt x="1904" y="46"/>
                  </a:lnTo>
                  <a:lnTo>
                    <a:pt x="2007" y="72"/>
                  </a:lnTo>
                  <a:lnTo>
                    <a:pt x="2108" y="104"/>
                  </a:lnTo>
                  <a:lnTo>
                    <a:pt x="2206" y="143"/>
                  </a:lnTo>
                  <a:lnTo>
                    <a:pt x="2288" y="180"/>
                  </a:lnTo>
                  <a:lnTo>
                    <a:pt x="2367" y="220"/>
                  </a:lnTo>
                  <a:lnTo>
                    <a:pt x="2439" y="264"/>
                  </a:lnTo>
                  <a:lnTo>
                    <a:pt x="2508" y="311"/>
                  </a:lnTo>
                  <a:lnTo>
                    <a:pt x="2573" y="362"/>
                  </a:lnTo>
                  <a:lnTo>
                    <a:pt x="2633" y="415"/>
                  </a:lnTo>
                  <a:lnTo>
                    <a:pt x="2689" y="472"/>
                  </a:lnTo>
                  <a:lnTo>
                    <a:pt x="2741" y="532"/>
                  </a:lnTo>
                  <a:lnTo>
                    <a:pt x="2786" y="593"/>
                  </a:lnTo>
                  <a:lnTo>
                    <a:pt x="2826" y="657"/>
                  </a:lnTo>
                  <a:lnTo>
                    <a:pt x="2860" y="723"/>
                  </a:lnTo>
                  <a:lnTo>
                    <a:pt x="2887" y="788"/>
                  </a:lnTo>
                  <a:lnTo>
                    <a:pt x="2909" y="856"/>
                  </a:lnTo>
                  <a:lnTo>
                    <a:pt x="2925" y="926"/>
                  </a:lnTo>
                  <a:lnTo>
                    <a:pt x="2934" y="996"/>
                  </a:lnTo>
                  <a:lnTo>
                    <a:pt x="2936" y="1067"/>
                  </a:lnTo>
                  <a:lnTo>
                    <a:pt x="2934" y="1139"/>
                  </a:lnTo>
                  <a:lnTo>
                    <a:pt x="2925" y="1209"/>
                  </a:lnTo>
                  <a:lnTo>
                    <a:pt x="2909" y="1278"/>
                  </a:lnTo>
                  <a:lnTo>
                    <a:pt x="2887" y="1347"/>
                  </a:lnTo>
                  <a:lnTo>
                    <a:pt x="2860" y="1412"/>
                  </a:lnTo>
                  <a:lnTo>
                    <a:pt x="2826" y="1478"/>
                  </a:lnTo>
                  <a:lnTo>
                    <a:pt x="2786" y="1542"/>
                  </a:lnTo>
                  <a:lnTo>
                    <a:pt x="2741" y="1603"/>
                  </a:lnTo>
                  <a:lnTo>
                    <a:pt x="2689" y="1663"/>
                  </a:lnTo>
                  <a:lnTo>
                    <a:pt x="2633" y="1720"/>
                  </a:lnTo>
                  <a:lnTo>
                    <a:pt x="2573" y="1773"/>
                  </a:lnTo>
                  <a:lnTo>
                    <a:pt x="2508" y="1824"/>
                  </a:lnTo>
                  <a:lnTo>
                    <a:pt x="2439" y="1871"/>
                  </a:lnTo>
                  <a:lnTo>
                    <a:pt x="2367" y="1915"/>
                  </a:lnTo>
                  <a:lnTo>
                    <a:pt x="2288" y="1955"/>
                  </a:lnTo>
                  <a:lnTo>
                    <a:pt x="2206" y="1992"/>
                  </a:lnTo>
                  <a:lnTo>
                    <a:pt x="2108" y="2031"/>
                  </a:lnTo>
                  <a:lnTo>
                    <a:pt x="2007" y="2062"/>
                  </a:lnTo>
                  <a:lnTo>
                    <a:pt x="1904" y="2089"/>
                  </a:lnTo>
                  <a:lnTo>
                    <a:pt x="1799" y="2109"/>
                  </a:lnTo>
                  <a:lnTo>
                    <a:pt x="1692" y="2124"/>
                  </a:lnTo>
                  <a:lnTo>
                    <a:pt x="1580" y="2133"/>
                  </a:lnTo>
                  <a:lnTo>
                    <a:pt x="1468" y="2135"/>
                  </a:lnTo>
                  <a:lnTo>
                    <a:pt x="1378" y="2133"/>
                  </a:lnTo>
                  <a:lnTo>
                    <a:pt x="1287" y="2127"/>
                  </a:lnTo>
                  <a:lnTo>
                    <a:pt x="1195" y="2117"/>
                  </a:lnTo>
                  <a:lnTo>
                    <a:pt x="1102" y="2102"/>
                  </a:lnTo>
                  <a:lnTo>
                    <a:pt x="1013" y="2160"/>
                  </a:lnTo>
                  <a:lnTo>
                    <a:pt x="922" y="2213"/>
                  </a:lnTo>
                  <a:lnTo>
                    <a:pt x="827" y="2260"/>
                  </a:lnTo>
                  <a:lnTo>
                    <a:pt x="728" y="2302"/>
                  </a:lnTo>
                  <a:lnTo>
                    <a:pt x="626" y="2338"/>
                  </a:lnTo>
                  <a:lnTo>
                    <a:pt x="522" y="2369"/>
                  </a:lnTo>
                  <a:lnTo>
                    <a:pt x="469" y="2381"/>
                  </a:lnTo>
                  <a:lnTo>
                    <a:pt x="408" y="2391"/>
                  </a:lnTo>
                  <a:lnTo>
                    <a:pt x="343" y="2402"/>
                  </a:lnTo>
                  <a:lnTo>
                    <a:pt x="336" y="2402"/>
                  </a:lnTo>
                  <a:lnTo>
                    <a:pt x="321" y="2401"/>
                  </a:lnTo>
                  <a:lnTo>
                    <a:pt x="306" y="2395"/>
                  </a:lnTo>
                  <a:lnTo>
                    <a:pt x="293" y="2386"/>
                  </a:lnTo>
                  <a:lnTo>
                    <a:pt x="281" y="2373"/>
                  </a:lnTo>
                  <a:lnTo>
                    <a:pt x="273" y="2359"/>
                  </a:lnTo>
                  <a:lnTo>
                    <a:pt x="269" y="2342"/>
                  </a:lnTo>
                  <a:lnTo>
                    <a:pt x="268" y="2335"/>
                  </a:lnTo>
                  <a:lnTo>
                    <a:pt x="267" y="2328"/>
                  </a:lnTo>
                  <a:lnTo>
                    <a:pt x="268" y="2321"/>
                  </a:lnTo>
                  <a:lnTo>
                    <a:pt x="268" y="2314"/>
                  </a:lnTo>
                  <a:lnTo>
                    <a:pt x="270" y="2309"/>
                  </a:lnTo>
                  <a:lnTo>
                    <a:pt x="272" y="2302"/>
                  </a:lnTo>
                  <a:lnTo>
                    <a:pt x="277" y="2292"/>
                  </a:lnTo>
                  <a:lnTo>
                    <a:pt x="278" y="2292"/>
                  </a:lnTo>
                  <a:lnTo>
                    <a:pt x="279" y="2291"/>
                  </a:lnTo>
                  <a:lnTo>
                    <a:pt x="280" y="2288"/>
                  </a:lnTo>
                  <a:lnTo>
                    <a:pt x="283" y="2285"/>
                  </a:lnTo>
                  <a:lnTo>
                    <a:pt x="285" y="2280"/>
                  </a:lnTo>
                  <a:lnTo>
                    <a:pt x="287" y="2276"/>
                  </a:lnTo>
                  <a:lnTo>
                    <a:pt x="289" y="2274"/>
                  </a:lnTo>
                  <a:lnTo>
                    <a:pt x="292" y="2271"/>
                  </a:lnTo>
                  <a:lnTo>
                    <a:pt x="293" y="2270"/>
                  </a:lnTo>
                  <a:lnTo>
                    <a:pt x="293" y="2270"/>
                  </a:lnTo>
                  <a:lnTo>
                    <a:pt x="294" y="2270"/>
                  </a:lnTo>
                  <a:lnTo>
                    <a:pt x="295" y="2269"/>
                  </a:lnTo>
                  <a:lnTo>
                    <a:pt x="297" y="2267"/>
                  </a:lnTo>
                  <a:lnTo>
                    <a:pt x="300" y="2263"/>
                  </a:lnTo>
                  <a:lnTo>
                    <a:pt x="303" y="2260"/>
                  </a:lnTo>
                  <a:lnTo>
                    <a:pt x="305" y="2255"/>
                  </a:lnTo>
                  <a:lnTo>
                    <a:pt x="307" y="2252"/>
                  </a:lnTo>
                  <a:lnTo>
                    <a:pt x="310" y="2251"/>
                  </a:lnTo>
                  <a:lnTo>
                    <a:pt x="311" y="2250"/>
                  </a:lnTo>
                  <a:lnTo>
                    <a:pt x="311" y="2250"/>
                  </a:lnTo>
                  <a:lnTo>
                    <a:pt x="318" y="2242"/>
                  </a:lnTo>
                  <a:lnTo>
                    <a:pt x="328" y="2230"/>
                  </a:lnTo>
                  <a:lnTo>
                    <a:pt x="341" y="2216"/>
                  </a:lnTo>
                  <a:lnTo>
                    <a:pt x="359" y="2197"/>
                  </a:lnTo>
                  <a:lnTo>
                    <a:pt x="381" y="2174"/>
                  </a:lnTo>
                  <a:lnTo>
                    <a:pt x="399" y="2153"/>
                  </a:lnTo>
                  <a:lnTo>
                    <a:pt x="413" y="2136"/>
                  </a:lnTo>
                  <a:lnTo>
                    <a:pt x="425" y="2120"/>
                  </a:lnTo>
                  <a:lnTo>
                    <a:pt x="441" y="2100"/>
                  </a:lnTo>
                  <a:lnTo>
                    <a:pt x="459" y="2076"/>
                  </a:lnTo>
                  <a:lnTo>
                    <a:pt x="488" y="2036"/>
                  </a:lnTo>
                  <a:lnTo>
                    <a:pt x="512" y="1996"/>
                  </a:lnTo>
                  <a:lnTo>
                    <a:pt x="533" y="1952"/>
                  </a:lnTo>
                  <a:lnTo>
                    <a:pt x="555" y="1904"/>
                  </a:lnTo>
                  <a:lnTo>
                    <a:pt x="483" y="1859"/>
                  </a:lnTo>
                  <a:lnTo>
                    <a:pt x="416" y="1813"/>
                  </a:lnTo>
                  <a:lnTo>
                    <a:pt x="354" y="1763"/>
                  </a:lnTo>
                  <a:lnTo>
                    <a:pt x="295" y="1710"/>
                  </a:lnTo>
                  <a:lnTo>
                    <a:pt x="242" y="1654"/>
                  </a:lnTo>
                  <a:lnTo>
                    <a:pt x="193" y="1596"/>
                  </a:lnTo>
                  <a:lnTo>
                    <a:pt x="149" y="1535"/>
                  </a:lnTo>
                  <a:lnTo>
                    <a:pt x="109" y="1471"/>
                  </a:lnTo>
                  <a:lnTo>
                    <a:pt x="76" y="1407"/>
                  </a:lnTo>
                  <a:lnTo>
                    <a:pt x="49" y="1342"/>
                  </a:lnTo>
                  <a:lnTo>
                    <a:pt x="27" y="1275"/>
                  </a:lnTo>
                  <a:lnTo>
                    <a:pt x="12" y="1207"/>
                  </a:lnTo>
                  <a:lnTo>
                    <a:pt x="3" y="1138"/>
                  </a:lnTo>
                  <a:lnTo>
                    <a:pt x="0" y="1067"/>
                  </a:lnTo>
                  <a:lnTo>
                    <a:pt x="3" y="996"/>
                  </a:lnTo>
                  <a:lnTo>
                    <a:pt x="12" y="926"/>
                  </a:lnTo>
                  <a:lnTo>
                    <a:pt x="27" y="856"/>
                  </a:lnTo>
                  <a:lnTo>
                    <a:pt x="49" y="788"/>
                  </a:lnTo>
                  <a:lnTo>
                    <a:pt x="77" y="723"/>
                  </a:lnTo>
                  <a:lnTo>
                    <a:pt x="110" y="657"/>
                  </a:lnTo>
                  <a:lnTo>
                    <a:pt x="150" y="593"/>
                  </a:lnTo>
                  <a:lnTo>
                    <a:pt x="196" y="532"/>
                  </a:lnTo>
                  <a:lnTo>
                    <a:pt x="247" y="472"/>
                  </a:lnTo>
                  <a:lnTo>
                    <a:pt x="303" y="415"/>
                  </a:lnTo>
                  <a:lnTo>
                    <a:pt x="363" y="362"/>
                  </a:lnTo>
                  <a:lnTo>
                    <a:pt x="428" y="311"/>
                  </a:lnTo>
                  <a:lnTo>
                    <a:pt x="497" y="264"/>
                  </a:lnTo>
                  <a:lnTo>
                    <a:pt x="571" y="220"/>
                  </a:lnTo>
                  <a:lnTo>
                    <a:pt x="649" y="180"/>
                  </a:lnTo>
                  <a:lnTo>
                    <a:pt x="731" y="143"/>
                  </a:lnTo>
                  <a:lnTo>
                    <a:pt x="829" y="104"/>
                  </a:lnTo>
                  <a:lnTo>
                    <a:pt x="929" y="72"/>
                  </a:lnTo>
                  <a:lnTo>
                    <a:pt x="1032" y="46"/>
                  </a:lnTo>
                  <a:lnTo>
                    <a:pt x="1138" y="26"/>
                  </a:lnTo>
                  <a:lnTo>
                    <a:pt x="1246" y="11"/>
                  </a:lnTo>
                  <a:lnTo>
                    <a:pt x="1356" y="2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-141288" y="1909763"/>
              <a:ext cx="973138" cy="868363"/>
            </a:xfrm>
            <a:custGeom>
              <a:avLst/>
              <a:gdLst/>
              <a:ahLst/>
              <a:cxnLst/>
              <a:rect l="l" t="t" r="r" b="b"/>
              <a:pathLst>
                <a:path w="2453" h="2186" extrusionOk="0">
                  <a:moveTo>
                    <a:pt x="1871" y="0"/>
                  </a:moveTo>
                  <a:lnTo>
                    <a:pt x="1946" y="44"/>
                  </a:lnTo>
                  <a:lnTo>
                    <a:pt x="2016" y="91"/>
                  </a:lnTo>
                  <a:lnTo>
                    <a:pt x="2081" y="142"/>
                  </a:lnTo>
                  <a:lnTo>
                    <a:pt x="2142" y="194"/>
                  </a:lnTo>
                  <a:lnTo>
                    <a:pt x="2199" y="251"/>
                  </a:lnTo>
                  <a:lnTo>
                    <a:pt x="2250" y="310"/>
                  </a:lnTo>
                  <a:lnTo>
                    <a:pt x="2297" y="372"/>
                  </a:lnTo>
                  <a:lnTo>
                    <a:pt x="2339" y="435"/>
                  </a:lnTo>
                  <a:lnTo>
                    <a:pt x="2374" y="501"/>
                  </a:lnTo>
                  <a:lnTo>
                    <a:pt x="2402" y="569"/>
                  </a:lnTo>
                  <a:lnTo>
                    <a:pt x="2425" y="637"/>
                  </a:lnTo>
                  <a:lnTo>
                    <a:pt x="2441" y="708"/>
                  </a:lnTo>
                  <a:lnTo>
                    <a:pt x="2450" y="779"/>
                  </a:lnTo>
                  <a:lnTo>
                    <a:pt x="2453" y="852"/>
                  </a:lnTo>
                  <a:lnTo>
                    <a:pt x="2451" y="922"/>
                  </a:lnTo>
                  <a:lnTo>
                    <a:pt x="2442" y="991"/>
                  </a:lnTo>
                  <a:lnTo>
                    <a:pt x="2426" y="1059"/>
                  </a:lnTo>
                  <a:lnTo>
                    <a:pt x="2406" y="1126"/>
                  </a:lnTo>
                  <a:lnTo>
                    <a:pt x="2378" y="1192"/>
                  </a:lnTo>
                  <a:lnTo>
                    <a:pt x="2344" y="1257"/>
                  </a:lnTo>
                  <a:lnTo>
                    <a:pt x="2306" y="1319"/>
                  </a:lnTo>
                  <a:lnTo>
                    <a:pt x="2261" y="1381"/>
                  </a:lnTo>
                  <a:lnTo>
                    <a:pt x="2212" y="1438"/>
                  </a:lnTo>
                  <a:lnTo>
                    <a:pt x="2158" y="1494"/>
                  </a:lnTo>
                  <a:lnTo>
                    <a:pt x="2100" y="1546"/>
                  </a:lnTo>
                  <a:lnTo>
                    <a:pt x="2038" y="1596"/>
                  </a:lnTo>
                  <a:lnTo>
                    <a:pt x="1971" y="1644"/>
                  </a:lnTo>
                  <a:lnTo>
                    <a:pt x="1898" y="1688"/>
                  </a:lnTo>
                  <a:lnTo>
                    <a:pt x="1920" y="1736"/>
                  </a:lnTo>
                  <a:lnTo>
                    <a:pt x="1942" y="1780"/>
                  </a:lnTo>
                  <a:lnTo>
                    <a:pt x="1965" y="1821"/>
                  </a:lnTo>
                  <a:lnTo>
                    <a:pt x="1994" y="1860"/>
                  </a:lnTo>
                  <a:lnTo>
                    <a:pt x="2012" y="1884"/>
                  </a:lnTo>
                  <a:lnTo>
                    <a:pt x="2028" y="1904"/>
                  </a:lnTo>
                  <a:lnTo>
                    <a:pt x="2040" y="1921"/>
                  </a:lnTo>
                  <a:lnTo>
                    <a:pt x="2054" y="1938"/>
                  </a:lnTo>
                  <a:lnTo>
                    <a:pt x="2072" y="1958"/>
                  </a:lnTo>
                  <a:lnTo>
                    <a:pt x="2095" y="1982"/>
                  </a:lnTo>
                  <a:lnTo>
                    <a:pt x="2112" y="2000"/>
                  </a:lnTo>
                  <a:lnTo>
                    <a:pt x="2125" y="2015"/>
                  </a:lnTo>
                  <a:lnTo>
                    <a:pt x="2136" y="2026"/>
                  </a:lnTo>
                  <a:lnTo>
                    <a:pt x="2142" y="2034"/>
                  </a:lnTo>
                  <a:lnTo>
                    <a:pt x="2145" y="2036"/>
                  </a:lnTo>
                  <a:lnTo>
                    <a:pt x="2148" y="2040"/>
                  </a:lnTo>
                  <a:lnTo>
                    <a:pt x="2151" y="2043"/>
                  </a:lnTo>
                  <a:lnTo>
                    <a:pt x="2155" y="2048"/>
                  </a:lnTo>
                  <a:lnTo>
                    <a:pt x="2158" y="2051"/>
                  </a:lnTo>
                  <a:lnTo>
                    <a:pt x="2160" y="2053"/>
                  </a:lnTo>
                  <a:lnTo>
                    <a:pt x="2163" y="2057"/>
                  </a:lnTo>
                  <a:lnTo>
                    <a:pt x="2166" y="2060"/>
                  </a:lnTo>
                  <a:lnTo>
                    <a:pt x="2168" y="2065"/>
                  </a:lnTo>
                  <a:lnTo>
                    <a:pt x="2172" y="2069"/>
                  </a:lnTo>
                  <a:lnTo>
                    <a:pt x="2174" y="2073"/>
                  </a:lnTo>
                  <a:lnTo>
                    <a:pt x="2176" y="2076"/>
                  </a:lnTo>
                  <a:lnTo>
                    <a:pt x="2181" y="2086"/>
                  </a:lnTo>
                  <a:lnTo>
                    <a:pt x="2182" y="2087"/>
                  </a:lnTo>
                  <a:lnTo>
                    <a:pt x="2182" y="2090"/>
                  </a:lnTo>
                  <a:lnTo>
                    <a:pt x="2184" y="2093"/>
                  </a:lnTo>
                  <a:lnTo>
                    <a:pt x="2185" y="2099"/>
                  </a:lnTo>
                  <a:lnTo>
                    <a:pt x="2187" y="2103"/>
                  </a:lnTo>
                  <a:lnTo>
                    <a:pt x="2188" y="2107"/>
                  </a:lnTo>
                  <a:lnTo>
                    <a:pt x="2188" y="2110"/>
                  </a:lnTo>
                  <a:lnTo>
                    <a:pt x="2188" y="2111"/>
                  </a:lnTo>
                  <a:lnTo>
                    <a:pt x="2187" y="2112"/>
                  </a:lnTo>
                  <a:lnTo>
                    <a:pt x="2185" y="2113"/>
                  </a:lnTo>
                  <a:lnTo>
                    <a:pt x="2184" y="2116"/>
                  </a:lnTo>
                  <a:lnTo>
                    <a:pt x="2184" y="2120"/>
                  </a:lnTo>
                  <a:lnTo>
                    <a:pt x="2184" y="2126"/>
                  </a:lnTo>
                  <a:lnTo>
                    <a:pt x="2179" y="2144"/>
                  </a:lnTo>
                  <a:lnTo>
                    <a:pt x="2170" y="2159"/>
                  </a:lnTo>
                  <a:lnTo>
                    <a:pt x="2157" y="2171"/>
                  </a:lnTo>
                  <a:lnTo>
                    <a:pt x="2143" y="2180"/>
                  </a:lnTo>
                  <a:lnTo>
                    <a:pt x="2128" y="2185"/>
                  </a:lnTo>
                  <a:lnTo>
                    <a:pt x="2112" y="2186"/>
                  </a:lnTo>
                  <a:lnTo>
                    <a:pt x="2045" y="2176"/>
                  </a:lnTo>
                  <a:lnTo>
                    <a:pt x="1986" y="2165"/>
                  </a:lnTo>
                  <a:lnTo>
                    <a:pt x="1932" y="2153"/>
                  </a:lnTo>
                  <a:lnTo>
                    <a:pt x="1827" y="2123"/>
                  </a:lnTo>
                  <a:lnTo>
                    <a:pt x="1725" y="2086"/>
                  </a:lnTo>
                  <a:lnTo>
                    <a:pt x="1626" y="2044"/>
                  </a:lnTo>
                  <a:lnTo>
                    <a:pt x="1532" y="1997"/>
                  </a:lnTo>
                  <a:lnTo>
                    <a:pt x="1440" y="1944"/>
                  </a:lnTo>
                  <a:lnTo>
                    <a:pt x="1353" y="1885"/>
                  </a:lnTo>
                  <a:lnTo>
                    <a:pt x="1259" y="1900"/>
                  </a:lnTo>
                  <a:lnTo>
                    <a:pt x="1167" y="1910"/>
                  </a:lnTo>
                  <a:lnTo>
                    <a:pt x="1076" y="1917"/>
                  </a:lnTo>
                  <a:lnTo>
                    <a:pt x="985" y="1919"/>
                  </a:lnTo>
                  <a:lnTo>
                    <a:pt x="874" y="1916"/>
                  </a:lnTo>
                  <a:lnTo>
                    <a:pt x="765" y="1908"/>
                  </a:lnTo>
                  <a:lnTo>
                    <a:pt x="659" y="1895"/>
                  </a:lnTo>
                  <a:lnTo>
                    <a:pt x="556" y="1875"/>
                  </a:lnTo>
                  <a:lnTo>
                    <a:pt x="456" y="1850"/>
                  </a:lnTo>
                  <a:lnTo>
                    <a:pt x="360" y="1820"/>
                  </a:lnTo>
                  <a:lnTo>
                    <a:pt x="266" y="1784"/>
                  </a:lnTo>
                  <a:lnTo>
                    <a:pt x="174" y="1744"/>
                  </a:lnTo>
                  <a:lnTo>
                    <a:pt x="87" y="1696"/>
                  </a:lnTo>
                  <a:lnTo>
                    <a:pt x="0" y="1644"/>
                  </a:lnTo>
                  <a:lnTo>
                    <a:pt x="57" y="1647"/>
                  </a:lnTo>
                  <a:lnTo>
                    <a:pt x="107" y="1651"/>
                  </a:lnTo>
                  <a:lnTo>
                    <a:pt x="149" y="1652"/>
                  </a:lnTo>
                  <a:lnTo>
                    <a:pt x="184" y="1652"/>
                  </a:lnTo>
                  <a:lnTo>
                    <a:pt x="295" y="1649"/>
                  </a:lnTo>
                  <a:lnTo>
                    <a:pt x="405" y="1641"/>
                  </a:lnTo>
                  <a:lnTo>
                    <a:pt x="513" y="1629"/>
                  </a:lnTo>
                  <a:lnTo>
                    <a:pt x="620" y="1611"/>
                  </a:lnTo>
                  <a:lnTo>
                    <a:pt x="725" y="1587"/>
                  </a:lnTo>
                  <a:lnTo>
                    <a:pt x="829" y="1559"/>
                  </a:lnTo>
                  <a:lnTo>
                    <a:pt x="929" y="1525"/>
                  </a:lnTo>
                  <a:lnTo>
                    <a:pt x="1027" y="1487"/>
                  </a:lnTo>
                  <a:lnTo>
                    <a:pt x="1121" y="1444"/>
                  </a:lnTo>
                  <a:lnTo>
                    <a:pt x="1211" y="1398"/>
                  </a:lnTo>
                  <a:lnTo>
                    <a:pt x="1297" y="1345"/>
                  </a:lnTo>
                  <a:lnTo>
                    <a:pt x="1380" y="1290"/>
                  </a:lnTo>
                  <a:lnTo>
                    <a:pt x="1451" y="1233"/>
                  </a:lnTo>
                  <a:lnTo>
                    <a:pt x="1518" y="1175"/>
                  </a:lnTo>
                  <a:lnTo>
                    <a:pt x="1581" y="1114"/>
                  </a:lnTo>
                  <a:lnTo>
                    <a:pt x="1637" y="1050"/>
                  </a:lnTo>
                  <a:lnTo>
                    <a:pt x="1690" y="986"/>
                  </a:lnTo>
                  <a:lnTo>
                    <a:pt x="1737" y="918"/>
                  </a:lnTo>
                  <a:lnTo>
                    <a:pt x="1780" y="847"/>
                  </a:lnTo>
                  <a:lnTo>
                    <a:pt x="1817" y="775"/>
                  </a:lnTo>
                  <a:lnTo>
                    <a:pt x="1848" y="702"/>
                  </a:lnTo>
                  <a:lnTo>
                    <a:pt x="1875" y="627"/>
                  </a:lnTo>
                  <a:lnTo>
                    <a:pt x="1894" y="551"/>
                  </a:lnTo>
                  <a:lnTo>
                    <a:pt x="1909" y="475"/>
                  </a:lnTo>
                  <a:lnTo>
                    <a:pt x="1917" y="397"/>
                  </a:lnTo>
                  <a:lnTo>
                    <a:pt x="1920" y="317"/>
                  </a:lnTo>
                  <a:lnTo>
                    <a:pt x="1917" y="237"/>
                  </a:lnTo>
                  <a:lnTo>
                    <a:pt x="1907" y="157"/>
                  </a:lnTo>
                  <a:lnTo>
                    <a:pt x="1893" y="79"/>
                  </a:lnTo>
                  <a:lnTo>
                    <a:pt x="18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" name="Google Shape;210;p7"/>
          <p:cNvGrpSpPr/>
          <p:nvPr/>
        </p:nvGrpSpPr>
        <p:grpSpPr>
          <a:xfrm>
            <a:off x="9672784" y="2081619"/>
            <a:ext cx="430069" cy="596723"/>
            <a:chOff x="-447675" y="2074863"/>
            <a:chExt cx="762000" cy="1057276"/>
          </a:xfrm>
        </p:grpSpPr>
        <p:sp>
          <p:nvSpPr>
            <p:cNvPr id="211" name="Google Shape;211;p7"/>
            <p:cNvSpPr/>
            <p:nvPr/>
          </p:nvSpPr>
          <p:spPr>
            <a:xfrm>
              <a:off x="-209550" y="2867026"/>
              <a:ext cx="263525" cy="265113"/>
            </a:xfrm>
            <a:custGeom>
              <a:avLst/>
              <a:gdLst/>
              <a:ahLst/>
              <a:cxnLst/>
              <a:rect l="l" t="t" r="r" b="b"/>
              <a:pathLst>
                <a:path w="831" h="832" extrusionOk="0">
                  <a:moveTo>
                    <a:pt x="104" y="0"/>
                  </a:moveTo>
                  <a:lnTo>
                    <a:pt x="727" y="0"/>
                  </a:lnTo>
                  <a:lnTo>
                    <a:pt x="747" y="2"/>
                  </a:lnTo>
                  <a:lnTo>
                    <a:pt x="766" y="8"/>
                  </a:lnTo>
                  <a:lnTo>
                    <a:pt x="783" y="17"/>
                  </a:lnTo>
                  <a:lnTo>
                    <a:pt x="799" y="32"/>
                  </a:lnTo>
                  <a:lnTo>
                    <a:pt x="814" y="48"/>
                  </a:lnTo>
                  <a:lnTo>
                    <a:pt x="823" y="66"/>
                  </a:lnTo>
                  <a:lnTo>
                    <a:pt x="829" y="84"/>
                  </a:lnTo>
                  <a:lnTo>
                    <a:pt x="831" y="105"/>
                  </a:lnTo>
                  <a:lnTo>
                    <a:pt x="831" y="728"/>
                  </a:lnTo>
                  <a:lnTo>
                    <a:pt x="829" y="749"/>
                  </a:lnTo>
                  <a:lnTo>
                    <a:pt x="823" y="767"/>
                  </a:lnTo>
                  <a:lnTo>
                    <a:pt x="814" y="785"/>
                  </a:lnTo>
                  <a:lnTo>
                    <a:pt x="799" y="801"/>
                  </a:lnTo>
                  <a:lnTo>
                    <a:pt x="783" y="814"/>
                  </a:lnTo>
                  <a:lnTo>
                    <a:pt x="766" y="825"/>
                  </a:lnTo>
                  <a:lnTo>
                    <a:pt x="747" y="830"/>
                  </a:lnTo>
                  <a:lnTo>
                    <a:pt x="727" y="832"/>
                  </a:lnTo>
                  <a:lnTo>
                    <a:pt x="104" y="832"/>
                  </a:lnTo>
                  <a:lnTo>
                    <a:pt x="83" y="830"/>
                  </a:lnTo>
                  <a:lnTo>
                    <a:pt x="65" y="825"/>
                  </a:lnTo>
                  <a:lnTo>
                    <a:pt x="47" y="814"/>
                  </a:lnTo>
                  <a:lnTo>
                    <a:pt x="31" y="801"/>
                  </a:lnTo>
                  <a:lnTo>
                    <a:pt x="18" y="785"/>
                  </a:lnTo>
                  <a:lnTo>
                    <a:pt x="7" y="767"/>
                  </a:lnTo>
                  <a:lnTo>
                    <a:pt x="2" y="749"/>
                  </a:lnTo>
                  <a:lnTo>
                    <a:pt x="0" y="728"/>
                  </a:lnTo>
                  <a:lnTo>
                    <a:pt x="0" y="105"/>
                  </a:lnTo>
                  <a:lnTo>
                    <a:pt x="2" y="84"/>
                  </a:lnTo>
                  <a:lnTo>
                    <a:pt x="7" y="66"/>
                  </a:lnTo>
                  <a:lnTo>
                    <a:pt x="18" y="48"/>
                  </a:lnTo>
                  <a:lnTo>
                    <a:pt x="31" y="32"/>
                  </a:lnTo>
                  <a:lnTo>
                    <a:pt x="47" y="18"/>
                  </a:lnTo>
                  <a:lnTo>
                    <a:pt x="65" y="8"/>
                  </a:lnTo>
                  <a:lnTo>
                    <a:pt x="83" y="2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-447675" y="2074863"/>
              <a:ext cx="762000" cy="739775"/>
            </a:xfrm>
            <a:custGeom>
              <a:avLst/>
              <a:gdLst/>
              <a:ahLst/>
              <a:cxnLst/>
              <a:rect l="l" t="t" r="r" b="b"/>
              <a:pathLst>
                <a:path w="2399" h="2328" extrusionOk="0">
                  <a:moveTo>
                    <a:pt x="1220" y="0"/>
                  </a:moveTo>
                  <a:lnTo>
                    <a:pt x="1304" y="3"/>
                  </a:lnTo>
                  <a:lnTo>
                    <a:pt x="1387" y="13"/>
                  </a:lnTo>
                  <a:lnTo>
                    <a:pt x="1471" y="28"/>
                  </a:lnTo>
                  <a:lnTo>
                    <a:pt x="1555" y="51"/>
                  </a:lnTo>
                  <a:lnTo>
                    <a:pt x="1639" y="81"/>
                  </a:lnTo>
                  <a:lnTo>
                    <a:pt x="1721" y="115"/>
                  </a:lnTo>
                  <a:lnTo>
                    <a:pt x="1800" y="154"/>
                  </a:lnTo>
                  <a:lnTo>
                    <a:pt x="1876" y="197"/>
                  </a:lnTo>
                  <a:lnTo>
                    <a:pt x="1949" y="244"/>
                  </a:lnTo>
                  <a:lnTo>
                    <a:pt x="2017" y="296"/>
                  </a:lnTo>
                  <a:lnTo>
                    <a:pt x="2072" y="343"/>
                  </a:lnTo>
                  <a:lnTo>
                    <a:pt x="2123" y="393"/>
                  </a:lnTo>
                  <a:lnTo>
                    <a:pt x="2171" y="446"/>
                  </a:lnTo>
                  <a:lnTo>
                    <a:pt x="2216" y="504"/>
                  </a:lnTo>
                  <a:lnTo>
                    <a:pt x="2256" y="564"/>
                  </a:lnTo>
                  <a:lnTo>
                    <a:pt x="2294" y="627"/>
                  </a:lnTo>
                  <a:lnTo>
                    <a:pt x="2325" y="694"/>
                  </a:lnTo>
                  <a:lnTo>
                    <a:pt x="2352" y="761"/>
                  </a:lnTo>
                  <a:lnTo>
                    <a:pt x="2373" y="829"/>
                  </a:lnTo>
                  <a:lnTo>
                    <a:pt x="2388" y="897"/>
                  </a:lnTo>
                  <a:lnTo>
                    <a:pt x="2396" y="968"/>
                  </a:lnTo>
                  <a:lnTo>
                    <a:pt x="2399" y="1039"/>
                  </a:lnTo>
                  <a:lnTo>
                    <a:pt x="2397" y="1109"/>
                  </a:lnTo>
                  <a:lnTo>
                    <a:pt x="2389" y="1176"/>
                  </a:lnTo>
                  <a:lnTo>
                    <a:pt x="2377" y="1239"/>
                  </a:lnTo>
                  <a:lnTo>
                    <a:pt x="2359" y="1302"/>
                  </a:lnTo>
                  <a:lnTo>
                    <a:pt x="2339" y="1361"/>
                  </a:lnTo>
                  <a:lnTo>
                    <a:pt x="2316" y="1413"/>
                  </a:lnTo>
                  <a:lnTo>
                    <a:pt x="2292" y="1459"/>
                  </a:lnTo>
                  <a:lnTo>
                    <a:pt x="2268" y="1501"/>
                  </a:lnTo>
                  <a:lnTo>
                    <a:pt x="2240" y="1539"/>
                  </a:lnTo>
                  <a:lnTo>
                    <a:pt x="2207" y="1578"/>
                  </a:lnTo>
                  <a:lnTo>
                    <a:pt x="2169" y="1617"/>
                  </a:lnTo>
                  <a:lnTo>
                    <a:pt x="2125" y="1656"/>
                  </a:lnTo>
                  <a:lnTo>
                    <a:pt x="2090" y="1685"/>
                  </a:lnTo>
                  <a:lnTo>
                    <a:pt x="2057" y="1711"/>
                  </a:lnTo>
                  <a:lnTo>
                    <a:pt x="2028" y="1734"/>
                  </a:lnTo>
                  <a:lnTo>
                    <a:pt x="2000" y="1753"/>
                  </a:lnTo>
                  <a:lnTo>
                    <a:pt x="1976" y="1769"/>
                  </a:lnTo>
                  <a:lnTo>
                    <a:pt x="1952" y="1784"/>
                  </a:lnTo>
                  <a:lnTo>
                    <a:pt x="1923" y="1800"/>
                  </a:lnTo>
                  <a:lnTo>
                    <a:pt x="1891" y="1819"/>
                  </a:lnTo>
                  <a:lnTo>
                    <a:pt x="1856" y="1839"/>
                  </a:lnTo>
                  <a:lnTo>
                    <a:pt x="1817" y="1861"/>
                  </a:lnTo>
                  <a:lnTo>
                    <a:pt x="1776" y="1887"/>
                  </a:lnTo>
                  <a:lnTo>
                    <a:pt x="1738" y="1916"/>
                  </a:lnTo>
                  <a:lnTo>
                    <a:pt x="1702" y="1950"/>
                  </a:lnTo>
                  <a:lnTo>
                    <a:pt x="1670" y="1988"/>
                  </a:lnTo>
                  <a:lnTo>
                    <a:pt x="1640" y="2029"/>
                  </a:lnTo>
                  <a:lnTo>
                    <a:pt x="1618" y="2065"/>
                  </a:lnTo>
                  <a:lnTo>
                    <a:pt x="1600" y="2098"/>
                  </a:lnTo>
                  <a:lnTo>
                    <a:pt x="1586" y="2128"/>
                  </a:lnTo>
                  <a:lnTo>
                    <a:pt x="1576" y="2156"/>
                  </a:lnTo>
                  <a:lnTo>
                    <a:pt x="1570" y="2182"/>
                  </a:lnTo>
                  <a:lnTo>
                    <a:pt x="1569" y="2204"/>
                  </a:lnTo>
                  <a:lnTo>
                    <a:pt x="1565" y="2233"/>
                  </a:lnTo>
                  <a:lnTo>
                    <a:pt x="1555" y="2262"/>
                  </a:lnTo>
                  <a:lnTo>
                    <a:pt x="1537" y="2288"/>
                  </a:lnTo>
                  <a:lnTo>
                    <a:pt x="1521" y="2306"/>
                  </a:lnTo>
                  <a:lnTo>
                    <a:pt x="1503" y="2319"/>
                  </a:lnTo>
                  <a:lnTo>
                    <a:pt x="1485" y="2326"/>
                  </a:lnTo>
                  <a:lnTo>
                    <a:pt x="1464" y="2328"/>
                  </a:lnTo>
                  <a:lnTo>
                    <a:pt x="841" y="2328"/>
                  </a:lnTo>
                  <a:lnTo>
                    <a:pt x="823" y="2326"/>
                  </a:lnTo>
                  <a:lnTo>
                    <a:pt x="806" y="2317"/>
                  </a:lnTo>
                  <a:lnTo>
                    <a:pt x="789" y="2302"/>
                  </a:lnTo>
                  <a:lnTo>
                    <a:pt x="775" y="2281"/>
                  </a:lnTo>
                  <a:lnTo>
                    <a:pt x="760" y="2248"/>
                  </a:lnTo>
                  <a:lnTo>
                    <a:pt x="751" y="2216"/>
                  </a:lnTo>
                  <a:lnTo>
                    <a:pt x="748" y="2184"/>
                  </a:lnTo>
                  <a:lnTo>
                    <a:pt x="748" y="2066"/>
                  </a:lnTo>
                  <a:lnTo>
                    <a:pt x="751" y="2005"/>
                  </a:lnTo>
                  <a:lnTo>
                    <a:pt x="761" y="1945"/>
                  </a:lnTo>
                  <a:lnTo>
                    <a:pt x="779" y="1886"/>
                  </a:lnTo>
                  <a:lnTo>
                    <a:pt x="804" y="1828"/>
                  </a:lnTo>
                  <a:lnTo>
                    <a:pt x="834" y="1771"/>
                  </a:lnTo>
                  <a:lnTo>
                    <a:pt x="872" y="1714"/>
                  </a:lnTo>
                  <a:lnTo>
                    <a:pt x="916" y="1660"/>
                  </a:lnTo>
                  <a:lnTo>
                    <a:pt x="974" y="1599"/>
                  </a:lnTo>
                  <a:lnTo>
                    <a:pt x="1033" y="1544"/>
                  </a:lnTo>
                  <a:lnTo>
                    <a:pt x="1094" y="1493"/>
                  </a:lnTo>
                  <a:lnTo>
                    <a:pt x="1157" y="1449"/>
                  </a:lnTo>
                  <a:lnTo>
                    <a:pt x="1221" y="1411"/>
                  </a:lnTo>
                  <a:lnTo>
                    <a:pt x="1288" y="1377"/>
                  </a:lnTo>
                  <a:lnTo>
                    <a:pt x="1345" y="1349"/>
                  </a:lnTo>
                  <a:lnTo>
                    <a:pt x="1397" y="1321"/>
                  </a:lnTo>
                  <a:lnTo>
                    <a:pt x="1440" y="1292"/>
                  </a:lnTo>
                  <a:lnTo>
                    <a:pt x="1477" y="1262"/>
                  </a:lnTo>
                  <a:lnTo>
                    <a:pt x="1506" y="1232"/>
                  </a:lnTo>
                  <a:lnTo>
                    <a:pt x="1526" y="1206"/>
                  </a:lnTo>
                  <a:lnTo>
                    <a:pt x="1542" y="1177"/>
                  </a:lnTo>
                  <a:lnTo>
                    <a:pt x="1555" y="1145"/>
                  </a:lnTo>
                  <a:lnTo>
                    <a:pt x="1564" y="1111"/>
                  </a:lnTo>
                  <a:lnTo>
                    <a:pt x="1569" y="1074"/>
                  </a:lnTo>
                  <a:lnTo>
                    <a:pt x="1571" y="1034"/>
                  </a:lnTo>
                  <a:lnTo>
                    <a:pt x="1568" y="999"/>
                  </a:lnTo>
                  <a:lnTo>
                    <a:pt x="1558" y="964"/>
                  </a:lnTo>
                  <a:lnTo>
                    <a:pt x="1541" y="931"/>
                  </a:lnTo>
                  <a:lnTo>
                    <a:pt x="1518" y="900"/>
                  </a:lnTo>
                  <a:lnTo>
                    <a:pt x="1487" y="871"/>
                  </a:lnTo>
                  <a:lnTo>
                    <a:pt x="1450" y="842"/>
                  </a:lnTo>
                  <a:lnTo>
                    <a:pt x="1409" y="816"/>
                  </a:lnTo>
                  <a:lnTo>
                    <a:pt x="1366" y="796"/>
                  </a:lnTo>
                  <a:lnTo>
                    <a:pt x="1321" y="779"/>
                  </a:lnTo>
                  <a:lnTo>
                    <a:pt x="1272" y="768"/>
                  </a:lnTo>
                  <a:lnTo>
                    <a:pt x="1223" y="761"/>
                  </a:lnTo>
                  <a:lnTo>
                    <a:pt x="1171" y="759"/>
                  </a:lnTo>
                  <a:lnTo>
                    <a:pt x="1116" y="761"/>
                  </a:lnTo>
                  <a:lnTo>
                    <a:pt x="1065" y="767"/>
                  </a:lnTo>
                  <a:lnTo>
                    <a:pt x="1017" y="777"/>
                  </a:lnTo>
                  <a:lnTo>
                    <a:pt x="972" y="793"/>
                  </a:lnTo>
                  <a:lnTo>
                    <a:pt x="930" y="811"/>
                  </a:lnTo>
                  <a:lnTo>
                    <a:pt x="891" y="835"/>
                  </a:lnTo>
                  <a:lnTo>
                    <a:pt x="869" y="851"/>
                  </a:lnTo>
                  <a:lnTo>
                    <a:pt x="846" y="872"/>
                  </a:lnTo>
                  <a:lnTo>
                    <a:pt x="820" y="896"/>
                  </a:lnTo>
                  <a:lnTo>
                    <a:pt x="791" y="925"/>
                  </a:lnTo>
                  <a:lnTo>
                    <a:pt x="760" y="959"/>
                  </a:lnTo>
                  <a:lnTo>
                    <a:pt x="727" y="996"/>
                  </a:lnTo>
                  <a:lnTo>
                    <a:pt x="692" y="1037"/>
                  </a:lnTo>
                  <a:lnTo>
                    <a:pt x="654" y="1083"/>
                  </a:lnTo>
                  <a:lnTo>
                    <a:pt x="613" y="1134"/>
                  </a:lnTo>
                  <a:lnTo>
                    <a:pt x="595" y="1151"/>
                  </a:lnTo>
                  <a:lnTo>
                    <a:pt x="576" y="1165"/>
                  </a:lnTo>
                  <a:lnTo>
                    <a:pt x="555" y="1172"/>
                  </a:lnTo>
                  <a:lnTo>
                    <a:pt x="533" y="1175"/>
                  </a:lnTo>
                  <a:lnTo>
                    <a:pt x="511" y="1173"/>
                  </a:lnTo>
                  <a:lnTo>
                    <a:pt x="489" y="1166"/>
                  </a:lnTo>
                  <a:lnTo>
                    <a:pt x="468" y="1154"/>
                  </a:lnTo>
                  <a:lnTo>
                    <a:pt x="42" y="830"/>
                  </a:lnTo>
                  <a:lnTo>
                    <a:pt x="27" y="815"/>
                  </a:lnTo>
                  <a:lnTo>
                    <a:pt x="14" y="800"/>
                  </a:lnTo>
                  <a:lnTo>
                    <a:pt x="6" y="782"/>
                  </a:lnTo>
                  <a:lnTo>
                    <a:pt x="1" y="764"/>
                  </a:lnTo>
                  <a:lnTo>
                    <a:pt x="0" y="738"/>
                  </a:lnTo>
                  <a:lnTo>
                    <a:pt x="5" y="715"/>
                  </a:lnTo>
                  <a:lnTo>
                    <a:pt x="15" y="691"/>
                  </a:lnTo>
                  <a:lnTo>
                    <a:pt x="66" y="612"/>
                  </a:lnTo>
                  <a:lnTo>
                    <a:pt x="119" y="538"/>
                  </a:lnTo>
                  <a:lnTo>
                    <a:pt x="174" y="469"/>
                  </a:lnTo>
                  <a:lnTo>
                    <a:pt x="232" y="404"/>
                  </a:lnTo>
                  <a:lnTo>
                    <a:pt x="292" y="345"/>
                  </a:lnTo>
                  <a:lnTo>
                    <a:pt x="356" y="289"/>
                  </a:lnTo>
                  <a:lnTo>
                    <a:pt x="422" y="239"/>
                  </a:lnTo>
                  <a:lnTo>
                    <a:pt x="489" y="194"/>
                  </a:lnTo>
                  <a:lnTo>
                    <a:pt x="560" y="153"/>
                  </a:lnTo>
                  <a:lnTo>
                    <a:pt x="634" y="117"/>
                  </a:lnTo>
                  <a:lnTo>
                    <a:pt x="710" y="86"/>
                  </a:lnTo>
                  <a:lnTo>
                    <a:pt x="788" y="59"/>
                  </a:lnTo>
                  <a:lnTo>
                    <a:pt x="870" y="38"/>
                  </a:lnTo>
                  <a:lnTo>
                    <a:pt x="953" y="21"/>
                  </a:lnTo>
                  <a:lnTo>
                    <a:pt x="1041" y="10"/>
                  </a:lnTo>
                  <a:lnTo>
                    <a:pt x="1129" y="3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3" name="Google Shape;21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9706" y="1804011"/>
            <a:ext cx="928397" cy="928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8003" y="1943712"/>
            <a:ext cx="827921" cy="827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4499" y="1910232"/>
            <a:ext cx="939495" cy="939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"/>
          <p:cNvSpPr txBox="1">
            <a:spLocks noGrp="1"/>
          </p:cNvSpPr>
          <p:nvPr>
            <p:ph type="title"/>
          </p:nvPr>
        </p:nvSpPr>
        <p:spPr>
          <a:xfrm>
            <a:off x="517093" y="500239"/>
            <a:ext cx="11157817" cy="54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7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</p:txBody>
      </p:sp>
      <p:sp>
        <p:nvSpPr>
          <p:cNvPr id="221" name="Google Shape;221;p8"/>
          <p:cNvSpPr/>
          <p:nvPr/>
        </p:nvSpPr>
        <p:spPr>
          <a:xfrm>
            <a:off x="7214869" y="1558197"/>
            <a:ext cx="4438651" cy="4438651"/>
          </a:xfrm>
          <a:custGeom>
            <a:avLst/>
            <a:gdLst/>
            <a:ahLst/>
            <a:cxnLst/>
            <a:rect l="l" t="t" r="r" b="b"/>
            <a:pathLst>
              <a:path w="2048" h="2048" extrusionOk="0">
                <a:moveTo>
                  <a:pt x="1898" y="490"/>
                </a:moveTo>
                <a:cubicBezTo>
                  <a:pt x="1997" y="390"/>
                  <a:pt x="1997" y="390"/>
                  <a:pt x="1997" y="390"/>
                </a:cubicBezTo>
                <a:cubicBezTo>
                  <a:pt x="2013" y="374"/>
                  <a:pt x="2019" y="349"/>
                  <a:pt x="2011" y="327"/>
                </a:cubicBezTo>
                <a:cubicBezTo>
                  <a:pt x="2003" y="305"/>
                  <a:pt x="1983" y="290"/>
                  <a:pt x="1960" y="288"/>
                </a:cubicBezTo>
                <a:cubicBezTo>
                  <a:pt x="1775" y="273"/>
                  <a:pt x="1775" y="273"/>
                  <a:pt x="1775" y="273"/>
                </a:cubicBezTo>
                <a:cubicBezTo>
                  <a:pt x="1760" y="88"/>
                  <a:pt x="1760" y="88"/>
                  <a:pt x="1760" y="88"/>
                </a:cubicBezTo>
                <a:cubicBezTo>
                  <a:pt x="1758" y="65"/>
                  <a:pt x="1743" y="45"/>
                  <a:pt x="1721" y="37"/>
                </a:cubicBezTo>
                <a:cubicBezTo>
                  <a:pt x="1699" y="29"/>
                  <a:pt x="1674" y="35"/>
                  <a:pt x="1658" y="51"/>
                </a:cubicBezTo>
                <a:cubicBezTo>
                  <a:pt x="1558" y="150"/>
                  <a:pt x="1558" y="150"/>
                  <a:pt x="1558" y="150"/>
                </a:cubicBezTo>
                <a:cubicBezTo>
                  <a:pt x="1398" y="52"/>
                  <a:pt x="1214" y="0"/>
                  <a:pt x="1024" y="0"/>
                </a:cubicBezTo>
                <a:cubicBezTo>
                  <a:pt x="750" y="0"/>
                  <a:pt x="493" y="107"/>
                  <a:pt x="300" y="300"/>
                </a:cubicBezTo>
                <a:cubicBezTo>
                  <a:pt x="107" y="493"/>
                  <a:pt x="0" y="750"/>
                  <a:pt x="0" y="1024"/>
                </a:cubicBezTo>
                <a:cubicBezTo>
                  <a:pt x="0" y="1298"/>
                  <a:pt x="107" y="1555"/>
                  <a:pt x="300" y="1748"/>
                </a:cubicBezTo>
                <a:cubicBezTo>
                  <a:pt x="493" y="1941"/>
                  <a:pt x="750" y="2048"/>
                  <a:pt x="1024" y="2048"/>
                </a:cubicBezTo>
                <a:cubicBezTo>
                  <a:pt x="1298" y="2048"/>
                  <a:pt x="1555" y="1941"/>
                  <a:pt x="1748" y="1748"/>
                </a:cubicBezTo>
                <a:cubicBezTo>
                  <a:pt x="1941" y="1555"/>
                  <a:pt x="2048" y="1298"/>
                  <a:pt x="2048" y="1024"/>
                </a:cubicBezTo>
                <a:cubicBezTo>
                  <a:pt x="2048" y="834"/>
                  <a:pt x="1996" y="650"/>
                  <a:pt x="1898" y="490"/>
                </a:cubicBezTo>
                <a:close/>
                <a:moveTo>
                  <a:pt x="1660" y="333"/>
                </a:moveTo>
                <a:cubicBezTo>
                  <a:pt x="1662" y="362"/>
                  <a:pt x="1686" y="386"/>
                  <a:pt x="1715" y="388"/>
                </a:cubicBezTo>
                <a:cubicBezTo>
                  <a:pt x="1821" y="397"/>
                  <a:pt x="1821" y="397"/>
                  <a:pt x="1821" y="397"/>
                </a:cubicBezTo>
                <a:cubicBezTo>
                  <a:pt x="1677" y="540"/>
                  <a:pt x="1677" y="540"/>
                  <a:pt x="1677" y="540"/>
                </a:cubicBezTo>
                <a:cubicBezTo>
                  <a:pt x="1521" y="527"/>
                  <a:pt x="1521" y="527"/>
                  <a:pt x="1521" y="527"/>
                </a:cubicBezTo>
                <a:cubicBezTo>
                  <a:pt x="1508" y="371"/>
                  <a:pt x="1508" y="371"/>
                  <a:pt x="1508" y="371"/>
                </a:cubicBezTo>
                <a:cubicBezTo>
                  <a:pt x="1651" y="227"/>
                  <a:pt x="1651" y="227"/>
                  <a:pt x="1651" y="227"/>
                </a:cubicBezTo>
                <a:lnTo>
                  <a:pt x="1660" y="333"/>
                </a:lnTo>
                <a:close/>
                <a:moveTo>
                  <a:pt x="1228" y="1024"/>
                </a:moveTo>
                <a:cubicBezTo>
                  <a:pt x="1228" y="1136"/>
                  <a:pt x="1136" y="1228"/>
                  <a:pt x="1024" y="1228"/>
                </a:cubicBezTo>
                <a:cubicBezTo>
                  <a:pt x="912" y="1228"/>
                  <a:pt x="820" y="1136"/>
                  <a:pt x="820" y="1024"/>
                </a:cubicBezTo>
                <a:cubicBezTo>
                  <a:pt x="820" y="912"/>
                  <a:pt x="912" y="820"/>
                  <a:pt x="1024" y="820"/>
                </a:cubicBezTo>
                <a:cubicBezTo>
                  <a:pt x="1058" y="820"/>
                  <a:pt x="1091" y="829"/>
                  <a:pt x="1119" y="844"/>
                </a:cubicBezTo>
                <a:cubicBezTo>
                  <a:pt x="982" y="982"/>
                  <a:pt x="982" y="982"/>
                  <a:pt x="982" y="982"/>
                </a:cubicBezTo>
                <a:cubicBezTo>
                  <a:pt x="958" y="1005"/>
                  <a:pt x="958" y="1043"/>
                  <a:pt x="982" y="1066"/>
                </a:cubicBezTo>
                <a:cubicBezTo>
                  <a:pt x="993" y="1078"/>
                  <a:pt x="1009" y="1084"/>
                  <a:pt x="1024" y="1084"/>
                </a:cubicBezTo>
                <a:cubicBezTo>
                  <a:pt x="1039" y="1084"/>
                  <a:pt x="1055" y="1078"/>
                  <a:pt x="1066" y="1066"/>
                </a:cubicBezTo>
                <a:cubicBezTo>
                  <a:pt x="1204" y="929"/>
                  <a:pt x="1204" y="929"/>
                  <a:pt x="1204" y="929"/>
                </a:cubicBezTo>
                <a:cubicBezTo>
                  <a:pt x="1219" y="957"/>
                  <a:pt x="1228" y="990"/>
                  <a:pt x="1228" y="1024"/>
                </a:cubicBezTo>
                <a:close/>
                <a:moveTo>
                  <a:pt x="1207" y="757"/>
                </a:moveTo>
                <a:cubicBezTo>
                  <a:pt x="1155" y="721"/>
                  <a:pt x="1092" y="700"/>
                  <a:pt x="1024" y="700"/>
                </a:cubicBezTo>
                <a:cubicBezTo>
                  <a:pt x="845" y="700"/>
                  <a:pt x="700" y="845"/>
                  <a:pt x="700" y="1024"/>
                </a:cubicBezTo>
                <a:cubicBezTo>
                  <a:pt x="700" y="1203"/>
                  <a:pt x="845" y="1348"/>
                  <a:pt x="1024" y="1348"/>
                </a:cubicBezTo>
                <a:cubicBezTo>
                  <a:pt x="1203" y="1348"/>
                  <a:pt x="1348" y="1203"/>
                  <a:pt x="1348" y="1024"/>
                </a:cubicBezTo>
                <a:cubicBezTo>
                  <a:pt x="1348" y="956"/>
                  <a:pt x="1327" y="893"/>
                  <a:pt x="1291" y="841"/>
                </a:cubicBezTo>
                <a:cubicBezTo>
                  <a:pt x="1463" y="670"/>
                  <a:pt x="1463" y="670"/>
                  <a:pt x="1463" y="670"/>
                </a:cubicBezTo>
                <a:cubicBezTo>
                  <a:pt x="1541" y="767"/>
                  <a:pt x="1588" y="890"/>
                  <a:pt x="1588" y="1024"/>
                </a:cubicBezTo>
                <a:cubicBezTo>
                  <a:pt x="1588" y="1335"/>
                  <a:pt x="1335" y="1588"/>
                  <a:pt x="1024" y="1588"/>
                </a:cubicBezTo>
                <a:cubicBezTo>
                  <a:pt x="713" y="1588"/>
                  <a:pt x="460" y="1335"/>
                  <a:pt x="460" y="1024"/>
                </a:cubicBezTo>
                <a:cubicBezTo>
                  <a:pt x="460" y="713"/>
                  <a:pt x="713" y="460"/>
                  <a:pt x="1024" y="460"/>
                </a:cubicBezTo>
                <a:cubicBezTo>
                  <a:pt x="1158" y="460"/>
                  <a:pt x="1281" y="507"/>
                  <a:pt x="1378" y="585"/>
                </a:cubicBezTo>
                <a:lnTo>
                  <a:pt x="1207" y="757"/>
                </a:lnTo>
                <a:close/>
                <a:moveTo>
                  <a:pt x="1663" y="1663"/>
                </a:moveTo>
                <a:cubicBezTo>
                  <a:pt x="1492" y="1834"/>
                  <a:pt x="1265" y="1928"/>
                  <a:pt x="1024" y="1928"/>
                </a:cubicBezTo>
                <a:cubicBezTo>
                  <a:pt x="783" y="1928"/>
                  <a:pt x="556" y="1834"/>
                  <a:pt x="385" y="1663"/>
                </a:cubicBezTo>
                <a:cubicBezTo>
                  <a:pt x="214" y="1492"/>
                  <a:pt x="120" y="1265"/>
                  <a:pt x="120" y="1024"/>
                </a:cubicBezTo>
                <a:cubicBezTo>
                  <a:pt x="120" y="783"/>
                  <a:pt x="214" y="556"/>
                  <a:pt x="385" y="385"/>
                </a:cubicBezTo>
                <a:cubicBezTo>
                  <a:pt x="556" y="214"/>
                  <a:pt x="783" y="120"/>
                  <a:pt x="1024" y="120"/>
                </a:cubicBezTo>
                <a:cubicBezTo>
                  <a:pt x="1182" y="120"/>
                  <a:pt x="1335" y="161"/>
                  <a:pt x="1471" y="238"/>
                </a:cubicBezTo>
                <a:cubicBezTo>
                  <a:pt x="1403" y="306"/>
                  <a:pt x="1403" y="306"/>
                  <a:pt x="1403" y="306"/>
                </a:cubicBezTo>
                <a:cubicBezTo>
                  <a:pt x="1392" y="317"/>
                  <a:pt x="1386" y="331"/>
                  <a:pt x="1385" y="346"/>
                </a:cubicBezTo>
                <a:cubicBezTo>
                  <a:pt x="1385" y="349"/>
                  <a:pt x="1385" y="351"/>
                  <a:pt x="1386" y="353"/>
                </a:cubicBezTo>
                <a:cubicBezTo>
                  <a:pt x="1394" y="449"/>
                  <a:pt x="1394" y="449"/>
                  <a:pt x="1394" y="449"/>
                </a:cubicBezTo>
                <a:cubicBezTo>
                  <a:pt x="1287" y="380"/>
                  <a:pt x="1160" y="340"/>
                  <a:pt x="1024" y="340"/>
                </a:cubicBezTo>
                <a:cubicBezTo>
                  <a:pt x="647" y="340"/>
                  <a:pt x="340" y="647"/>
                  <a:pt x="340" y="1024"/>
                </a:cubicBezTo>
                <a:cubicBezTo>
                  <a:pt x="340" y="1401"/>
                  <a:pt x="647" y="1708"/>
                  <a:pt x="1024" y="1708"/>
                </a:cubicBezTo>
                <a:cubicBezTo>
                  <a:pt x="1401" y="1708"/>
                  <a:pt x="1708" y="1401"/>
                  <a:pt x="1708" y="1024"/>
                </a:cubicBezTo>
                <a:cubicBezTo>
                  <a:pt x="1708" y="888"/>
                  <a:pt x="1668" y="761"/>
                  <a:pt x="1599" y="654"/>
                </a:cubicBezTo>
                <a:cubicBezTo>
                  <a:pt x="1695" y="662"/>
                  <a:pt x="1695" y="662"/>
                  <a:pt x="1695" y="662"/>
                </a:cubicBezTo>
                <a:cubicBezTo>
                  <a:pt x="1697" y="662"/>
                  <a:pt x="1698" y="663"/>
                  <a:pt x="1700" y="663"/>
                </a:cubicBezTo>
                <a:cubicBezTo>
                  <a:pt x="1700" y="663"/>
                  <a:pt x="1701" y="663"/>
                  <a:pt x="1701" y="663"/>
                </a:cubicBezTo>
                <a:cubicBezTo>
                  <a:pt x="1702" y="663"/>
                  <a:pt x="1702" y="662"/>
                  <a:pt x="1703" y="662"/>
                </a:cubicBezTo>
                <a:cubicBezTo>
                  <a:pt x="1705" y="662"/>
                  <a:pt x="1706" y="662"/>
                  <a:pt x="1707" y="662"/>
                </a:cubicBezTo>
                <a:cubicBezTo>
                  <a:pt x="1708" y="662"/>
                  <a:pt x="1709" y="662"/>
                  <a:pt x="1710" y="662"/>
                </a:cubicBezTo>
                <a:cubicBezTo>
                  <a:pt x="1711" y="662"/>
                  <a:pt x="1712" y="661"/>
                  <a:pt x="1713" y="661"/>
                </a:cubicBezTo>
                <a:cubicBezTo>
                  <a:pt x="1714" y="661"/>
                  <a:pt x="1715" y="661"/>
                  <a:pt x="1716" y="660"/>
                </a:cubicBezTo>
                <a:cubicBezTo>
                  <a:pt x="1717" y="660"/>
                  <a:pt x="1718" y="660"/>
                  <a:pt x="1719" y="659"/>
                </a:cubicBezTo>
                <a:cubicBezTo>
                  <a:pt x="1720" y="659"/>
                  <a:pt x="1721" y="659"/>
                  <a:pt x="1722" y="658"/>
                </a:cubicBezTo>
                <a:cubicBezTo>
                  <a:pt x="1723" y="658"/>
                  <a:pt x="1724" y="658"/>
                  <a:pt x="1725" y="657"/>
                </a:cubicBezTo>
                <a:cubicBezTo>
                  <a:pt x="1726" y="657"/>
                  <a:pt x="1727" y="656"/>
                  <a:pt x="1727" y="656"/>
                </a:cubicBezTo>
                <a:cubicBezTo>
                  <a:pt x="1728" y="655"/>
                  <a:pt x="1730" y="655"/>
                  <a:pt x="1731" y="654"/>
                </a:cubicBezTo>
                <a:cubicBezTo>
                  <a:pt x="1731" y="654"/>
                  <a:pt x="1732" y="653"/>
                  <a:pt x="1733" y="653"/>
                </a:cubicBezTo>
                <a:cubicBezTo>
                  <a:pt x="1734" y="652"/>
                  <a:pt x="1735" y="651"/>
                  <a:pt x="1736" y="650"/>
                </a:cubicBezTo>
                <a:cubicBezTo>
                  <a:pt x="1737" y="650"/>
                  <a:pt x="1737" y="650"/>
                  <a:pt x="1738" y="649"/>
                </a:cubicBezTo>
                <a:cubicBezTo>
                  <a:pt x="1739" y="648"/>
                  <a:pt x="1741" y="646"/>
                  <a:pt x="1742" y="645"/>
                </a:cubicBezTo>
                <a:cubicBezTo>
                  <a:pt x="1810" y="577"/>
                  <a:pt x="1810" y="577"/>
                  <a:pt x="1810" y="577"/>
                </a:cubicBezTo>
                <a:cubicBezTo>
                  <a:pt x="1887" y="713"/>
                  <a:pt x="1928" y="866"/>
                  <a:pt x="1928" y="1024"/>
                </a:cubicBezTo>
                <a:cubicBezTo>
                  <a:pt x="1928" y="1265"/>
                  <a:pt x="1834" y="1492"/>
                  <a:pt x="1663" y="1663"/>
                </a:cubicBezTo>
                <a:close/>
              </a:path>
            </a:pathLst>
          </a:custGeom>
          <a:solidFill>
            <a:srgbClr val="F2F2F2">
              <a:alpha val="49803"/>
            </a:srgbClr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8"/>
          <p:cNvSpPr/>
          <p:nvPr/>
        </p:nvSpPr>
        <p:spPr>
          <a:xfrm>
            <a:off x="8114029" y="2457357"/>
            <a:ext cx="2640331" cy="2640331"/>
          </a:xfrm>
          <a:custGeom>
            <a:avLst/>
            <a:gdLst/>
            <a:ahLst/>
            <a:cxnLst/>
            <a:rect l="l" t="t" r="r" b="b"/>
            <a:pathLst>
              <a:path w="2048" h="2048" extrusionOk="0">
                <a:moveTo>
                  <a:pt x="1898" y="490"/>
                </a:moveTo>
                <a:cubicBezTo>
                  <a:pt x="1997" y="390"/>
                  <a:pt x="1997" y="390"/>
                  <a:pt x="1997" y="390"/>
                </a:cubicBezTo>
                <a:cubicBezTo>
                  <a:pt x="2013" y="374"/>
                  <a:pt x="2019" y="349"/>
                  <a:pt x="2011" y="327"/>
                </a:cubicBezTo>
                <a:cubicBezTo>
                  <a:pt x="2003" y="305"/>
                  <a:pt x="1983" y="290"/>
                  <a:pt x="1960" y="288"/>
                </a:cubicBezTo>
                <a:cubicBezTo>
                  <a:pt x="1775" y="273"/>
                  <a:pt x="1775" y="273"/>
                  <a:pt x="1775" y="273"/>
                </a:cubicBezTo>
                <a:cubicBezTo>
                  <a:pt x="1760" y="88"/>
                  <a:pt x="1760" y="88"/>
                  <a:pt x="1760" y="88"/>
                </a:cubicBezTo>
                <a:cubicBezTo>
                  <a:pt x="1758" y="65"/>
                  <a:pt x="1743" y="45"/>
                  <a:pt x="1721" y="37"/>
                </a:cubicBezTo>
                <a:cubicBezTo>
                  <a:pt x="1699" y="29"/>
                  <a:pt x="1674" y="35"/>
                  <a:pt x="1658" y="51"/>
                </a:cubicBezTo>
                <a:cubicBezTo>
                  <a:pt x="1558" y="150"/>
                  <a:pt x="1558" y="150"/>
                  <a:pt x="1558" y="150"/>
                </a:cubicBezTo>
                <a:cubicBezTo>
                  <a:pt x="1398" y="52"/>
                  <a:pt x="1214" y="0"/>
                  <a:pt x="1024" y="0"/>
                </a:cubicBezTo>
                <a:cubicBezTo>
                  <a:pt x="750" y="0"/>
                  <a:pt x="493" y="107"/>
                  <a:pt x="300" y="300"/>
                </a:cubicBezTo>
                <a:cubicBezTo>
                  <a:pt x="107" y="493"/>
                  <a:pt x="0" y="750"/>
                  <a:pt x="0" y="1024"/>
                </a:cubicBezTo>
                <a:cubicBezTo>
                  <a:pt x="0" y="1298"/>
                  <a:pt x="107" y="1555"/>
                  <a:pt x="300" y="1748"/>
                </a:cubicBezTo>
                <a:cubicBezTo>
                  <a:pt x="493" y="1941"/>
                  <a:pt x="750" y="2048"/>
                  <a:pt x="1024" y="2048"/>
                </a:cubicBezTo>
                <a:cubicBezTo>
                  <a:pt x="1298" y="2048"/>
                  <a:pt x="1555" y="1941"/>
                  <a:pt x="1748" y="1748"/>
                </a:cubicBezTo>
                <a:cubicBezTo>
                  <a:pt x="1941" y="1555"/>
                  <a:pt x="2048" y="1298"/>
                  <a:pt x="2048" y="1024"/>
                </a:cubicBezTo>
                <a:cubicBezTo>
                  <a:pt x="2048" y="834"/>
                  <a:pt x="1996" y="650"/>
                  <a:pt x="1898" y="490"/>
                </a:cubicBezTo>
                <a:close/>
                <a:moveTo>
                  <a:pt x="1660" y="333"/>
                </a:moveTo>
                <a:cubicBezTo>
                  <a:pt x="1662" y="362"/>
                  <a:pt x="1686" y="386"/>
                  <a:pt x="1715" y="388"/>
                </a:cubicBezTo>
                <a:cubicBezTo>
                  <a:pt x="1821" y="397"/>
                  <a:pt x="1821" y="397"/>
                  <a:pt x="1821" y="397"/>
                </a:cubicBezTo>
                <a:cubicBezTo>
                  <a:pt x="1677" y="540"/>
                  <a:pt x="1677" y="540"/>
                  <a:pt x="1677" y="540"/>
                </a:cubicBezTo>
                <a:cubicBezTo>
                  <a:pt x="1521" y="527"/>
                  <a:pt x="1521" y="527"/>
                  <a:pt x="1521" y="527"/>
                </a:cubicBezTo>
                <a:cubicBezTo>
                  <a:pt x="1508" y="371"/>
                  <a:pt x="1508" y="371"/>
                  <a:pt x="1508" y="371"/>
                </a:cubicBezTo>
                <a:cubicBezTo>
                  <a:pt x="1651" y="227"/>
                  <a:pt x="1651" y="227"/>
                  <a:pt x="1651" y="227"/>
                </a:cubicBezTo>
                <a:lnTo>
                  <a:pt x="1660" y="333"/>
                </a:lnTo>
                <a:close/>
                <a:moveTo>
                  <a:pt x="1228" y="1024"/>
                </a:moveTo>
                <a:cubicBezTo>
                  <a:pt x="1228" y="1136"/>
                  <a:pt x="1136" y="1228"/>
                  <a:pt x="1024" y="1228"/>
                </a:cubicBezTo>
                <a:cubicBezTo>
                  <a:pt x="912" y="1228"/>
                  <a:pt x="820" y="1136"/>
                  <a:pt x="820" y="1024"/>
                </a:cubicBezTo>
                <a:cubicBezTo>
                  <a:pt x="820" y="912"/>
                  <a:pt x="912" y="820"/>
                  <a:pt x="1024" y="820"/>
                </a:cubicBezTo>
                <a:cubicBezTo>
                  <a:pt x="1058" y="820"/>
                  <a:pt x="1091" y="829"/>
                  <a:pt x="1119" y="844"/>
                </a:cubicBezTo>
                <a:cubicBezTo>
                  <a:pt x="982" y="982"/>
                  <a:pt x="982" y="982"/>
                  <a:pt x="982" y="982"/>
                </a:cubicBezTo>
                <a:cubicBezTo>
                  <a:pt x="958" y="1005"/>
                  <a:pt x="958" y="1043"/>
                  <a:pt x="982" y="1066"/>
                </a:cubicBezTo>
                <a:cubicBezTo>
                  <a:pt x="993" y="1078"/>
                  <a:pt x="1009" y="1084"/>
                  <a:pt x="1024" y="1084"/>
                </a:cubicBezTo>
                <a:cubicBezTo>
                  <a:pt x="1039" y="1084"/>
                  <a:pt x="1055" y="1078"/>
                  <a:pt x="1066" y="1066"/>
                </a:cubicBezTo>
                <a:cubicBezTo>
                  <a:pt x="1204" y="929"/>
                  <a:pt x="1204" y="929"/>
                  <a:pt x="1204" y="929"/>
                </a:cubicBezTo>
                <a:cubicBezTo>
                  <a:pt x="1219" y="957"/>
                  <a:pt x="1228" y="990"/>
                  <a:pt x="1228" y="1024"/>
                </a:cubicBezTo>
                <a:close/>
                <a:moveTo>
                  <a:pt x="1207" y="757"/>
                </a:moveTo>
                <a:cubicBezTo>
                  <a:pt x="1155" y="721"/>
                  <a:pt x="1092" y="700"/>
                  <a:pt x="1024" y="700"/>
                </a:cubicBezTo>
                <a:cubicBezTo>
                  <a:pt x="845" y="700"/>
                  <a:pt x="700" y="845"/>
                  <a:pt x="700" y="1024"/>
                </a:cubicBezTo>
                <a:cubicBezTo>
                  <a:pt x="700" y="1203"/>
                  <a:pt x="845" y="1348"/>
                  <a:pt x="1024" y="1348"/>
                </a:cubicBezTo>
                <a:cubicBezTo>
                  <a:pt x="1203" y="1348"/>
                  <a:pt x="1348" y="1203"/>
                  <a:pt x="1348" y="1024"/>
                </a:cubicBezTo>
                <a:cubicBezTo>
                  <a:pt x="1348" y="956"/>
                  <a:pt x="1327" y="893"/>
                  <a:pt x="1291" y="841"/>
                </a:cubicBezTo>
                <a:cubicBezTo>
                  <a:pt x="1463" y="670"/>
                  <a:pt x="1463" y="670"/>
                  <a:pt x="1463" y="670"/>
                </a:cubicBezTo>
                <a:cubicBezTo>
                  <a:pt x="1541" y="767"/>
                  <a:pt x="1588" y="890"/>
                  <a:pt x="1588" y="1024"/>
                </a:cubicBezTo>
                <a:cubicBezTo>
                  <a:pt x="1588" y="1335"/>
                  <a:pt x="1335" y="1588"/>
                  <a:pt x="1024" y="1588"/>
                </a:cubicBezTo>
                <a:cubicBezTo>
                  <a:pt x="713" y="1588"/>
                  <a:pt x="460" y="1335"/>
                  <a:pt x="460" y="1024"/>
                </a:cubicBezTo>
                <a:cubicBezTo>
                  <a:pt x="460" y="713"/>
                  <a:pt x="713" y="460"/>
                  <a:pt x="1024" y="460"/>
                </a:cubicBezTo>
                <a:cubicBezTo>
                  <a:pt x="1158" y="460"/>
                  <a:pt x="1281" y="507"/>
                  <a:pt x="1378" y="585"/>
                </a:cubicBezTo>
                <a:lnTo>
                  <a:pt x="1207" y="757"/>
                </a:lnTo>
                <a:close/>
                <a:moveTo>
                  <a:pt x="1663" y="1663"/>
                </a:moveTo>
                <a:cubicBezTo>
                  <a:pt x="1492" y="1834"/>
                  <a:pt x="1265" y="1928"/>
                  <a:pt x="1024" y="1928"/>
                </a:cubicBezTo>
                <a:cubicBezTo>
                  <a:pt x="783" y="1928"/>
                  <a:pt x="556" y="1834"/>
                  <a:pt x="385" y="1663"/>
                </a:cubicBezTo>
                <a:cubicBezTo>
                  <a:pt x="214" y="1492"/>
                  <a:pt x="120" y="1265"/>
                  <a:pt x="120" y="1024"/>
                </a:cubicBezTo>
                <a:cubicBezTo>
                  <a:pt x="120" y="783"/>
                  <a:pt x="214" y="556"/>
                  <a:pt x="385" y="385"/>
                </a:cubicBezTo>
                <a:cubicBezTo>
                  <a:pt x="556" y="214"/>
                  <a:pt x="783" y="120"/>
                  <a:pt x="1024" y="120"/>
                </a:cubicBezTo>
                <a:cubicBezTo>
                  <a:pt x="1182" y="120"/>
                  <a:pt x="1335" y="161"/>
                  <a:pt x="1471" y="238"/>
                </a:cubicBezTo>
                <a:cubicBezTo>
                  <a:pt x="1403" y="306"/>
                  <a:pt x="1403" y="306"/>
                  <a:pt x="1403" y="306"/>
                </a:cubicBezTo>
                <a:cubicBezTo>
                  <a:pt x="1392" y="317"/>
                  <a:pt x="1386" y="331"/>
                  <a:pt x="1385" y="346"/>
                </a:cubicBezTo>
                <a:cubicBezTo>
                  <a:pt x="1385" y="349"/>
                  <a:pt x="1385" y="351"/>
                  <a:pt x="1386" y="353"/>
                </a:cubicBezTo>
                <a:cubicBezTo>
                  <a:pt x="1394" y="449"/>
                  <a:pt x="1394" y="449"/>
                  <a:pt x="1394" y="449"/>
                </a:cubicBezTo>
                <a:cubicBezTo>
                  <a:pt x="1287" y="380"/>
                  <a:pt x="1160" y="340"/>
                  <a:pt x="1024" y="340"/>
                </a:cubicBezTo>
                <a:cubicBezTo>
                  <a:pt x="647" y="340"/>
                  <a:pt x="340" y="647"/>
                  <a:pt x="340" y="1024"/>
                </a:cubicBezTo>
                <a:cubicBezTo>
                  <a:pt x="340" y="1401"/>
                  <a:pt x="647" y="1708"/>
                  <a:pt x="1024" y="1708"/>
                </a:cubicBezTo>
                <a:cubicBezTo>
                  <a:pt x="1401" y="1708"/>
                  <a:pt x="1708" y="1401"/>
                  <a:pt x="1708" y="1024"/>
                </a:cubicBezTo>
                <a:cubicBezTo>
                  <a:pt x="1708" y="888"/>
                  <a:pt x="1668" y="761"/>
                  <a:pt x="1599" y="654"/>
                </a:cubicBezTo>
                <a:cubicBezTo>
                  <a:pt x="1695" y="662"/>
                  <a:pt x="1695" y="662"/>
                  <a:pt x="1695" y="662"/>
                </a:cubicBezTo>
                <a:cubicBezTo>
                  <a:pt x="1697" y="662"/>
                  <a:pt x="1698" y="663"/>
                  <a:pt x="1700" y="663"/>
                </a:cubicBezTo>
                <a:cubicBezTo>
                  <a:pt x="1700" y="663"/>
                  <a:pt x="1701" y="663"/>
                  <a:pt x="1701" y="663"/>
                </a:cubicBezTo>
                <a:cubicBezTo>
                  <a:pt x="1702" y="663"/>
                  <a:pt x="1702" y="662"/>
                  <a:pt x="1703" y="662"/>
                </a:cubicBezTo>
                <a:cubicBezTo>
                  <a:pt x="1705" y="662"/>
                  <a:pt x="1706" y="662"/>
                  <a:pt x="1707" y="662"/>
                </a:cubicBezTo>
                <a:cubicBezTo>
                  <a:pt x="1708" y="662"/>
                  <a:pt x="1709" y="662"/>
                  <a:pt x="1710" y="662"/>
                </a:cubicBezTo>
                <a:cubicBezTo>
                  <a:pt x="1711" y="662"/>
                  <a:pt x="1712" y="661"/>
                  <a:pt x="1713" y="661"/>
                </a:cubicBezTo>
                <a:cubicBezTo>
                  <a:pt x="1714" y="661"/>
                  <a:pt x="1715" y="661"/>
                  <a:pt x="1716" y="660"/>
                </a:cubicBezTo>
                <a:cubicBezTo>
                  <a:pt x="1717" y="660"/>
                  <a:pt x="1718" y="660"/>
                  <a:pt x="1719" y="659"/>
                </a:cubicBezTo>
                <a:cubicBezTo>
                  <a:pt x="1720" y="659"/>
                  <a:pt x="1721" y="659"/>
                  <a:pt x="1722" y="658"/>
                </a:cubicBezTo>
                <a:cubicBezTo>
                  <a:pt x="1723" y="658"/>
                  <a:pt x="1724" y="658"/>
                  <a:pt x="1725" y="657"/>
                </a:cubicBezTo>
                <a:cubicBezTo>
                  <a:pt x="1726" y="657"/>
                  <a:pt x="1727" y="656"/>
                  <a:pt x="1727" y="656"/>
                </a:cubicBezTo>
                <a:cubicBezTo>
                  <a:pt x="1728" y="655"/>
                  <a:pt x="1730" y="655"/>
                  <a:pt x="1731" y="654"/>
                </a:cubicBezTo>
                <a:cubicBezTo>
                  <a:pt x="1731" y="654"/>
                  <a:pt x="1732" y="653"/>
                  <a:pt x="1733" y="653"/>
                </a:cubicBezTo>
                <a:cubicBezTo>
                  <a:pt x="1734" y="652"/>
                  <a:pt x="1735" y="651"/>
                  <a:pt x="1736" y="650"/>
                </a:cubicBezTo>
                <a:cubicBezTo>
                  <a:pt x="1737" y="650"/>
                  <a:pt x="1737" y="650"/>
                  <a:pt x="1738" y="649"/>
                </a:cubicBezTo>
                <a:cubicBezTo>
                  <a:pt x="1739" y="648"/>
                  <a:pt x="1741" y="646"/>
                  <a:pt x="1742" y="645"/>
                </a:cubicBezTo>
                <a:cubicBezTo>
                  <a:pt x="1810" y="577"/>
                  <a:pt x="1810" y="577"/>
                  <a:pt x="1810" y="577"/>
                </a:cubicBezTo>
                <a:cubicBezTo>
                  <a:pt x="1887" y="713"/>
                  <a:pt x="1928" y="866"/>
                  <a:pt x="1928" y="1024"/>
                </a:cubicBezTo>
                <a:cubicBezTo>
                  <a:pt x="1928" y="1265"/>
                  <a:pt x="1834" y="1492"/>
                  <a:pt x="1663" y="1663"/>
                </a:cubicBezTo>
                <a:close/>
              </a:path>
            </a:pathLst>
          </a:custGeom>
          <a:solidFill>
            <a:srgbClr val="97C777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8D0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8"/>
          <p:cNvSpPr txBox="1"/>
          <p:nvPr/>
        </p:nvSpPr>
        <p:spPr>
          <a:xfrm>
            <a:off x="1416620" y="1506084"/>
            <a:ext cx="5556843" cy="336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67"/>
              <a:buFont typeface="Noto Sans Symbols"/>
              <a:buNone/>
            </a:pPr>
            <a:r>
              <a:rPr lang="en-US" sz="1867" b="1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Gather data on tourist spots.</a:t>
            </a:r>
            <a:endParaRPr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24" name="Google Shape;224;p8"/>
          <p:cNvGrpSpPr/>
          <p:nvPr/>
        </p:nvGrpSpPr>
        <p:grpSpPr>
          <a:xfrm>
            <a:off x="517094" y="1396486"/>
            <a:ext cx="632296" cy="632296"/>
            <a:chOff x="2133600" y="3181350"/>
            <a:chExt cx="1362075" cy="1362075"/>
          </a:xfrm>
        </p:grpSpPr>
        <p:sp>
          <p:nvSpPr>
            <p:cNvPr id="225" name="Google Shape;225;p8"/>
            <p:cNvSpPr/>
            <p:nvPr/>
          </p:nvSpPr>
          <p:spPr>
            <a:xfrm>
              <a:off x="2133600" y="3181350"/>
              <a:ext cx="1362075" cy="1362075"/>
            </a:xfrm>
            <a:custGeom>
              <a:avLst/>
              <a:gdLst/>
              <a:ahLst/>
              <a:cxnLst/>
              <a:rect l="l" t="t" r="r" b="b"/>
              <a:pathLst>
                <a:path w="3432" h="3432" extrusionOk="0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2492375" y="3625850"/>
              <a:ext cx="644525" cy="473075"/>
            </a:xfrm>
            <a:custGeom>
              <a:avLst/>
              <a:gdLst/>
              <a:ahLst/>
              <a:cxnLst/>
              <a:rect l="l" t="t" r="r" b="b"/>
              <a:pathLst>
                <a:path w="1626" h="1190" extrusionOk="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7" name="Google Shape;227;p8"/>
          <p:cNvSpPr txBox="1"/>
          <p:nvPr/>
        </p:nvSpPr>
        <p:spPr>
          <a:xfrm>
            <a:off x="1403707" y="2338225"/>
            <a:ext cx="5556842" cy="70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67"/>
              <a:buFont typeface="Noto Sans Symbols"/>
              <a:buNone/>
            </a:pPr>
            <a:r>
              <a:rPr lang="en-US" sz="1867" b="1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Representing tourist spots possible routes between them are represented as edges and nodes.</a:t>
            </a:r>
            <a:endParaRPr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28" name="Google Shape;228;p8"/>
          <p:cNvGrpSpPr/>
          <p:nvPr/>
        </p:nvGrpSpPr>
        <p:grpSpPr>
          <a:xfrm>
            <a:off x="517095" y="2405918"/>
            <a:ext cx="632296" cy="632296"/>
            <a:chOff x="2133600" y="3181350"/>
            <a:chExt cx="1362075" cy="1362075"/>
          </a:xfrm>
        </p:grpSpPr>
        <p:sp>
          <p:nvSpPr>
            <p:cNvPr id="229" name="Google Shape;229;p8"/>
            <p:cNvSpPr/>
            <p:nvPr/>
          </p:nvSpPr>
          <p:spPr>
            <a:xfrm>
              <a:off x="2133600" y="3181350"/>
              <a:ext cx="1362075" cy="1362075"/>
            </a:xfrm>
            <a:custGeom>
              <a:avLst/>
              <a:gdLst/>
              <a:ahLst/>
              <a:cxnLst/>
              <a:rect l="l" t="t" r="r" b="b"/>
              <a:pathLst>
                <a:path w="3432" h="3432" extrusionOk="0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2492375" y="3625850"/>
              <a:ext cx="644525" cy="473075"/>
            </a:xfrm>
            <a:custGeom>
              <a:avLst/>
              <a:gdLst/>
              <a:ahLst/>
              <a:cxnLst/>
              <a:rect l="l" t="t" r="r" b="b"/>
              <a:pathLst>
                <a:path w="1626" h="1190" extrusionOk="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1" name="Google Shape;231;p8"/>
          <p:cNvSpPr txBox="1"/>
          <p:nvPr/>
        </p:nvSpPr>
        <p:spPr>
          <a:xfrm>
            <a:off x="1437640" y="4585456"/>
            <a:ext cx="5111456" cy="336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67"/>
              <a:buFont typeface="Noto Sans Symbols"/>
              <a:buNone/>
            </a:pPr>
            <a:r>
              <a:rPr lang="en-US" sz="1867" b="1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 the weight of nodes and edges.</a:t>
            </a:r>
            <a:endParaRPr sz="1400" dirty="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32" name="Google Shape;232;p8"/>
          <p:cNvGrpSpPr/>
          <p:nvPr/>
        </p:nvGrpSpPr>
        <p:grpSpPr>
          <a:xfrm>
            <a:off x="517093" y="3447535"/>
            <a:ext cx="632296" cy="632296"/>
            <a:chOff x="2133600" y="3181350"/>
            <a:chExt cx="1362075" cy="1362075"/>
          </a:xfrm>
        </p:grpSpPr>
        <p:sp>
          <p:nvSpPr>
            <p:cNvPr id="233" name="Google Shape;233;p8"/>
            <p:cNvSpPr/>
            <p:nvPr/>
          </p:nvSpPr>
          <p:spPr>
            <a:xfrm>
              <a:off x="2133600" y="3181350"/>
              <a:ext cx="1362075" cy="1362075"/>
            </a:xfrm>
            <a:custGeom>
              <a:avLst/>
              <a:gdLst/>
              <a:ahLst/>
              <a:cxnLst/>
              <a:rect l="l" t="t" r="r" b="b"/>
              <a:pathLst>
                <a:path w="3432" h="3432" extrusionOk="0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2492375" y="3625850"/>
              <a:ext cx="644525" cy="473075"/>
            </a:xfrm>
            <a:custGeom>
              <a:avLst/>
              <a:gdLst/>
              <a:ahLst/>
              <a:cxnLst/>
              <a:rect l="l" t="t" r="r" b="b"/>
              <a:pathLst>
                <a:path w="1626" h="1190" extrusionOk="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8"/>
          <p:cNvSpPr txBox="1"/>
          <p:nvPr/>
        </p:nvSpPr>
        <p:spPr>
          <a:xfrm>
            <a:off x="1416620" y="3561522"/>
            <a:ext cx="5111456" cy="336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67"/>
              <a:buFont typeface="Noto Sans Symbols"/>
              <a:buNone/>
            </a:pPr>
            <a:r>
              <a:rPr lang="en-US" sz="1867" b="1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distances between spots.</a:t>
            </a:r>
            <a:endParaRPr sz="1400" dirty="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36" name="Google Shape;236;p8"/>
          <p:cNvGrpSpPr/>
          <p:nvPr/>
        </p:nvGrpSpPr>
        <p:grpSpPr>
          <a:xfrm>
            <a:off x="517093" y="4475489"/>
            <a:ext cx="632296" cy="632296"/>
            <a:chOff x="2133600" y="3181350"/>
            <a:chExt cx="1362075" cy="1362075"/>
          </a:xfrm>
        </p:grpSpPr>
        <p:sp>
          <p:nvSpPr>
            <p:cNvPr id="237" name="Google Shape;237;p8"/>
            <p:cNvSpPr/>
            <p:nvPr/>
          </p:nvSpPr>
          <p:spPr>
            <a:xfrm>
              <a:off x="2133600" y="3181350"/>
              <a:ext cx="1362075" cy="1362075"/>
            </a:xfrm>
            <a:custGeom>
              <a:avLst/>
              <a:gdLst/>
              <a:ahLst/>
              <a:cxnLst/>
              <a:rect l="l" t="t" r="r" b="b"/>
              <a:pathLst>
                <a:path w="3432" h="3432" extrusionOk="0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2492375" y="3625850"/>
              <a:ext cx="644525" cy="473075"/>
            </a:xfrm>
            <a:custGeom>
              <a:avLst/>
              <a:gdLst/>
              <a:ahLst/>
              <a:cxnLst/>
              <a:rect l="l" t="t" r="r" b="b"/>
              <a:pathLst>
                <a:path w="1626" h="1190" extrusionOk="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9" name="Google Shape;239;p8"/>
          <p:cNvSpPr txBox="1"/>
          <p:nvPr/>
        </p:nvSpPr>
        <p:spPr>
          <a:xfrm>
            <a:off x="1403707" y="5415504"/>
            <a:ext cx="5811160" cy="70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67"/>
              <a:buFont typeface="Noto Sans Symbols"/>
              <a:buNone/>
            </a:pPr>
            <a:r>
              <a:rPr lang="en-US" sz="1867" b="1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as efficient cost function to evaluate the scores for the candidate considering the weight of nodes and edges. </a:t>
            </a:r>
            <a:endParaRPr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40" name="Google Shape;240;p8"/>
          <p:cNvGrpSpPr/>
          <p:nvPr/>
        </p:nvGrpSpPr>
        <p:grpSpPr>
          <a:xfrm>
            <a:off x="517093" y="5493018"/>
            <a:ext cx="632296" cy="632296"/>
            <a:chOff x="2133600" y="3181350"/>
            <a:chExt cx="1362075" cy="1362075"/>
          </a:xfrm>
        </p:grpSpPr>
        <p:sp>
          <p:nvSpPr>
            <p:cNvPr id="241" name="Google Shape;241;p8"/>
            <p:cNvSpPr/>
            <p:nvPr/>
          </p:nvSpPr>
          <p:spPr>
            <a:xfrm>
              <a:off x="2133600" y="3181350"/>
              <a:ext cx="1362075" cy="1362075"/>
            </a:xfrm>
            <a:custGeom>
              <a:avLst/>
              <a:gdLst/>
              <a:ahLst/>
              <a:cxnLst/>
              <a:rect l="l" t="t" r="r" b="b"/>
              <a:pathLst>
                <a:path w="3432" h="3432" extrusionOk="0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75B549"/>
            </a:solidFill>
            <a:ln>
              <a:noFill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2492375" y="3625850"/>
              <a:ext cx="644525" cy="473075"/>
            </a:xfrm>
            <a:custGeom>
              <a:avLst/>
              <a:gdLst/>
              <a:ahLst/>
              <a:cxnLst/>
              <a:rect l="l" t="t" r="r" b="b"/>
              <a:pathLst>
                <a:path w="1626" h="1190" extrusionOk="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75B549"/>
            </a:solidFill>
            <a:ln>
              <a:noFill/>
            </a:ln>
          </p:spPr>
          <p:txBody>
            <a:bodyPr spcFirstLastPara="1" wrap="square" lIns="121900" tIns="60950" rIns="121900" bIns="609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"/>
          <p:cNvSpPr txBox="1">
            <a:spLocks noGrp="1"/>
          </p:cNvSpPr>
          <p:nvPr>
            <p:ph type="title"/>
          </p:nvPr>
        </p:nvSpPr>
        <p:spPr>
          <a:xfrm>
            <a:off x="517091" y="493049"/>
            <a:ext cx="11157817" cy="545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7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</p:txBody>
      </p:sp>
      <p:grpSp>
        <p:nvGrpSpPr>
          <p:cNvPr id="248" name="Google Shape;248;p9"/>
          <p:cNvGrpSpPr/>
          <p:nvPr/>
        </p:nvGrpSpPr>
        <p:grpSpPr>
          <a:xfrm>
            <a:off x="523068" y="1450208"/>
            <a:ext cx="2557675" cy="4615313"/>
            <a:chOff x="495491" y="1087655"/>
            <a:chExt cx="1918256" cy="3461486"/>
          </a:xfrm>
        </p:grpSpPr>
        <p:sp>
          <p:nvSpPr>
            <p:cNvPr id="249" name="Google Shape;249;p9"/>
            <p:cNvSpPr/>
            <p:nvPr/>
          </p:nvSpPr>
          <p:spPr>
            <a:xfrm>
              <a:off x="495491" y="1087655"/>
              <a:ext cx="1918256" cy="1196904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rgbClr val="C4E0B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50" rIns="121900" bIns="609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 b="1">
                <a:solidFill>
                  <a:srgbClr val="E1EFD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495491" y="2365645"/>
              <a:ext cx="1918256" cy="218349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121900" rIns="121900" bIns="609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59595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Collecting Tourist Spots Dataset</a:t>
              </a:r>
              <a:endParaRPr/>
            </a:p>
            <a:p>
              <a:pPr marL="285750" marR="0" lvl="0" indent="-285750" algn="ctr" rtl="0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Arial"/>
                <a:buChar char="•"/>
              </a:pPr>
              <a:r>
                <a:rPr lang="en-US" sz="1600">
                  <a:solidFill>
                    <a:srgbClr val="59595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How to collect the dataset of tourist spots in Bangladesh.</a:t>
              </a:r>
              <a:endParaRPr/>
            </a:p>
            <a:p>
              <a:pPr marL="285750" marR="0" lvl="0" indent="-285750" algn="ctr" rtl="0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Arial"/>
                <a:buChar char="•"/>
              </a:pPr>
              <a:r>
                <a:rPr lang="en-US" sz="1600">
                  <a:solidFill>
                    <a:srgbClr val="59595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How to process and store the dataset for proper use.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285750" marR="0" lvl="0" indent="-18415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endParaRPr sz="16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285750" marR="0" lvl="0" indent="-18415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endParaRPr sz="16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285750" marR="0" lvl="0" indent="-18415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endParaRPr sz="16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1" name="Google Shape;251;p9"/>
          <p:cNvGrpSpPr/>
          <p:nvPr/>
        </p:nvGrpSpPr>
        <p:grpSpPr>
          <a:xfrm>
            <a:off x="3385797" y="1450208"/>
            <a:ext cx="2557675" cy="4615312"/>
            <a:chOff x="495491" y="1087655"/>
            <a:chExt cx="1918256" cy="3461484"/>
          </a:xfrm>
        </p:grpSpPr>
        <p:sp>
          <p:nvSpPr>
            <p:cNvPr id="252" name="Google Shape;252;p9"/>
            <p:cNvSpPr/>
            <p:nvPr/>
          </p:nvSpPr>
          <p:spPr>
            <a:xfrm>
              <a:off x="495491" y="1087655"/>
              <a:ext cx="1918256" cy="1196903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121900" tIns="60950" rIns="121900" bIns="609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495491" y="2365644"/>
              <a:ext cx="1918256" cy="218349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121900" rIns="121900" bIns="609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59595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Graph Construction</a:t>
              </a:r>
              <a:endParaRPr/>
            </a:p>
            <a:p>
              <a:pPr marL="285750" marR="0" lvl="0" indent="-285750" algn="ctr" rtl="0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Arial"/>
                <a:buChar char="•"/>
              </a:pPr>
              <a:r>
                <a:rPr lang="en-US" sz="1600">
                  <a:solidFill>
                    <a:srgbClr val="59595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How to construct routes between tourist spots.</a:t>
              </a:r>
              <a:endParaRPr/>
            </a:p>
            <a:p>
              <a:pPr marL="285750" marR="0" lvl="0" indent="-285750" algn="ctr" rtl="0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Arial"/>
                <a:buChar char="•"/>
              </a:pPr>
              <a:r>
                <a:rPr lang="en-US" sz="1600">
                  <a:solidFill>
                    <a:srgbClr val="59595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How to evaluate distances between one spot to another.</a:t>
              </a:r>
              <a:endParaRPr/>
            </a:p>
            <a:p>
              <a:pPr marL="285750" marR="0" lvl="0" indent="-285750" algn="ctr" rtl="0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Arial"/>
                <a:buChar char="•"/>
              </a:pPr>
              <a:r>
                <a:rPr lang="en-US" sz="1600">
                  <a:solidFill>
                    <a:srgbClr val="59595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How to represent weight of nodes and edges.</a:t>
              </a:r>
              <a:endParaRPr/>
            </a:p>
          </p:txBody>
        </p:sp>
      </p:grpSp>
      <p:grpSp>
        <p:nvGrpSpPr>
          <p:cNvPr id="254" name="Google Shape;254;p9"/>
          <p:cNvGrpSpPr/>
          <p:nvPr/>
        </p:nvGrpSpPr>
        <p:grpSpPr>
          <a:xfrm>
            <a:off x="6248527" y="1450208"/>
            <a:ext cx="2557675" cy="4615313"/>
            <a:chOff x="495491" y="1087655"/>
            <a:chExt cx="1918256" cy="3461485"/>
          </a:xfrm>
        </p:grpSpPr>
        <p:sp>
          <p:nvSpPr>
            <p:cNvPr id="255" name="Google Shape;255;p9"/>
            <p:cNvSpPr/>
            <p:nvPr/>
          </p:nvSpPr>
          <p:spPr>
            <a:xfrm>
              <a:off x="495491" y="1087655"/>
              <a:ext cx="1918256" cy="1196903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rgbClr val="A8D08C"/>
            </a:solidFill>
            <a:ln>
              <a:noFill/>
            </a:ln>
          </p:spPr>
          <p:txBody>
            <a:bodyPr spcFirstLastPara="1" wrap="square" lIns="121900" tIns="60950" rIns="121900" bIns="609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495491" y="2365644"/>
              <a:ext cx="1918256" cy="218349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121900" rIns="121900" bIns="609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59595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Recommendation</a:t>
              </a:r>
              <a:endParaRPr/>
            </a:p>
            <a:p>
              <a:pPr marL="285750" marR="0" lvl="0" indent="-285750" algn="ctr" rtl="0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Arial"/>
                <a:buChar char="•"/>
              </a:pPr>
              <a:r>
                <a:rPr lang="en-US" sz="1600">
                  <a:solidFill>
                    <a:srgbClr val="59595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How to select the candidate spots considering the start- and end- points.</a:t>
              </a:r>
              <a:endParaRPr/>
            </a:p>
            <a:p>
              <a:pPr marL="285750" marR="0" lvl="0" indent="-285750" algn="ctr" rtl="0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Arial"/>
                <a:buChar char="•"/>
              </a:pPr>
              <a:r>
                <a:rPr lang="en-US" sz="1600">
                  <a:solidFill>
                    <a:srgbClr val="59595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How to measure the weighted cost of a route.</a:t>
              </a:r>
              <a:endParaRPr/>
            </a:p>
          </p:txBody>
        </p:sp>
      </p:grpSp>
      <p:grpSp>
        <p:nvGrpSpPr>
          <p:cNvPr id="257" name="Google Shape;257;p9"/>
          <p:cNvGrpSpPr/>
          <p:nvPr/>
        </p:nvGrpSpPr>
        <p:grpSpPr>
          <a:xfrm>
            <a:off x="9111257" y="1450208"/>
            <a:ext cx="2557675" cy="4615313"/>
            <a:chOff x="495491" y="1087655"/>
            <a:chExt cx="1918256" cy="3461485"/>
          </a:xfrm>
        </p:grpSpPr>
        <p:sp>
          <p:nvSpPr>
            <p:cNvPr id="258" name="Google Shape;258;p9"/>
            <p:cNvSpPr/>
            <p:nvPr/>
          </p:nvSpPr>
          <p:spPr>
            <a:xfrm>
              <a:off x="495491" y="1087655"/>
              <a:ext cx="1918256" cy="1196903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rgbClr val="C4E0B2"/>
            </a:solidFill>
            <a:ln>
              <a:noFill/>
            </a:ln>
          </p:spPr>
          <p:txBody>
            <a:bodyPr spcFirstLastPara="1" wrap="square" lIns="121900" tIns="60950" rIns="121900" bIns="609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33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495491" y="2365644"/>
              <a:ext cx="1918256" cy="218349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121900" tIns="121900" rIns="121900" bIns="609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59595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User Interaction</a:t>
              </a:r>
              <a:endParaRPr/>
            </a:p>
            <a:p>
              <a:pPr marL="285750" marR="0" lvl="0" indent="-285750" algn="ctr" rtl="0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Arial"/>
                <a:buChar char="•"/>
              </a:pPr>
              <a:r>
                <a:rPr lang="en-US" sz="1600">
                  <a:solidFill>
                    <a:srgbClr val="59595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How to make a user-friendly and effective website and mobile application.</a:t>
              </a:r>
              <a:endParaRPr/>
            </a:p>
          </p:txBody>
        </p:sp>
      </p:grpSp>
      <p:sp>
        <p:nvSpPr>
          <p:cNvPr id="260" name="Google Shape;260;p9"/>
          <p:cNvSpPr/>
          <p:nvPr/>
        </p:nvSpPr>
        <p:spPr>
          <a:xfrm>
            <a:off x="1152581" y="1607783"/>
            <a:ext cx="1298647" cy="128072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9278" y="1785517"/>
            <a:ext cx="925251" cy="92525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9"/>
          <p:cNvSpPr/>
          <p:nvPr/>
        </p:nvSpPr>
        <p:spPr>
          <a:xfrm>
            <a:off x="4015310" y="1607783"/>
            <a:ext cx="1298647" cy="128072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9"/>
          <p:cNvSpPr/>
          <p:nvPr/>
        </p:nvSpPr>
        <p:spPr>
          <a:xfrm>
            <a:off x="6878040" y="1607783"/>
            <a:ext cx="1298647" cy="128072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9"/>
          <p:cNvSpPr/>
          <p:nvPr/>
        </p:nvSpPr>
        <p:spPr>
          <a:xfrm>
            <a:off x="9712664" y="1607783"/>
            <a:ext cx="1298647" cy="128072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17694" y="1780190"/>
            <a:ext cx="932755" cy="932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70162" y="1845771"/>
            <a:ext cx="914402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47976" y="1845771"/>
            <a:ext cx="835637" cy="835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2147</Words>
  <Application>Microsoft Office PowerPoint</Application>
  <PresentationFormat>Widescreen</PresentationFormat>
  <Paragraphs>255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Times New Roman</vt:lpstr>
      <vt:lpstr>Helvetica Neue</vt:lpstr>
      <vt:lpstr>Wingdings</vt:lpstr>
      <vt:lpstr>Garamond</vt:lpstr>
      <vt:lpstr>Arial</vt:lpstr>
      <vt:lpstr>Noto Sans Symbols</vt:lpstr>
      <vt:lpstr>Calibri</vt:lpstr>
      <vt:lpstr>Office Theme</vt:lpstr>
      <vt:lpstr>PowerPoint Presentation</vt:lpstr>
      <vt:lpstr>Group Members</vt:lpstr>
      <vt:lpstr>Introduction</vt:lpstr>
      <vt:lpstr>Literature review</vt:lpstr>
      <vt:lpstr>Literature review</vt:lpstr>
      <vt:lpstr>Issues in the existing system</vt:lpstr>
      <vt:lpstr>Motivation</vt:lpstr>
      <vt:lpstr>Objectives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Appendix</vt:lpstr>
      <vt:lpstr>Appendix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fima faria lisa</dc:creator>
  <cp:lastModifiedBy>fima faria lisa</cp:lastModifiedBy>
  <cp:revision>11</cp:revision>
  <dcterms:created xsi:type="dcterms:W3CDTF">2024-07-14T15:21:17Z</dcterms:created>
  <dcterms:modified xsi:type="dcterms:W3CDTF">2024-09-05T03:25:14Z</dcterms:modified>
</cp:coreProperties>
</file>