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7" r:id="rId2"/>
    <p:sldId id="264" r:id="rId3"/>
    <p:sldId id="272" r:id="rId4"/>
    <p:sldId id="265" r:id="rId5"/>
    <p:sldId id="258" r:id="rId6"/>
    <p:sldId id="266" r:id="rId7"/>
    <p:sldId id="267" r:id="rId8"/>
    <p:sldId id="292" r:id="rId9"/>
    <p:sldId id="268" r:id="rId10"/>
    <p:sldId id="271" r:id="rId11"/>
    <p:sldId id="269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294" r:id="rId20"/>
    <p:sldId id="295" r:id="rId21"/>
    <p:sldId id="296" r:id="rId22"/>
    <p:sldId id="297" r:id="rId23"/>
    <p:sldId id="298" r:id="rId24"/>
    <p:sldId id="299" r:id="rId25"/>
    <p:sldId id="302" r:id="rId26"/>
    <p:sldId id="300" r:id="rId27"/>
    <p:sldId id="301" r:id="rId28"/>
    <p:sldId id="270" r:id="rId29"/>
    <p:sldId id="260" r:id="rId30"/>
    <p:sldId id="293" r:id="rId31"/>
    <p:sldId id="262" r:id="rId32"/>
    <p:sldId id="310" r:id="rId33"/>
    <p:sldId id="311" r:id="rId34"/>
    <p:sldId id="312" r:id="rId35"/>
    <p:sldId id="263" r:id="rId36"/>
    <p:sldId id="316" r:id="rId37"/>
    <p:sldId id="313" r:id="rId38"/>
    <p:sldId id="314" r:id="rId39"/>
    <p:sldId id="315" r:id="rId40"/>
    <p:sldId id="317" r:id="rId41"/>
    <p:sldId id="261" r:id="rId42"/>
    <p:sldId id="273" r:id="rId43"/>
    <p:sldId id="274" r:id="rId44"/>
    <p:sldId id="276" r:id="rId45"/>
    <p:sldId id="277" r:id="rId46"/>
    <p:sldId id="279" r:id="rId47"/>
    <p:sldId id="280" r:id="rId48"/>
    <p:sldId id="281" r:id="rId49"/>
    <p:sldId id="285" r:id="rId50"/>
    <p:sldId id="284" r:id="rId51"/>
    <p:sldId id="291" r:id="rId52"/>
    <p:sldId id="286" r:id="rId53"/>
    <p:sldId id="287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2449" autoAdjust="0"/>
  </p:normalViewPr>
  <p:slideViewPr>
    <p:cSldViewPr snapToGrid="0" snapToObjects="1">
      <p:cViewPr varScale="1">
        <p:scale>
          <a:sx n="106" d="100"/>
          <a:sy n="106" d="100"/>
        </p:scale>
        <p:origin x="1704" y="184"/>
      </p:cViewPr>
      <p:guideLst>
        <p:guide orient="horz" pos="2161"/>
        <p:guide pos="2880"/>
      </p:guideLst>
    </p:cSldViewPr>
  </p:slideViewPr>
  <p:outlineViewPr>
    <p:cViewPr>
      <p:scale>
        <a:sx n="33" d="100"/>
        <a:sy n="33" d="100"/>
      </p:scale>
      <p:origin x="200" y="19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310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960E1-E411-DC4F-BBAF-E49CA1587C58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D6B14-E1EE-1D42-A075-F1CCBC4C18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43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red to show it’s the same abstraction from the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D6B14-E1EE-1D42-A075-F1CCBC4C18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49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tha</a:t>
            </a:r>
            <a:r>
              <a:rPr lang="en-US" baseline="0" dirty="0"/>
              <a:t>n C because you can create new functions on the fly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D6B14-E1EE-1D42-A075-F1CCBC4C18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07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lambda at the bottom is “SUM”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D6B14-E1EE-1D42-A075-F1CCBC4C18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2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lambda at the bottom is “</a:t>
            </a:r>
            <a:r>
              <a:rPr lang="en-US" baseline="0" dirty="0" err="1"/>
              <a:t>IsZero</a:t>
            </a:r>
            <a:r>
              <a:rPr lang="en-US" baseline="0" dirty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D6B14-E1EE-1D42-A075-F1CCBC4C18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31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D6B14-E1EE-1D42-A075-F1CCBC4C18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83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Debugging; </a:t>
            </a:r>
          </a:p>
          <a:p>
            <a:r>
              <a:rPr lang="en-US" dirty="0"/>
              <a:t>Multiple implementations – don’t want someone to count on the optimization.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D6B14-E1EE-1D42-A075-F1CCBC4C18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15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Referential transparency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D6B14-E1EE-1D42-A075-F1CCBC4C18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41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1611" y="4742615"/>
            <a:ext cx="7772400" cy="8663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7411" y="5894691"/>
            <a:ext cx="6400800" cy="73979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00A1-B46A-894E-A654-6F7FA1EFD8D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"/>
            <a:ext cx="36830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1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5A56-1FF0-9F41-AF9F-96F2928117E6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00A1-B46A-894E-A654-6F7FA1EFD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1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5A56-1FF0-9F41-AF9F-96F2928117E6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00A1-B46A-894E-A654-6F7FA1EFD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3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5A56-1FF0-9F41-AF9F-96F2928117E6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00A1-B46A-894E-A654-6F7FA1EFD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5A56-1FF0-9F41-AF9F-96F2928117E6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00A1-B46A-894E-A654-6F7FA1EFD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6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5A56-1FF0-9F41-AF9F-96F2928117E6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00A1-B46A-894E-A654-6F7FA1EFD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1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0" i="0">
                <a:solidFill>
                  <a:schemeClr val="accent1"/>
                </a:solidFill>
                <a:latin typeface="Lato Bold"/>
                <a:cs typeface="Lato 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0" i="0" kern="1200" dirty="0" smtClean="0">
                <a:solidFill>
                  <a:schemeClr val="accent1"/>
                </a:solidFill>
                <a:latin typeface="Lato Bold"/>
                <a:ea typeface="+mn-ea"/>
                <a:cs typeface="Lato 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5A56-1FF0-9F41-AF9F-96F2928117E6}" type="datetimeFigureOut">
              <a:rPr lang="en-US" smtClean="0"/>
              <a:t>9/18/19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00A1-B46A-894E-A654-6F7FA1EFD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0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5A56-1FF0-9F41-AF9F-96F2928117E6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00A1-B46A-894E-A654-6F7FA1EFD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8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5A56-1FF0-9F41-AF9F-96F2928117E6}" type="datetimeFigureOut">
              <a:rPr lang="en-US" smtClean="0"/>
              <a:t>9/18/19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00A1-B46A-894E-A654-6F7FA1EFD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3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5A56-1FF0-9F41-AF9F-96F2928117E6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00A1-B46A-894E-A654-6F7FA1EFD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6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5A56-1FF0-9F41-AF9F-96F2928117E6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00A1-B46A-894E-A654-6F7FA1EFD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7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TF_Crumpled_Paper_10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5" y="274639"/>
            <a:ext cx="836793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367934" cy="465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B5A56-1FF0-9F41-AF9F-96F2928117E6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1535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700A1-B46A-894E-A654-6F7FA1EFD8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06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 cap="small">
          <a:solidFill>
            <a:srgbClr val="660066"/>
          </a:solidFill>
          <a:latin typeface="Aleo Bold"/>
          <a:ea typeface="+mj-ea"/>
          <a:cs typeface="Aleo Bold"/>
        </a:defRPr>
      </a:lvl1pPr>
    </p:titleStyle>
    <p:bodyStyle>
      <a:lvl1pPr marL="0" indent="-914400" algn="l" defTabSz="457200" rtl="0" eaLnBrk="1" latinLnBrk="0" hangingPunct="1">
        <a:spcBef>
          <a:spcPct val="20000"/>
        </a:spcBef>
        <a:buFontTx/>
        <a:buNone/>
        <a:defRPr sz="2800" b="0" i="0" kern="1200">
          <a:solidFill>
            <a:schemeClr val="tx1"/>
          </a:solidFill>
          <a:latin typeface="Lato Light"/>
          <a:ea typeface="+mn-ea"/>
          <a:cs typeface="Lato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Lato Light"/>
          <a:ea typeface="+mn-ea"/>
          <a:cs typeface="Lato Light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-"/>
        <a:defRPr sz="2000" b="0" i="0" kern="1200">
          <a:solidFill>
            <a:schemeClr val="tx1"/>
          </a:solidFill>
          <a:latin typeface="Lato Light"/>
          <a:ea typeface="+mn-ea"/>
          <a:cs typeface="Lato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Lato Light"/>
          <a:ea typeface="+mn-ea"/>
          <a:cs typeface="Lato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chemeClr val="tx1"/>
          </a:solidFill>
          <a:latin typeface="Lato Light"/>
          <a:ea typeface="+mn-ea"/>
          <a:cs typeface="Lato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 and The </a:t>
            </a:r>
            <a:r>
              <a:rPr lang="en-US" cap="none" dirty="0" err="1">
                <a:latin typeface="Lucida Grande"/>
                <a:ea typeface="Lucida Grande"/>
                <a:cs typeface="Lucida Grande"/>
              </a:rPr>
              <a:t>λ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 calculus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16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cap="none" dirty="0"/>
              <a:t>λ</a:t>
            </a:r>
            <a:r>
              <a:rPr lang="en-US" cap="none" dirty="0"/>
              <a:t>calculus: </a:t>
            </a:r>
            <a:r>
              <a:rPr lang="en-US" cap="none" dirty="0">
                <a:latin typeface="Lucida Grande"/>
                <a:ea typeface="Lucida Grande"/>
                <a:cs typeface="Lucida Grande"/>
              </a:rPr>
              <a:t>α</a:t>
            </a:r>
            <a:r>
              <a:rPr lang="en-US" cap="none" dirty="0"/>
              <a:t>-equivalence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 err="1">
                <a:latin typeface="Courier"/>
                <a:cs typeface="Courier"/>
              </a:rPr>
              <a:t>x.x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and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 err="1">
                <a:latin typeface="Courier"/>
                <a:cs typeface="Courier"/>
              </a:rPr>
              <a:t>y.y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are 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α</a:t>
            </a:r>
            <a:r>
              <a:rPr lang="en-US" dirty="0">
                <a:solidFill>
                  <a:prstClr val="black"/>
                </a:solidFill>
              </a:rPr>
              <a:t>-equivalent abstractions.</a:t>
            </a:r>
          </a:p>
          <a:p>
            <a:r>
              <a:rPr lang="en-US" dirty="0">
                <a:solidFill>
                  <a:prstClr val="black"/>
                </a:solidFill>
              </a:rPr>
              <a:t>Bound variable names don’t matter.</a:t>
            </a:r>
          </a:p>
          <a:p>
            <a:r>
              <a:rPr lang="en-US" dirty="0">
                <a:latin typeface="Lucida Grande"/>
                <a:ea typeface="Lucida Grande"/>
                <a:cs typeface="Lucida Grande"/>
              </a:rPr>
              <a:t>α</a:t>
            </a:r>
            <a:r>
              <a:rPr lang="en-US" dirty="0">
                <a:solidFill>
                  <a:prstClr val="black"/>
                </a:solidFill>
              </a:rPr>
              <a:t>-substitution is renaming a variable without changing the abstraction:</a:t>
            </a:r>
          </a:p>
          <a:p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 err="1">
                <a:latin typeface="Courier"/>
                <a:cs typeface="Courier"/>
              </a:rPr>
              <a:t>x.E</a:t>
            </a:r>
            <a:r>
              <a:rPr lang="en-US" dirty="0">
                <a:latin typeface="Courier"/>
                <a:cs typeface="Courier"/>
              </a:rPr>
              <a:t> =&gt;</a:t>
            </a:r>
            <a:r>
              <a:rPr lang="en-US" baseline="-25000" dirty="0">
                <a:latin typeface="Lucida Grande"/>
                <a:ea typeface="Lucida Grande"/>
                <a:cs typeface="Lucida Grande"/>
              </a:rPr>
              <a:t>α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 err="1">
                <a:latin typeface="Courier"/>
                <a:cs typeface="Courier"/>
              </a:rPr>
              <a:t>y.E</a:t>
            </a:r>
            <a:r>
              <a:rPr lang="en-US" dirty="0">
                <a:latin typeface="Courier"/>
                <a:cs typeface="Courier"/>
              </a:rPr>
              <a:t>[y/x]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Only requirement is that the new name must not be a free variable.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“Captured variable”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Known as the “</a:t>
            </a:r>
            <a:r>
              <a:rPr lang="en-US" dirty="0" err="1">
                <a:solidFill>
                  <a:prstClr val="black"/>
                </a:solidFill>
              </a:rPr>
              <a:t>funarg</a:t>
            </a:r>
            <a:r>
              <a:rPr lang="en-US" dirty="0">
                <a:solidFill>
                  <a:prstClr val="black"/>
                </a:solidFill>
              </a:rPr>
              <a:t>” problem</a:t>
            </a:r>
          </a:p>
          <a:p>
            <a:r>
              <a:rPr lang="en-US" dirty="0">
                <a:solidFill>
                  <a:prstClr val="black"/>
                </a:solidFill>
              </a:rPr>
              <a:t>Informally, 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β</a:t>
            </a:r>
            <a:r>
              <a:rPr lang="en-US" dirty="0">
                <a:solidFill>
                  <a:prstClr val="black"/>
                </a:solidFill>
              </a:rPr>
              <a:t>-reduction requires 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α</a:t>
            </a:r>
            <a:r>
              <a:rPr lang="en-US" dirty="0">
                <a:solidFill>
                  <a:prstClr val="black"/>
                </a:solidFill>
              </a:rPr>
              <a:t>-substitution of variables that are already bound.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13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Abstractions only take a single argument</a:t>
            </a:r>
          </a:p>
          <a:p>
            <a:r>
              <a:rPr lang="en-US" dirty="0"/>
              <a:t>Multiple arguments via </a:t>
            </a:r>
            <a:r>
              <a:rPr lang="en-US" i="1" dirty="0"/>
              <a:t>currying</a:t>
            </a:r>
            <a:r>
              <a:rPr lang="en-US" dirty="0"/>
              <a:t>.</a:t>
            </a:r>
          </a:p>
          <a:p>
            <a:r>
              <a:rPr lang="en-US" dirty="0"/>
              <a:t>Let’s say we have f(</a:t>
            </a:r>
            <a:r>
              <a:rPr lang="en-US" dirty="0" err="1"/>
              <a:t>x,y</a:t>
            </a:r>
            <a:r>
              <a:rPr lang="en-US" dirty="0"/>
              <a:t>) = x + y</a:t>
            </a:r>
          </a:p>
          <a:p>
            <a:r>
              <a:rPr lang="en-US" dirty="0"/>
              <a:t>Define:</a:t>
            </a:r>
          </a:p>
          <a:p>
            <a:pPr marL="457200" lvl="1" indent="0">
              <a:buNone/>
            </a:pPr>
            <a:r>
              <a:rPr lang="en-US" dirty="0" err="1">
                <a:latin typeface="Courier"/>
                <a:cs typeface="Courier"/>
              </a:rPr>
              <a:t>F</a:t>
            </a:r>
            <a:r>
              <a:rPr lang="en-US" baseline="-25000" dirty="0" err="1">
                <a:latin typeface="Courier"/>
                <a:cs typeface="Courier"/>
              </a:rPr>
              <a:t>x</a:t>
            </a:r>
            <a:r>
              <a:rPr lang="en-US" dirty="0">
                <a:latin typeface="Courier"/>
                <a:cs typeface="Courier"/>
              </a:rPr>
              <a:t> = 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 err="1">
                <a:latin typeface="Courier"/>
                <a:cs typeface="Courier"/>
              </a:rPr>
              <a:t>y.x</a:t>
            </a:r>
            <a:r>
              <a:rPr lang="en-US" dirty="0">
                <a:latin typeface="Courier"/>
                <a:cs typeface="Courier"/>
              </a:rPr>
              <a:t> + y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F  = 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 err="1">
                <a:latin typeface="Courier"/>
                <a:cs typeface="Courier"/>
              </a:rPr>
              <a:t>x.F</a:t>
            </a:r>
            <a:r>
              <a:rPr lang="en-US" baseline="-25000" dirty="0" err="1">
                <a:latin typeface="Courier"/>
                <a:cs typeface="Courier"/>
              </a:rPr>
              <a:t>x</a:t>
            </a:r>
            <a:endParaRPr lang="en-US" dirty="0">
              <a:latin typeface="Courier"/>
              <a:cs typeface="Courier"/>
            </a:endParaRPr>
          </a:p>
          <a:p>
            <a:pPr indent="-285750"/>
            <a:r>
              <a:rPr lang="en-US" dirty="0"/>
              <a:t>Then:</a:t>
            </a:r>
          </a:p>
          <a:p>
            <a:pPr indent="-285750"/>
            <a:r>
              <a:rPr lang="en-US" dirty="0">
                <a:latin typeface="Courier"/>
                <a:cs typeface="Courier"/>
              </a:rPr>
              <a:t>  (F x) y = </a:t>
            </a:r>
            <a:r>
              <a:rPr lang="en-US" dirty="0" err="1">
                <a:latin typeface="Courier"/>
                <a:cs typeface="Courier"/>
              </a:rPr>
              <a:t>F</a:t>
            </a:r>
            <a:r>
              <a:rPr lang="en-US" baseline="-25000" dirty="0" err="1">
                <a:latin typeface="Courier"/>
                <a:cs typeface="Courier"/>
              </a:rPr>
              <a:t>x</a:t>
            </a:r>
            <a:r>
              <a:rPr lang="en-US" baseline="-25000" dirty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y = x + y</a:t>
            </a:r>
          </a:p>
          <a:p>
            <a:pPr indent="-285750"/>
            <a:r>
              <a:rPr lang="en-US" dirty="0"/>
              <a:t>In the 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/>
              <a:t>- calculus we would write as:</a:t>
            </a:r>
          </a:p>
          <a:p>
            <a:pPr marL="0" lvl="1">
              <a:buNone/>
            </a:pP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x.(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y.(+ x y))</a:t>
            </a:r>
            <a:endParaRPr lang="en-US" dirty="0"/>
          </a:p>
          <a:p>
            <a:pPr indent="-285750"/>
            <a:r>
              <a:rPr lang="en-US" dirty="0"/>
              <a:t>Currying is a powerful notion</a:t>
            </a:r>
          </a:p>
          <a:p>
            <a:pPr lvl="1"/>
            <a:r>
              <a:rPr lang="en-US" dirty="0"/>
              <a:t>Leads to “lazy evaluation”</a:t>
            </a:r>
          </a:p>
          <a:p>
            <a:pPr indent="-285750"/>
            <a:endParaRPr lang="en-US" dirty="0">
              <a:latin typeface="Courier"/>
              <a:cs typeface="Courier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Example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>
                <a:cs typeface="+mn-cs"/>
              </a:rPr>
              <a:t>      (\x. x x) (\y. y)</a:t>
            </a:r>
          </a:p>
        </p:txBody>
      </p:sp>
    </p:spTree>
    <p:extLst>
      <p:ext uri="{BB962C8B-B14F-4D97-AF65-F5344CB8AC3E}">
        <p14:creationId xmlns:p14="http://schemas.microsoft.com/office/powerpoint/2010/main" val="3855368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>
                <a:cs typeface="+mn-cs"/>
              </a:rPr>
              <a:t>      (\x. x x) (\y. y)</a:t>
            </a:r>
          </a:p>
          <a:p>
            <a:pPr eaLnBrk="1" hangingPunct="1">
              <a:buFontTx/>
              <a:buNone/>
              <a:defRPr/>
            </a:pPr>
            <a:r>
              <a:rPr lang="en-US">
                <a:cs typeface="+mn-cs"/>
              </a:rPr>
              <a:t>--&gt; x x [\y. y / x]</a:t>
            </a:r>
          </a:p>
          <a:p>
            <a:pPr eaLnBrk="1" hangingPunct="1">
              <a:buFontTx/>
              <a:buNone/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5385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>
                <a:cs typeface="+mn-cs"/>
              </a:rPr>
              <a:t>      (\x. x x) (\y. y)</a:t>
            </a:r>
          </a:p>
          <a:p>
            <a:pPr eaLnBrk="1" hangingPunct="1">
              <a:buFontTx/>
              <a:buNone/>
              <a:defRPr/>
            </a:pPr>
            <a:r>
              <a:rPr lang="en-US">
                <a:cs typeface="+mn-cs"/>
              </a:rPr>
              <a:t>--&gt; x x [\y. y / x]</a:t>
            </a:r>
          </a:p>
          <a:p>
            <a:pPr eaLnBrk="1" hangingPunct="1">
              <a:buFontTx/>
              <a:buNone/>
              <a:defRPr/>
            </a:pPr>
            <a:r>
              <a:rPr lang="en-US">
                <a:cs typeface="+mn-cs"/>
              </a:rPr>
              <a:t>== (\y. y) (\y. y)</a:t>
            </a:r>
          </a:p>
        </p:txBody>
      </p:sp>
    </p:spTree>
    <p:extLst>
      <p:ext uri="{BB962C8B-B14F-4D97-AF65-F5344CB8AC3E}">
        <p14:creationId xmlns:p14="http://schemas.microsoft.com/office/powerpoint/2010/main" val="1390238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Example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>
                <a:cs typeface="+mn-cs"/>
              </a:rPr>
              <a:t>      (\x. x x) (\y. y)</a:t>
            </a:r>
          </a:p>
          <a:p>
            <a:pPr eaLnBrk="1" hangingPunct="1">
              <a:buFontTx/>
              <a:buNone/>
              <a:defRPr/>
            </a:pPr>
            <a:r>
              <a:rPr lang="en-US">
                <a:cs typeface="+mn-cs"/>
              </a:rPr>
              <a:t>--&gt; x x [\y. y / x]</a:t>
            </a:r>
          </a:p>
          <a:p>
            <a:pPr eaLnBrk="1" hangingPunct="1">
              <a:buFontTx/>
              <a:buNone/>
              <a:defRPr/>
            </a:pPr>
            <a:r>
              <a:rPr lang="en-US">
                <a:cs typeface="+mn-cs"/>
              </a:rPr>
              <a:t>== (\y. y) (\y. y)</a:t>
            </a:r>
          </a:p>
          <a:p>
            <a:pPr eaLnBrk="1" hangingPunct="1">
              <a:buFontTx/>
              <a:buNone/>
              <a:defRPr/>
            </a:pPr>
            <a:r>
              <a:rPr lang="en-US">
                <a:cs typeface="+mn-cs"/>
              </a:rPr>
              <a:t>--&gt; y [\y. y / y]</a:t>
            </a:r>
          </a:p>
          <a:p>
            <a:pPr eaLnBrk="1" hangingPunct="1">
              <a:buFontTx/>
              <a:buNone/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542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Example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>
                <a:cs typeface="+mn-cs"/>
              </a:rPr>
              <a:t>      (\x. x x) (\y. y)</a:t>
            </a:r>
          </a:p>
          <a:p>
            <a:pPr eaLnBrk="1" hangingPunct="1">
              <a:buFontTx/>
              <a:buNone/>
              <a:defRPr/>
            </a:pPr>
            <a:r>
              <a:rPr lang="en-US">
                <a:cs typeface="+mn-cs"/>
              </a:rPr>
              <a:t>--&gt; x x [\y. y / x]</a:t>
            </a:r>
          </a:p>
          <a:p>
            <a:pPr eaLnBrk="1" hangingPunct="1">
              <a:buFontTx/>
              <a:buNone/>
              <a:defRPr/>
            </a:pPr>
            <a:r>
              <a:rPr lang="en-US">
                <a:cs typeface="+mn-cs"/>
              </a:rPr>
              <a:t>== (\y. y) (\y. y)</a:t>
            </a:r>
          </a:p>
          <a:p>
            <a:pPr eaLnBrk="1" hangingPunct="1">
              <a:buFontTx/>
              <a:buNone/>
              <a:defRPr/>
            </a:pPr>
            <a:r>
              <a:rPr lang="en-US">
                <a:cs typeface="+mn-cs"/>
              </a:rPr>
              <a:t>--&gt; y [\y. y / y]</a:t>
            </a:r>
          </a:p>
          <a:p>
            <a:pPr eaLnBrk="1" hangingPunct="1">
              <a:buFontTx/>
              <a:buNone/>
              <a:defRPr/>
            </a:pPr>
            <a:r>
              <a:rPr lang="en-US">
                <a:cs typeface="+mn-cs"/>
              </a:rPr>
              <a:t>== \y. y</a:t>
            </a:r>
          </a:p>
        </p:txBody>
      </p:sp>
    </p:spTree>
    <p:extLst>
      <p:ext uri="{BB962C8B-B14F-4D97-AF65-F5344CB8AC3E}">
        <p14:creationId xmlns:p14="http://schemas.microsoft.com/office/powerpoint/2010/main" val="1261397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Another example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>
                <a:cs typeface="+mn-cs"/>
              </a:rPr>
              <a:t>(\x. x x) (\x. x x)</a:t>
            </a:r>
          </a:p>
          <a:p>
            <a:pPr eaLnBrk="1" hangingPunct="1">
              <a:buFontTx/>
              <a:buNone/>
              <a:defRPr/>
            </a:pPr>
            <a:r>
              <a:rPr lang="en-US">
                <a:cs typeface="+mn-cs"/>
              </a:rPr>
              <a:t>--&gt; x x [\x. x x/x]</a:t>
            </a:r>
          </a:p>
        </p:txBody>
      </p:sp>
    </p:spTree>
    <p:extLst>
      <p:ext uri="{BB962C8B-B14F-4D97-AF65-F5344CB8AC3E}">
        <p14:creationId xmlns:p14="http://schemas.microsoft.com/office/powerpoint/2010/main" val="1117539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Another example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>
                <a:cs typeface="+mn-cs"/>
              </a:rPr>
              <a:t>(\x. x x) (\x. x x)</a:t>
            </a:r>
          </a:p>
          <a:p>
            <a:pPr eaLnBrk="1" hangingPunct="1">
              <a:buFontTx/>
              <a:buNone/>
              <a:defRPr/>
            </a:pPr>
            <a:r>
              <a:rPr lang="en-US">
                <a:cs typeface="+mn-cs"/>
              </a:rPr>
              <a:t>--&gt; x x [\x. x x/x]</a:t>
            </a:r>
          </a:p>
          <a:p>
            <a:pPr eaLnBrk="1" hangingPunct="1">
              <a:buFontTx/>
              <a:buNone/>
              <a:defRPr/>
            </a:pPr>
            <a:r>
              <a:rPr lang="en-US">
                <a:cs typeface="+mn-cs"/>
              </a:rPr>
              <a:t>== (\x. x x) (\x. x x)</a:t>
            </a:r>
          </a:p>
          <a:p>
            <a:pPr eaLnBrk="1" hangingPunct="1">
              <a:buFontTx/>
              <a:buNone/>
              <a:defRPr/>
            </a:pPr>
            <a:endParaRPr lang="en-US">
              <a:cs typeface="+mn-cs"/>
            </a:endParaRPr>
          </a:p>
          <a:p>
            <a:pPr eaLnBrk="1" hangingPunct="1">
              <a:defRPr/>
            </a:pPr>
            <a:r>
              <a:rPr lang="en-US">
                <a:cs typeface="+mn-cs"/>
              </a:rPr>
              <a:t>In other words, it is simple to write non terminating computations in the lambda calculus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what else can we do?</a:t>
            </a:r>
          </a:p>
        </p:txBody>
      </p:sp>
    </p:spTree>
    <p:extLst>
      <p:ext uri="{BB962C8B-B14F-4D97-AF65-F5344CB8AC3E}">
        <p14:creationId xmlns:p14="http://schemas.microsoft.com/office/powerpoint/2010/main" val="4220455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940800" cy="4658495"/>
          </a:xfrm>
        </p:spPr>
        <p:txBody>
          <a:bodyPr/>
          <a:lstStyle/>
          <a:p>
            <a:r>
              <a:rPr lang="en-US" dirty="0">
                <a:latin typeface="Courier"/>
                <a:cs typeface="Courier"/>
              </a:rPr>
              <a:t>(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x. (* (+ 3 x) (- x 4))) 5</a:t>
            </a:r>
          </a:p>
          <a:p>
            <a:r>
              <a:rPr lang="en-US" dirty="0">
                <a:latin typeface="Courier"/>
                <a:cs typeface="Courier"/>
              </a:rPr>
              <a:t>(* (+ 3 5) (- 5 4) )   ; 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β-reduction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(* (+ 3 5) 1 )         ; 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macro application</a:t>
            </a:r>
          </a:p>
          <a:p>
            <a:r>
              <a:rPr lang="en-US" dirty="0">
                <a:latin typeface="Courier"/>
                <a:cs typeface="Courier"/>
              </a:rPr>
              <a:t>(* 8 1)                ; 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macro application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8                      ; 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macro application</a:t>
            </a:r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3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Consist of an expression E</a:t>
            </a:r>
          </a:p>
          <a:p>
            <a:pPr lvl="1"/>
            <a:r>
              <a:rPr lang="en-US" dirty="0"/>
              <a:t>E represents the algorithm and the input</a:t>
            </a:r>
          </a:p>
          <a:p>
            <a:r>
              <a:rPr lang="en-US" dirty="0"/>
              <a:t>E is subject to rewrite rules (</a:t>
            </a:r>
            <a:r>
              <a:rPr lang="en-US" i="1" dirty="0"/>
              <a:t>reduction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Replace part P of E by P’ based on rewrite rules</a:t>
            </a:r>
          </a:p>
          <a:p>
            <a:pPr lvl="1"/>
            <a:r>
              <a:rPr lang="en-US" dirty="0"/>
              <a:t>Rewrite rule: P -&gt; P’</a:t>
            </a:r>
          </a:p>
          <a:p>
            <a:pPr lvl="1"/>
            <a:r>
              <a:rPr lang="en-US" dirty="0"/>
              <a:t>E rewritten: E[P] -&gt; E[P’] </a:t>
            </a:r>
          </a:p>
          <a:p>
            <a:r>
              <a:rPr lang="en-US" dirty="0"/>
              <a:t>Repeat until resulting expression cannot be rewritten</a:t>
            </a:r>
          </a:p>
          <a:p>
            <a:r>
              <a:rPr lang="en-US" dirty="0"/>
              <a:t>This is E*, the </a:t>
            </a:r>
            <a:r>
              <a:rPr lang="en-US" i="1" dirty="0"/>
              <a:t>normal form </a:t>
            </a:r>
            <a:r>
              <a:rPr lang="en-US" dirty="0"/>
              <a:t>of E</a:t>
            </a:r>
          </a:p>
          <a:p>
            <a:r>
              <a:rPr lang="en-US" dirty="0"/>
              <a:t>For instance:</a:t>
            </a:r>
          </a:p>
          <a:p>
            <a:pPr lvl="1"/>
            <a:r>
              <a:rPr lang="en-US" dirty="0"/>
              <a:t>Rewrite rules are our math “tables”</a:t>
            </a:r>
          </a:p>
          <a:p>
            <a:pPr marL="457200" lvl="1" indent="0">
              <a:buNone/>
            </a:pPr>
            <a:r>
              <a:rPr lang="en-US" sz="1900" dirty="0">
                <a:latin typeface="Courier"/>
                <a:cs typeface="Courier"/>
              </a:rPr>
              <a:t>(10 + 2 * 4) * (4 + 5) = (10 + 8) * (4 + 5)</a:t>
            </a:r>
          </a:p>
          <a:p>
            <a:pPr marL="457200" lvl="1" indent="0">
              <a:buNone/>
            </a:pPr>
            <a:r>
              <a:rPr lang="en-US" sz="1900" dirty="0">
                <a:latin typeface="Courier"/>
                <a:cs typeface="Courier"/>
              </a:rPr>
              <a:t>                       = 18 * (4 + 5)</a:t>
            </a:r>
          </a:p>
          <a:p>
            <a:pPr marL="457200" lvl="1" indent="0">
              <a:buNone/>
            </a:pPr>
            <a:r>
              <a:rPr lang="en-US" sz="1900" dirty="0">
                <a:latin typeface="Courier"/>
                <a:cs typeface="Courier"/>
              </a:rPr>
              <a:t>                       = 18 * 9</a:t>
            </a:r>
          </a:p>
          <a:p>
            <a:pPr marL="457200" lvl="1" indent="0">
              <a:buNone/>
            </a:pPr>
            <a:r>
              <a:rPr lang="en-US" sz="1900" dirty="0">
                <a:latin typeface="Courier"/>
                <a:cs typeface="Courier"/>
              </a:rPr>
              <a:t>                       = 162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6806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x. (* (+ 3 x) (- x 4)) 5</a:t>
            </a:r>
          </a:p>
          <a:p>
            <a:r>
              <a:rPr lang="en-US" i="1" dirty="0">
                <a:latin typeface="Courier"/>
                <a:cs typeface="Courier"/>
              </a:rPr>
              <a:t>No reductions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solidFill>
                  <a:prstClr val="black"/>
                </a:solidFill>
              </a:rPr>
              <a:t>The parentheses are important!</a:t>
            </a:r>
          </a:p>
          <a:p>
            <a:r>
              <a:rPr lang="en-US" dirty="0">
                <a:solidFill>
                  <a:prstClr val="black"/>
                </a:solidFill>
              </a:rPr>
              <a:t>Without them enclosing an abstraction, the function body goes to the end of the line.</a:t>
            </a:r>
          </a:p>
          <a:p>
            <a:r>
              <a:rPr lang="en-US" dirty="0">
                <a:solidFill>
                  <a:prstClr val="black"/>
                </a:solidFill>
              </a:rPr>
              <a:t>Let’s see how the above function is behaviorally different…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3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(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x. (* (+ 3 x) (- x 4)) 5) 10</a:t>
            </a:r>
          </a:p>
          <a:p>
            <a:r>
              <a:rPr lang="en-US" dirty="0">
                <a:latin typeface="Courier"/>
                <a:cs typeface="Courier"/>
              </a:rPr>
              <a:t>(* (+ 3 10) (- 10 4)) 5    ;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 β-reduction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(* 13 (- 10 4) 5</a:t>
            </a:r>
          </a:p>
          <a:p>
            <a:r>
              <a:rPr lang="en-US" dirty="0">
                <a:latin typeface="Courier"/>
                <a:cs typeface="Courier"/>
              </a:rPr>
              <a:t>(* 13 6) 5</a:t>
            </a:r>
          </a:p>
          <a:p>
            <a:r>
              <a:rPr lang="en-US" dirty="0">
                <a:latin typeface="Courier"/>
                <a:cs typeface="Courier"/>
              </a:rPr>
              <a:t>78 5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5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(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x. (f x) (g x)) 12</a:t>
            </a:r>
          </a:p>
          <a:p>
            <a:r>
              <a:rPr lang="en-US" dirty="0">
                <a:latin typeface="Courier"/>
                <a:cs typeface="Courier"/>
              </a:rPr>
              <a:t>(f 12) (g 12)</a:t>
            </a:r>
          </a:p>
        </p:txBody>
      </p:sp>
    </p:spTree>
    <p:extLst>
      <p:ext uri="{BB962C8B-B14F-4D97-AF65-F5344CB8AC3E}">
        <p14:creationId xmlns:p14="http://schemas.microsoft.com/office/powerpoint/2010/main" val="305071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(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g.(</a:t>
            </a:r>
            <a:r>
              <a:rPr lang="en-US" i="1" dirty="0">
                <a:solidFill>
                  <a:srgbClr val="FF0000"/>
                </a:solidFill>
                <a:latin typeface="Courier"/>
                <a:cs typeface="Courier"/>
              </a:rPr>
              <a:t>(</a:t>
            </a:r>
            <a:r>
              <a:rPr lang="el-GR" i="1" dirty="0">
                <a:solidFill>
                  <a:srgbClr val="FF0000"/>
                </a:solidFill>
                <a:latin typeface="Courier"/>
                <a:cs typeface="Courier"/>
              </a:rPr>
              <a:t>λ</a:t>
            </a:r>
            <a:r>
              <a:rPr lang="en-US" i="1" dirty="0">
                <a:solidFill>
                  <a:srgbClr val="FF0000"/>
                </a:solidFill>
                <a:latin typeface="Courier"/>
                <a:cs typeface="Courier"/>
              </a:rPr>
              <a:t>x. (f x) (g x)) 12</a:t>
            </a:r>
            <a:r>
              <a:rPr lang="en-US" dirty="0">
                <a:latin typeface="Courier"/>
                <a:cs typeface="Courier"/>
              </a:rPr>
              <a:t>)) 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 err="1">
                <a:latin typeface="Courier"/>
                <a:cs typeface="Courier"/>
              </a:rPr>
              <a:t>a.a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(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x. (f x) ((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 err="1">
                <a:latin typeface="Courier"/>
                <a:cs typeface="Courier"/>
              </a:rPr>
              <a:t>a.a</a:t>
            </a:r>
            <a:r>
              <a:rPr lang="en-US" dirty="0">
                <a:latin typeface="Courier"/>
                <a:cs typeface="Courier"/>
              </a:rPr>
              <a:t>) x)) 12   ; 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β</a:t>
            </a:r>
          </a:p>
          <a:p>
            <a:r>
              <a:rPr lang="en-US" dirty="0">
                <a:latin typeface="Courier"/>
                <a:cs typeface="Courier"/>
              </a:rPr>
              <a:t>(f 12) ((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 err="1">
                <a:latin typeface="Courier"/>
                <a:cs typeface="Courier"/>
              </a:rPr>
              <a:t>a.a</a:t>
            </a:r>
            <a:r>
              <a:rPr lang="en-US" dirty="0">
                <a:latin typeface="Courier"/>
                <a:cs typeface="Courier"/>
              </a:rPr>
              <a:t>) 12)           ; 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β</a:t>
            </a:r>
          </a:p>
          <a:p>
            <a:r>
              <a:rPr lang="en-US" dirty="0">
                <a:latin typeface="Courier"/>
                <a:cs typeface="Courier"/>
              </a:rPr>
              <a:t>(f 12) 12                     ; 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β</a:t>
            </a:r>
          </a:p>
          <a:p>
            <a:r>
              <a:rPr lang="en-US" dirty="0">
                <a:latin typeface="Courier"/>
                <a:cs typeface="Courier"/>
              </a:rPr>
              <a:t>f 12 12             (also)</a:t>
            </a:r>
            <a:endParaRPr lang="en-US" dirty="0">
              <a:latin typeface="Lucida Grande"/>
              <a:ea typeface="Lucida Grande"/>
              <a:cs typeface="Lucida Grande"/>
            </a:endParaRPr>
          </a:p>
          <a:p>
            <a:endParaRPr lang="en-US" dirty="0">
              <a:latin typeface="Lucida Grande"/>
              <a:ea typeface="Lucida Grande"/>
              <a:cs typeface="Lucida Grand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4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(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 err="1">
                <a:latin typeface="Courier"/>
                <a:cs typeface="Courier"/>
              </a:rPr>
              <a:t>f.f</a:t>
            </a:r>
            <a:r>
              <a:rPr lang="en-US" dirty="0">
                <a:latin typeface="Courier"/>
                <a:cs typeface="Courier"/>
              </a:rPr>
              <a:t> 12 12) 12</a:t>
            </a:r>
          </a:p>
          <a:p>
            <a:r>
              <a:rPr lang="en-US" dirty="0">
                <a:latin typeface="Courier"/>
                <a:cs typeface="Courier"/>
              </a:rPr>
              <a:t>12 12 12  ; 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β</a:t>
            </a:r>
          </a:p>
          <a:p>
            <a:endParaRPr lang="en-US" dirty="0">
              <a:latin typeface="Lucida Grande"/>
              <a:ea typeface="Lucida Grande"/>
              <a:cs typeface="Lucida Grande"/>
            </a:endParaRPr>
          </a:p>
          <a:p>
            <a:r>
              <a:rPr lang="en-US" dirty="0">
                <a:latin typeface="Courier"/>
                <a:cs typeface="Courier"/>
              </a:rPr>
              <a:t>(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 err="1">
                <a:latin typeface="Courier"/>
                <a:cs typeface="Courier"/>
              </a:rPr>
              <a:t>f.f</a:t>
            </a:r>
            <a:r>
              <a:rPr lang="en-US" dirty="0">
                <a:latin typeface="Courier"/>
                <a:cs typeface="Courier"/>
              </a:rPr>
              <a:t> 12 12) 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x.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y.(+ x y)</a:t>
            </a:r>
          </a:p>
          <a:p>
            <a:r>
              <a:rPr lang="en-US" dirty="0">
                <a:latin typeface="Courier"/>
                <a:cs typeface="Courier"/>
              </a:rPr>
              <a:t>(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x.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y.(+ x y)) 12 12       ; 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β</a:t>
            </a:r>
          </a:p>
          <a:p>
            <a:r>
              <a:rPr lang="en-US" dirty="0">
                <a:latin typeface="Courier"/>
                <a:cs typeface="Courier"/>
              </a:rPr>
              <a:t>(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y.(+ 12 y)) 12             ; 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β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(+ 12 12)                     ; 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β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24</a:t>
            </a:r>
          </a:p>
          <a:p>
            <a:endParaRPr lang="en-US" dirty="0">
              <a:latin typeface="Lucida Grande"/>
              <a:ea typeface="Lucida Grande"/>
              <a:cs typeface="Lucida Grand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4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(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 err="1">
                <a:latin typeface="Courier"/>
                <a:cs typeface="Courier"/>
              </a:rPr>
              <a:t>f.f</a:t>
            </a:r>
            <a:r>
              <a:rPr lang="en-US" dirty="0">
                <a:latin typeface="Courier"/>
                <a:cs typeface="Courier"/>
              </a:rPr>
              <a:t> 12 13) 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x.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y.(+ x y)</a:t>
            </a:r>
          </a:p>
          <a:p>
            <a:r>
              <a:rPr lang="en-US" dirty="0">
                <a:latin typeface="Courier"/>
                <a:cs typeface="Courier"/>
              </a:rPr>
              <a:t>(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x.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y.(+ x y)) 12 13       ; 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β</a:t>
            </a:r>
          </a:p>
          <a:p>
            <a:r>
              <a:rPr lang="en-US" dirty="0">
                <a:latin typeface="Courier"/>
                <a:cs typeface="Courier"/>
              </a:rPr>
              <a:t>(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y.(+ 12 y)) 13             ; 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β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(+ 12 13)                     ; 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β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25</a:t>
            </a:r>
          </a:p>
          <a:p>
            <a:endParaRPr lang="en-US" dirty="0">
              <a:latin typeface="Lucida Grande"/>
              <a:ea typeface="Lucida Grande"/>
              <a:cs typeface="Lucida Grand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91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(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x.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y. x y) y</a:t>
            </a:r>
          </a:p>
          <a:p>
            <a:r>
              <a:rPr lang="en-US" dirty="0">
                <a:latin typeface="Courier"/>
                <a:cs typeface="Courier"/>
              </a:rPr>
              <a:t>(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x.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z. x z) y      ; 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α-reduction</a:t>
            </a:r>
          </a:p>
          <a:p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z. y z              ; 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β-reduction</a:t>
            </a:r>
          </a:p>
          <a:p>
            <a:endParaRPr lang="en-US" dirty="0">
              <a:latin typeface="Lucida Grande"/>
              <a:ea typeface="Lucida Grande"/>
              <a:cs typeface="Lucida Grande"/>
            </a:endParaRPr>
          </a:p>
          <a:p>
            <a:r>
              <a:rPr lang="en-US" dirty="0">
                <a:latin typeface="Lucida Grande"/>
                <a:ea typeface="Lucida Grande"/>
                <a:cs typeface="Lucida Grande"/>
              </a:rPr>
              <a:t>NOT:</a:t>
            </a:r>
          </a:p>
          <a:p>
            <a:r>
              <a:rPr lang="en-US" dirty="0">
                <a:latin typeface="Courier"/>
                <a:cs typeface="Courier"/>
              </a:rPr>
              <a:t>(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x.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y. x y) y</a:t>
            </a:r>
          </a:p>
          <a:p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y. y y             ; incorrect!!!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4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(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x.(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a. x a) learn) students </a:t>
            </a:r>
          </a:p>
          <a:p>
            <a:r>
              <a:rPr lang="en-US" dirty="0">
                <a:latin typeface="Courier"/>
                <a:cs typeface="Courier"/>
              </a:rPr>
              <a:t>(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a. students a) learn         ;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 β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students learn                  ;</a:t>
            </a:r>
            <a:r>
              <a:rPr lang="en-US" dirty="0">
                <a:latin typeface="Lucida Grande"/>
                <a:ea typeface="Lucida Grande"/>
                <a:cs typeface="Lucida Grande"/>
              </a:rPr>
              <a:t> 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4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pure </a:t>
            </a:r>
            <a:r>
              <a:rPr lang="el-GR" cap="none" dirty="0"/>
              <a:t>λ</a:t>
            </a:r>
            <a:r>
              <a:rPr lang="en-US" cap="none" dirty="0"/>
              <a:t>-</a:t>
            </a:r>
            <a:r>
              <a:rPr lang="en-US" dirty="0"/>
              <a:t>Calculus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367934" cy="495299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Functions are anonymous</a:t>
            </a:r>
          </a:p>
          <a:p>
            <a:r>
              <a:rPr lang="en-US" dirty="0"/>
              <a:t>Functions have no type, and can take functions as values</a:t>
            </a:r>
          </a:p>
          <a:p>
            <a:pPr lvl="1"/>
            <a:r>
              <a:rPr lang="en-US" i="1" dirty="0"/>
              <a:t>First order </a:t>
            </a:r>
            <a:r>
              <a:rPr lang="en-US" dirty="0"/>
              <a:t>functions</a:t>
            </a:r>
          </a:p>
          <a:p>
            <a:pPr lvl="1"/>
            <a:r>
              <a:rPr lang="en-US" dirty="0"/>
              <a:t>How is this different than C?</a:t>
            </a:r>
          </a:p>
          <a:p>
            <a:r>
              <a:rPr lang="en-US" dirty="0"/>
              <a:t>Functions take only one input</a:t>
            </a:r>
          </a:p>
          <a:p>
            <a:r>
              <a:rPr lang="en-US" dirty="0"/>
              <a:t>There are no “built-in” operators besides abstraction and application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(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x.2*x)3</a:t>
            </a:r>
          </a:p>
          <a:p>
            <a:pPr lvl="1"/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 err="1">
                <a:latin typeface="Courier"/>
                <a:cs typeface="Courier"/>
              </a:rPr>
              <a:t>y.f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x,y</a:t>
            </a:r>
            <a:r>
              <a:rPr lang="en-US" dirty="0">
                <a:latin typeface="Courier"/>
                <a:cs typeface="Courier"/>
              </a:rPr>
              <a:t>)</a:t>
            </a:r>
            <a:endParaRPr lang="en-US" dirty="0"/>
          </a:p>
          <a:p>
            <a:pPr lvl="1"/>
            <a:r>
              <a:rPr lang="en-US" dirty="0"/>
              <a:t>Not valid in the pure 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/>
              <a:t>-calculus</a:t>
            </a:r>
          </a:p>
          <a:p>
            <a:r>
              <a:rPr lang="en-US" dirty="0"/>
              <a:t>There are no variables / assignment</a:t>
            </a:r>
          </a:p>
          <a:p>
            <a:r>
              <a:rPr lang="en-US" dirty="0"/>
              <a:t>For convenience, people often augment</a:t>
            </a:r>
          </a:p>
          <a:p>
            <a:pPr lvl="1"/>
            <a:r>
              <a:rPr lang="en-US" dirty="0"/>
              <a:t>Built-in functions (as MACROS to 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/>
              <a:t>-expressions)</a:t>
            </a:r>
          </a:p>
          <a:p>
            <a:pPr lvl="1"/>
            <a:r>
              <a:rPr lang="en-US" dirty="0"/>
              <a:t>Multiple arguments</a:t>
            </a:r>
          </a:p>
          <a:p>
            <a:pPr lvl="1"/>
            <a:r>
              <a:rPr lang="en-US" dirty="0"/>
              <a:t>e.g., 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x </a:t>
            </a:r>
            <a:r>
              <a:rPr lang="en-US" dirty="0" err="1">
                <a:latin typeface="Courier"/>
                <a:cs typeface="Courier"/>
              </a:rPr>
              <a:t>y.x</a:t>
            </a:r>
            <a:r>
              <a:rPr lang="en-US" dirty="0">
                <a:latin typeface="Courier"/>
                <a:cs typeface="Courier"/>
              </a:rPr>
              <a:t>*y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0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pure </a:t>
            </a:r>
            <a:r>
              <a:rPr lang="el-GR" cap="none" dirty="0"/>
              <a:t>λ</a:t>
            </a:r>
            <a:r>
              <a:rPr lang="en-US" cap="none" dirty="0"/>
              <a:t>-</a:t>
            </a:r>
            <a:r>
              <a:rPr lang="en-US" dirty="0"/>
              <a:t>Calculus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smallest possible universal programming language</a:t>
            </a:r>
          </a:p>
          <a:p>
            <a:r>
              <a:rPr lang="en-US" dirty="0"/>
              <a:t>Here’s the entire grammar:</a:t>
            </a:r>
          </a:p>
          <a:p>
            <a:r>
              <a:rPr lang="en-US" sz="1800" dirty="0">
                <a:latin typeface="Courier"/>
                <a:cs typeface="Courier"/>
              </a:rPr>
              <a:t>&lt;expression&gt; ::= </a:t>
            </a:r>
          </a:p>
          <a:p>
            <a:r>
              <a:rPr lang="en-US" sz="1800" dirty="0">
                <a:latin typeface="Courier"/>
                <a:cs typeface="Courier"/>
              </a:rPr>
              <a:t>     &lt;variable&gt;</a:t>
            </a:r>
          </a:p>
          <a:p>
            <a:r>
              <a:rPr lang="en-US" sz="1800" dirty="0">
                <a:latin typeface="Courier"/>
                <a:cs typeface="Courier"/>
              </a:rPr>
              <a:t>   | </a:t>
            </a:r>
            <a:r>
              <a:rPr lang="el-GR" sz="1800" dirty="0">
                <a:latin typeface="Courier"/>
                <a:cs typeface="Courier"/>
              </a:rPr>
              <a:t>λ</a:t>
            </a:r>
            <a:r>
              <a:rPr lang="en-US" sz="1800" dirty="0">
                <a:latin typeface="Courier"/>
                <a:cs typeface="Courier"/>
              </a:rPr>
              <a:t>&lt;variable&gt;.&lt;expression&gt;</a:t>
            </a:r>
          </a:p>
          <a:p>
            <a:r>
              <a:rPr lang="en-US" sz="1800" dirty="0">
                <a:latin typeface="Courier"/>
                <a:cs typeface="Courier"/>
              </a:rPr>
              <a:t>   | &lt;expression&gt; &lt;expression&gt;</a:t>
            </a:r>
          </a:p>
          <a:p>
            <a:r>
              <a:rPr lang="en-US" sz="1800" dirty="0">
                <a:latin typeface="Courier"/>
                <a:cs typeface="Courier"/>
              </a:rPr>
              <a:t>   | (&lt;expression&gt;)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language (along with reduction rules) can express any computable function!</a:t>
            </a:r>
          </a:p>
        </p:txBody>
      </p:sp>
    </p:spTree>
    <p:extLst>
      <p:ext uri="{BB962C8B-B14F-4D97-AF65-F5344CB8AC3E}">
        <p14:creationId xmlns:p14="http://schemas.microsoft.com/office/powerpoint/2010/main" val="77430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40"/>
            <a:ext cx="8367934" cy="4841058"/>
          </a:xfrm>
        </p:spPr>
        <p:txBody>
          <a:bodyPr>
            <a:normAutofit/>
          </a:bodyPr>
          <a:lstStyle/>
          <a:p>
            <a:r>
              <a:rPr lang="en-US" sz="2400" dirty="0"/>
              <a:t>Not every expression will have a normal form</a:t>
            </a:r>
          </a:p>
          <a:p>
            <a:pPr lvl="1"/>
            <a:r>
              <a:rPr lang="en-US" sz="2000" dirty="0"/>
              <a:t> </a:t>
            </a:r>
            <a:r>
              <a:rPr lang="en-US" sz="2000" dirty="0">
                <a:latin typeface="Courier"/>
                <a:cs typeface="Courier"/>
              </a:rPr>
              <a:t>D(D) </a:t>
            </a:r>
            <a:r>
              <a:rPr lang="en-US" sz="2000" dirty="0"/>
              <a:t>where </a:t>
            </a:r>
            <a:r>
              <a:rPr lang="en-US" sz="2000" dirty="0">
                <a:latin typeface="Courier"/>
                <a:cs typeface="Courier"/>
              </a:rPr>
              <a:t>D = </a:t>
            </a:r>
            <a:r>
              <a:rPr lang="en-US" sz="2000" dirty="0" err="1">
                <a:latin typeface="Courier"/>
                <a:cs typeface="Courier"/>
              </a:rPr>
              <a:t>fn</a:t>
            </a:r>
            <a:r>
              <a:rPr lang="en-US" sz="2000" dirty="0">
                <a:latin typeface="Courier"/>
                <a:cs typeface="Courier"/>
              </a:rPr>
              <a:t>(x) =&gt; x(x)</a:t>
            </a:r>
          </a:p>
          <a:p>
            <a:pPr marL="457200" lvl="1" indent="0">
              <a:buNone/>
            </a:pPr>
            <a:r>
              <a:rPr lang="en-US" sz="2000" dirty="0">
                <a:latin typeface="Courier"/>
                <a:cs typeface="Courier"/>
              </a:rPr>
              <a:t>D(D)  = </a:t>
            </a:r>
            <a:r>
              <a:rPr lang="en-US" sz="2000" dirty="0" err="1">
                <a:latin typeface="Courier"/>
                <a:cs typeface="Courier"/>
              </a:rPr>
              <a:t>fn</a:t>
            </a:r>
            <a:r>
              <a:rPr lang="en-US" sz="2000" dirty="0">
                <a:latin typeface="Courier"/>
                <a:cs typeface="Courier"/>
              </a:rPr>
              <a:t>(x)=&gt;x(x) (D)</a:t>
            </a:r>
          </a:p>
          <a:p>
            <a:pPr marL="457200" lvl="1" indent="0">
              <a:buNone/>
            </a:pPr>
            <a:r>
              <a:rPr lang="en-US" sz="2000" dirty="0">
                <a:latin typeface="Courier"/>
                <a:cs typeface="Courier"/>
              </a:rPr>
              <a:t>      = </a:t>
            </a:r>
            <a:r>
              <a:rPr lang="en-US" sz="2000" dirty="0" err="1">
                <a:latin typeface="Courier"/>
                <a:cs typeface="Courier"/>
              </a:rPr>
              <a:t>fn</a:t>
            </a:r>
            <a:r>
              <a:rPr lang="en-US" sz="2000" dirty="0">
                <a:latin typeface="Courier"/>
                <a:cs typeface="Courier"/>
              </a:rPr>
              <a:t>(D)=&gt;D(D)</a:t>
            </a:r>
          </a:p>
          <a:p>
            <a:r>
              <a:rPr lang="es-ES_tradnl" sz="2400" dirty="0"/>
              <a:t>ex. (</a:t>
            </a:r>
            <a:r>
              <a:rPr lang="es-ES_tradnl" sz="2400" dirty="0" err="1"/>
              <a:t>λx</a:t>
            </a:r>
            <a:r>
              <a:rPr lang="es-ES_tradnl" sz="2400" dirty="0"/>
              <a:t>  . </a:t>
            </a:r>
            <a:r>
              <a:rPr lang="es-ES_tradnl" sz="2400" dirty="0" err="1"/>
              <a:t>λy</a:t>
            </a:r>
            <a:r>
              <a:rPr lang="es-ES_tradnl" sz="2400" dirty="0"/>
              <a:t>  . y ) </a:t>
            </a:r>
            <a:r>
              <a:rPr lang="pl-PL" sz="2400" dirty="0"/>
              <a:t>(</a:t>
            </a:r>
            <a:r>
              <a:rPr lang="es-ES_tradnl" sz="2400" dirty="0" err="1"/>
              <a:t>λ</a:t>
            </a:r>
            <a:r>
              <a:rPr lang="pl-PL" sz="2400" dirty="0"/>
              <a:t>z  . z z ) (</a:t>
            </a:r>
            <a:r>
              <a:rPr lang="es-ES_tradnl" sz="2400" dirty="0" err="1"/>
              <a:t>λ</a:t>
            </a:r>
            <a:r>
              <a:rPr lang="pl-PL" sz="2400" dirty="0"/>
              <a:t>z  . z z )</a:t>
            </a:r>
          </a:p>
          <a:p>
            <a:r>
              <a:rPr lang="pl-PL" sz="2400" dirty="0" err="1">
                <a:latin typeface="Courier"/>
                <a:cs typeface="Courier"/>
              </a:rPr>
              <a:t>Normal</a:t>
            </a:r>
            <a:r>
              <a:rPr lang="pl-PL" sz="2400" dirty="0">
                <a:latin typeface="Courier"/>
                <a:cs typeface="Courier"/>
              </a:rPr>
              <a:t> form: (</a:t>
            </a:r>
            <a:r>
              <a:rPr lang="pl-PL" sz="2400" dirty="0" err="1">
                <a:latin typeface="Lucida Grande"/>
                <a:ea typeface="Lucida Grande"/>
                <a:cs typeface="Lucida Grande"/>
              </a:rPr>
              <a:t>λy.y</a:t>
            </a:r>
            <a:r>
              <a:rPr lang="pl-PL" sz="2400" dirty="0">
                <a:latin typeface="Lucida Grande"/>
                <a:ea typeface="Lucida Grande"/>
                <a:cs typeface="Lucida Grande"/>
              </a:rPr>
              <a:t>) </a:t>
            </a:r>
            <a:r>
              <a:rPr lang="pl-PL" sz="2400" dirty="0">
                <a:latin typeface="Courier"/>
                <a:cs typeface="Courier"/>
              </a:rPr>
              <a:t>i.e. </a:t>
            </a:r>
            <a:r>
              <a:rPr lang="pl-PL" sz="2400" dirty="0" err="1">
                <a:latin typeface="Courier"/>
                <a:cs typeface="Courier"/>
              </a:rPr>
              <a:t>Cannot</a:t>
            </a:r>
            <a:r>
              <a:rPr lang="pl-PL" sz="2400" dirty="0">
                <a:latin typeface="Courier"/>
                <a:cs typeface="Courier"/>
              </a:rPr>
              <a:t> be β-</a:t>
            </a:r>
            <a:r>
              <a:rPr lang="pl-PL" sz="2400" dirty="0" err="1">
                <a:latin typeface="Courier"/>
                <a:cs typeface="Courier"/>
              </a:rPr>
              <a:t>reduced</a:t>
            </a:r>
            <a:endParaRPr lang="pl-PL" sz="2400" dirty="0">
              <a:latin typeface="Courier"/>
              <a:cs typeface="Courier"/>
            </a:endParaRPr>
          </a:p>
          <a:p>
            <a:r>
              <a:rPr lang="pl-PL" sz="2400" dirty="0"/>
              <a:t>(</a:t>
            </a:r>
            <a:r>
              <a:rPr lang="pl-PL" sz="2400" dirty="0" err="1"/>
              <a:t>λz</a:t>
            </a:r>
            <a:r>
              <a:rPr lang="pl-PL" sz="2400" dirty="0"/>
              <a:t>  . z z ) (</a:t>
            </a:r>
            <a:r>
              <a:rPr lang="pl-PL" sz="2400" dirty="0" err="1"/>
              <a:t>λz</a:t>
            </a:r>
            <a:r>
              <a:rPr lang="pl-PL" sz="2400" dirty="0"/>
              <a:t>  . z z ) </a:t>
            </a:r>
            <a:r>
              <a:rPr lang="pl-PL" sz="2400" dirty="0" err="1"/>
              <a:t>reduces</a:t>
            </a:r>
            <a:r>
              <a:rPr lang="pl-PL" sz="2400" dirty="0"/>
              <a:t> to </a:t>
            </a:r>
            <a:r>
              <a:rPr lang="pl-PL" sz="2400" dirty="0" err="1"/>
              <a:t>itself</a:t>
            </a:r>
            <a:r>
              <a:rPr lang="pl-PL" sz="2400" dirty="0"/>
              <a:t>. Not </a:t>
            </a:r>
            <a:r>
              <a:rPr lang="pl-PL" sz="2400" dirty="0" err="1"/>
              <a:t>normal</a:t>
            </a:r>
            <a:r>
              <a:rPr lang="pl-PL" sz="2400" dirty="0"/>
              <a:t> form</a:t>
            </a:r>
            <a:endParaRPr lang="en-US" sz="2400" dirty="0">
              <a:latin typeface="Courier"/>
              <a:cs typeface="Courier"/>
            </a:endParaRPr>
          </a:p>
          <a:p>
            <a:pPr marL="457200" lvl="1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457200" lvl="1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850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Traditional assignment doesn’t exist…</a:t>
            </a:r>
          </a:p>
          <a:p>
            <a:r>
              <a:rPr lang="en-US" dirty="0"/>
              <a:t>…but actual / formal binding DOES happen, which is kind of assignment.</a:t>
            </a:r>
          </a:p>
          <a:p>
            <a:r>
              <a:rPr lang="en-US" dirty="0"/>
              <a:t>It is also effectively call-by-name parameter passing.</a:t>
            </a:r>
          </a:p>
          <a:p>
            <a:endParaRPr lang="en-US" dirty="0"/>
          </a:p>
          <a:p>
            <a:r>
              <a:rPr lang="en-US" dirty="0"/>
              <a:t>In a modern language, syntax is often lambda(x) {x+1} instead of 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x.x+1</a:t>
            </a:r>
          </a:p>
          <a:p>
            <a:r>
              <a:rPr lang="en-US" dirty="0"/>
              <a:t>Many languages allow multi-parameter passing </a:t>
            </a:r>
          </a:p>
          <a:p>
            <a:r>
              <a:rPr lang="en-US" dirty="0"/>
              <a:t>Lack of parenthesis is common and confusing.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21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it?? Really??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75" y="1600202"/>
            <a:ext cx="4131733" cy="23960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Church’s numerals: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prstClr val="black"/>
                </a:solidFill>
                <a:latin typeface="Courier"/>
                <a:cs typeface="Courier"/>
              </a:rPr>
              <a:t>0:</a:t>
            </a:r>
            <a:r>
              <a:rPr lang="el-GR" sz="2200" dirty="0">
                <a:latin typeface="Courier"/>
                <a:cs typeface="Courier"/>
              </a:rPr>
              <a:t>λ</a:t>
            </a:r>
            <a:r>
              <a:rPr lang="en-US" sz="2200" dirty="0">
                <a:latin typeface="Courier"/>
                <a:cs typeface="Courier"/>
              </a:rPr>
              <a:t>f.</a:t>
            </a:r>
            <a:r>
              <a:rPr lang="el-GR" sz="2200" dirty="0">
                <a:latin typeface="Courier"/>
                <a:cs typeface="Courier"/>
              </a:rPr>
              <a:t>λ</a:t>
            </a:r>
            <a:r>
              <a:rPr lang="en-US" sz="2200" dirty="0" err="1">
                <a:latin typeface="Courier"/>
                <a:cs typeface="Courier"/>
              </a:rPr>
              <a:t>x.x</a:t>
            </a:r>
            <a:endParaRPr lang="en-US" sz="22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2200" dirty="0">
                <a:solidFill>
                  <a:prstClr val="black"/>
                </a:solidFill>
                <a:latin typeface="Courier"/>
                <a:cs typeface="Courier"/>
              </a:rPr>
              <a:t>1:</a:t>
            </a:r>
            <a:r>
              <a:rPr lang="el-GR" sz="2200" dirty="0">
                <a:latin typeface="Courier"/>
                <a:cs typeface="Courier"/>
              </a:rPr>
              <a:t>λ</a:t>
            </a:r>
            <a:r>
              <a:rPr lang="en-US" sz="2200" dirty="0">
                <a:latin typeface="Courier"/>
                <a:cs typeface="Courier"/>
              </a:rPr>
              <a:t>f.</a:t>
            </a:r>
            <a:r>
              <a:rPr lang="el-GR" sz="2200" dirty="0">
                <a:latin typeface="Courier"/>
                <a:cs typeface="Courier"/>
              </a:rPr>
              <a:t>λ</a:t>
            </a:r>
            <a:r>
              <a:rPr lang="en-US" sz="2200" dirty="0" err="1">
                <a:latin typeface="Courier"/>
                <a:cs typeface="Courier"/>
              </a:rPr>
              <a:t>x.f</a:t>
            </a:r>
            <a:r>
              <a:rPr lang="en-US" sz="2200" dirty="0">
                <a:latin typeface="Courier"/>
                <a:cs typeface="Courier"/>
              </a:rPr>
              <a:t> x 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prstClr val="black"/>
                </a:solidFill>
                <a:latin typeface="Courier"/>
                <a:cs typeface="Courier"/>
              </a:rPr>
              <a:t>2:</a:t>
            </a:r>
            <a:r>
              <a:rPr lang="el-GR" sz="2200" dirty="0">
                <a:latin typeface="Courier"/>
                <a:cs typeface="Courier"/>
              </a:rPr>
              <a:t>λ</a:t>
            </a:r>
            <a:r>
              <a:rPr lang="en-US" sz="2200" dirty="0">
                <a:latin typeface="Courier"/>
                <a:cs typeface="Courier"/>
              </a:rPr>
              <a:t>f.</a:t>
            </a:r>
            <a:r>
              <a:rPr lang="el-GR" sz="2200" dirty="0">
                <a:latin typeface="Courier"/>
                <a:cs typeface="Courier"/>
              </a:rPr>
              <a:t>λ</a:t>
            </a:r>
            <a:r>
              <a:rPr lang="en-US" sz="2200" dirty="0" err="1">
                <a:latin typeface="Courier"/>
                <a:cs typeface="Courier"/>
              </a:rPr>
              <a:t>x.f</a:t>
            </a:r>
            <a:r>
              <a:rPr lang="en-US" sz="2200" dirty="0">
                <a:latin typeface="Courier"/>
                <a:cs typeface="Courier"/>
              </a:rPr>
              <a:t> (f x)</a:t>
            </a:r>
          </a:p>
          <a:p>
            <a:pPr marL="457200" lvl="1" indent="0">
              <a:buNone/>
            </a:pPr>
            <a:r>
              <a:rPr lang="en-US" sz="2200" dirty="0">
                <a:latin typeface="Courier"/>
                <a:cs typeface="Courier"/>
              </a:rPr>
              <a:t>3:</a:t>
            </a:r>
            <a:r>
              <a:rPr lang="el-GR" sz="2200" dirty="0">
                <a:latin typeface="Courier"/>
                <a:cs typeface="Courier"/>
              </a:rPr>
              <a:t>λ</a:t>
            </a:r>
            <a:r>
              <a:rPr lang="en-US" sz="2200" dirty="0">
                <a:latin typeface="Courier"/>
                <a:cs typeface="Courier"/>
              </a:rPr>
              <a:t>f.</a:t>
            </a:r>
            <a:r>
              <a:rPr lang="el-GR" sz="2200" dirty="0">
                <a:latin typeface="Courier"/>
                <a:cs typeface="Courier"/>
              </a:rPr>
              <a:t>λ</a:t>
            </a:r>
            <a:r>
              <a:rPr lang="en-US" sz="2200" dirty="0" err="1">
                <a:latin typeface="Courier"/>
                <a:cs typeface="Courier"/>
              </a:rPr>
              <a:t>x.f</a:t>
            </a:r>
            <a:r>
              <a:rPr lang="en-US" sz="2200" dirty="0">
                <a:latin typeface="Courier"/>
                <a:cs typeface="Courier"/>
              </a:rPr>
              <a:t> (f (f x))</a:t>
            </a:r>
          </a:p>
          <a:p>
            <a:pPr marL="457200" lvl="1" indent="0">
              <a:buNone/>
            </a:pPr>
            <a:endParaRPr lang="en-US" sz="2200" dirty="0">
              <a:solidFill>
                <a:prstClr val="black"/>
              </a:solidFill>
              <a:latin typeface="Courier"/>
              <a:cs typeface="Courie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13200" y="2099733"/>
            <a:ext cx="5130801" cy="4125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914400" algn="l" defTabSz="457200" rtl="0" eaLnBrk="1" latinLnBrk="0" hangingPunct="1">
              <a:spcBef>
                <a:spcPct val="20000"/>
              </a:spcBef>
              <a:buFontTx/>
              <a:buNone/>
              <a:defRPr sz="2800" b="0" i="0" kern="120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-"/>
              <a:defRPr sz="2000" b="0" i="0" kern="120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b="0" i="0" kern="120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200" dirty="0" err="1">
                <a:latin typeface="Courier"/>
                <a:cs typeface="Courier"/>
              </a:rPr>
              <a:t>fn</a:t>
            </a:r>
            <a:r>
              <a:rPr lang="en-US" sz="2200" dirty="0">
                <a:latin typeface="Courier"/>
                <a:cs typeface="Courier"/>
              </a:rPr>
              <a:t>(f) =&gt; (</a:t>
            </a:r>
            <a:r>
              <a:rPr lang="en-US" sz="2200" dirty="0" err="1">
                <a:latin typeface="Courier"/>
                <a:cs typeface="Courier"/>
              </a:rPr>
              <a:t>fn</a:t>
            </a:r>
            <a:r>
              <a:rPr lang="en-US" sz="2200" dirty="0">
                <a:latin typeface="Courier"/>
                <a:cs typeface="Courier"/>
              </a:rPr>
              <a:t>(x)=&gt;x)</a:t>
            </a:r>
          </a:p>
          <a:p>
            <a:pPr algn="r"/>
            <a:r>
              <a:rPr lang="en-US" sz="2200" dirty="0" err="1">
                <a:latin typeface="Courier"/>
                <a:cs typeface="Courier"/>
              </a:rPr>
              <a:t>fn</a:t>
            </a:r>
            <a:r>
              <a:rPr lang="en-US" sz="2200" dirty="0">
                <a:latin typeface="Courier"/>
                <a:cs typeface="Courier"/>
              </a:rPr>
              <a:t>(f) =&gt; (</a:t>
            </a:r>
            <a:r>
              <a:rPr lang="en-US" sz="2200" dirty="0" err="1">
                <a:latin typeface="Courier"/>
                <a:cs typeface="Courier"/>
              </a:rPr>
              <a:t>fn</a:t>
            </a:r>
            <a:r>
              <a:rPr lang="en-US" sz="2200" dirty="0">
                <a:latin typeface="Courier"/>
                <a:cs typeface="Courier"/>
              </a:rPr>
              <a:t>(x)=&gt;f(x))</a:t>
            </a:r>
          </a:p>
          <a:p>
            <a:pPr algn="r"/>
            <a:r>
              <a:rPr lang="en-US" sz="2200" dirty="0" err="1">
                <a:latin typeface="Courier"/>
                <a:cs typeface="Courier"/>
              </a:rPr>
              <a:t>fn</a:t>
            </a:r>
            <a:r>
              <a:rPr lang="en-US" sz="2200" dirty="0">
                <a:latin typeface="Courier"/>
                <a:cs typeface="Courier"/>
              </a:rPr>
              <a:t>(f) =&gt; (</a:t>
            </a:r>
            <a:r>
              <a:rPr lang="en-US" sz="2200" dirty="0" err="1">
                <a:latin typeface="Courier"/>
                <a:cs typeface="Courier"/>
              </a:rPr>
              <a:t>fn</a:t>
            </a:r>
            <a:r>
              <a:rPr lang="en-US" sz="2200" dirty="0">
                <a:latin typeface="Courier"/>
                <a:cs typeface="Courier"/>
              </a:rPr>
              <a:t>(x)=&gt;f(f(x)))</a:t>
            </a:r>
          </a:p>
          <a:p>
            <a:pPr algn="r"/>
            <a:r>
              <a:rPr lang="en-US" sz="2200" dirty="0" err="1">
                <a:latin typeface="Courier"/>
                <a:cs typeface="Courier"/>
              </a:rPr>
              <a:t>fn</a:t>
            </a:r>
            <a:r>
              <a:rPr lang="en-US" sz="2200" dirty="0">
                <a:latin typeface="Courier"/>
                <a:cs typeface="Courier"/>
              </a:rPr>
              <a:t>(f) =&gt; (</a:t>
            </a:r>
            <a:r>
              <a:rPr lang="en-US" sz="2200" dirty="0" err="1">
                <a:latin typeface="Courier"/>
                <a:cs typeface="Courier"/>
              </a:rPr>
              <a:t>fn</a:t>
            </a:r>
            <a:r>
              <a:rPr lang="en-US" sz="2200" dirty="0">
                <a:latin typeface="Courier"/>
                <a:cs typeface="Courier"/>
              </a:rPr>
              <a:t>(x)=&gt;f(f(f(x)))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8543" y="4157136"/>
            <a:ext cx="8957725" cy="2396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914400" algn="l" defTabSz="457200" rtl="0" eaLnBrk="1" latinLnBrk="0" hangingPunct="1">
              <a:spcBef>
                <a:spcPct val="20000"/>
              </a:spcBef>
              <a:buFontTx/>
              <a:buNone/>
              <a:defRPr sz="2800" b="0" i="0" kern="120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-"/>
              <a:defRPr sz="2000" b="0" i="0" kern="120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b="0" i="0" kern="120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 err="1">
                <a:latin typeface="Courier"/>
                <a:cs typeface="Courier"/>
              </a:rPr>
              <a:t>x.x</a:t>
            </a:r>
            <a:r>
              <a:rPr lang="en-US" dirty="0">
                <a:solidFill>
                  <a:prstClr val="black"/>
                </a:solidFill>
              </a:rPr>
              <a:t> is the identity function</a:t>
            </a:r>
          </a:p>
          <a:p>
            <a:r>
              <a:rPr lang="en-US" dirty="0">
                <a:solidFill>
                  <a:prstClr val="black"/>
                </a:solidFill>
              </a:rPr>
              <a:t>So the Church numerals literally say, “do </a:t>
            </a:r>
            <a:r>
              <a:rPr lang="en-US" i="1" dirty="0">
                <a:solidFill>
                  <a:prstClr val="black"/>
                </a:solidFill>
              </a:rPr>
              <a:t>whatever</a:t>
            </a:r>
            <a:r>
              <a:rPr lang="en-US" dirty="0">
                <a:solidFill>
                  <a:prstClr val="black"/>
                </a:solidFill>
              </a:rPr>
              <a:t> n times”</a:t>
            </a:r>
          </a:p>
          <a:p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a.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b.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f.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 err="1">
                <a:latin typeface="Courier"/>
                <a:cs typeface="Courier"/>
              </a:rPr>
              <a:t>x.a</a:t>
            </a:r>
            <a:r>
              <a:rPr lang="en-US" dirty="0">
                <a:latin typeface="Courier"/>
                <a:cs typeface="Courier"/>
              </a:rPr>
              <a:t> f (b f x)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pPr marL="457200" lvl="1" indent="0">
              <a:buFont typeface="Arial"/>
              <a:buNone/>
            </a:pPr>
            <a:endParaRPr lang="en-US" sz="2200" dirty="0">
              <a:solidFill>
                <a:prstClr val="black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0688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Let:</a:t>
            </a:r>
          </a:p>
          <a:p>
            <a:r>
              <a:rPr lang="en-US" dirty="0"/>
              <a:t>I = (</a:t>
            </a:r>
            <a:r>
              <a:rPr lang="en-US" dirty="0" err="1"/>
              <a:t>λx.x</a:t>
            </a:r>
            <a:r>
              <a:rPr lang="en-US" dirty="0"/>
              <a:t>)</a:t>
            </a:r>
          </a:p>
          <a:p>
            <a:r>
              <a:rPr lang="en-US" dirty="0"/>
              <a:t>II === (</a:t>
            </a:r>
            <a:r>
              <a:rPr lang="en-US" dirty="0" err="1"/>
              <a:t>λx.x</a:t>
            </a:r>
            <a:r>
              <a:rPr lang="en-US" dirty="0"/>
              <a:t>) (</a:t>
            </a:r>
            <a:r>
              <a:rPr lang="en-US" dirty="0" err="1"/>
              <a:t>λx.x</a:t>
            </a:r>
            <a:r>
              <a:rPr lang="en-US" dirty="0"/>
              <a:t>)</a:t>
            </a:r>
          </a:p>
          <a:p>
            <a:r>
              <a:rPr lang="en-US" dirty="0"/>
              <a:t>II = (</a:t>
            </a:r>
            <a:r>
              <a:rPr lang="en-US" dirty="0" err="1"/>
              <a:t>λx.x</a:t>
            </a:r>
            <a:r>
              <a:rPr lang="en-US" dirty="0"/>
              <a:t>) (</a:t>
            </a:r>
            <a:r>
              <a:rPr lang="en-US" dirty="0" err="1"/>
              <a:t>λz.z</a:t>
            </a:r>
            <a:r>
              <a:rPr lang="en-US" dirty="0"/>
              <a:t>)</a:t>
            </a:r>
          </a:p>
          <a:p>
            <a:r>
              <a:rPr lang="en-US" dirty="0"/>
              <a:t>II == (</a:t>
            </a:r>
            <a:r>
              <a:rPr lang="en-US" dirty="0" err="1"/>
              <a:t>λz.z</a:t>
            </a:r>
            <a:r>
              <a:rPr lang="en-US" dirty="0"/>
              <a:t>) = I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59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Church’s Numbers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5" y="1600202"/>
            <a:ext cx="8367934" cy="4658495"/>
          </a:xfrm>
        </p:spPr>
        <p:txBody>
          <a:bodyPr/>
          <a:lstStyle/>
          <a:p>
            <a:r>
              <a:rPr lang="hu-HU" dirty="0"/>
              <a:t>0  = λsz.z</a:t>
            </a:r>
          </a:p>
          <a:p>
            <a:r>
              <a:rPr lang="hu-HU" dirty="0"/>
              <a:t>1  = λsz.s(z)</a:t>
            </a:r>
          </a:p>
          <a:p>
            <a:r>
              <a:rPr lang="hu-HU" dirty="0"/>
              <a:t>2  = λsz.s(s(z))</a:t>
            </a:r>
          </a:p>
          <a:p>
            <a:r>
              <a:rPr lang="hu-HU" dirty="0"/>
              <a:t>3  = λsz.s(s(s(z)))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75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Apply function f to a three times: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function f to a three times:</a:t>
            </a:r>
          </a:p>
          <a:p>
            <a:r>
              <a:rPr lang="hu-HU" dirty="0"/>
              <a:t>3fa </a:t>
            </a:r>
            <a:r>
              <a:rPr lang="hu-HU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hu-HU" dirty="0"/>
              <a:t>(λsz.s(s(sz)))fa </a:t>
            </a:r>
            <a:r>
              <a:rPr lang="hu-HU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hu-HU" dirty="0"/>
              <a:t> f(f(fa))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40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a.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 err="1">
                <a:latin typeface="Courier"/>
                <a:cs typeface="Courier"/>
              </a:rPr>
              <a:t>b.a</a:t>
            </a:r>
            <a:r>
              <a:rPr lang="en-US" dirty="0">
                <a:latin typeface="Courier"/>
                <a:cs typeface="Courier"/>
              </a:rPr>
              <a:t> or 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λ</a:t>
            </a:r>
            <a:r>
              <a:rPr lang="en-US" dirty="0" err="1">
                <a:latin typeface="Courier"/>
                <a:cs typeface="Courier"/>
              </a:rPr>
              <a:t>ab.a</a:t>
            </a:r>
            <a:r>
              <a:rPr lang="en-US" dirty="0">
                <a:latin typeface="Courier"/>
                <a:cs typeface="Courier"/>
              </a:rPr>
              <a:t>   	(true)	(a is true)</a:t>
            </a:r>
          </a:p>
          <a:p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a.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 err="1">
                <a:latin typeface="Courier"/>
                <a:cs typeface="Courier"/>
              </a:rPr>
              <a:t>b.b</a:t>
            </a:r>
            <a:r>
              <a:rPr lang="en-US" dirty="0">
                <a:latin typeface="Courier"/>
                <a:cs typeface="Courier"/>
              </a:rPr>
              <a:t> or </a:t>
            </a:r>
            <a:r>
              <a:rPr lang="en-US" dirty="0" err="1">
                <a:latin typeface="Lucida Grande"/>
                <a:ea typeface="Lucida Grande"/>
                <a:cs typeface="Lucida Grande"/>
              </a:rPr>
              <a:t>λ</a:t>
            </a:r>
            <a:r>
              <a:rPr lang="en-US" dirty="0" err="1">
                <a:latin typeface="Courier"/>
                <a:cs typeface="Courier"/>
              </a:rPr>
              <a:t>ab.b</a:t>
            </a:r>
            <a:r>
              <a:rPr lang="en-US" dirty="0">
                <a:latin typeface="Courier"/>
                <a:cs typeface="Courier"/>
              </a:rPr>
              <a:t> 		(false)(b is false)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 err="1">
                <a:latin typeface="Courier"/>
                <a:cs typeface="Courier"/>
              </a:rPr>
              <a:t>fn</a:t>
            </a:r>
            <a:r>
              <a:rPr lang="en-US" dirty="0">
                <a:latin typeface="Courier"/>
                <a:cs typeface="Courier"/>
              </a:rPr>
              <a:t>(a) =&gt; (</a:t>
            </a:r>
            <a:r>
              <a:rPr lang="en-US" dirty="0" err="1">
                <a:latin typeface="Courier"/>
                <a:cs typeface="Courier"/>
              </a:rPr>
              <a:t>fn</a:t>
            </a:r>
            <a:r>
              <a:rPr lang="en-US" dirty="0">
                <a:latin typeface="Courier"/>
                <a:cs typeface="Courier"/>
              </a:rPr>
              <a:t>(b) =&gt; a) ; b is ignored</a:t>
            </a:r>
          </a:p>
          <a:p>
            <a:r>
              <a:rPr lang="en-US" dirty="0" err="1">
                <a:latin typeface="Courier"/>
                <a:cs typeface="Courier"/>
              </a:rPr>
              <a:t>fn</a:t>
            </a:r>
            <a:r>
              <a:rPr lang="en-US" dirty="0">
                <a:latin typeface="Courier"/>
                <a:cs typeface="Courier"/>
              </a:rPr>
              <a:t>(a) =&gt; (</a:t>
            </a:r>
            <a:r>
              <a:rPr lang="en-US" dirty="0" err="1">
                <a:latin typeface="Courier"/>
                <a:cs typeface="Courier"/>
              </a:rPr>
              <a:t>fn</a:t>
            </a:r>
            <a:r>
              <a:rPr lang="en-US" dirty="0">
                <a:latin typeface="Courier"/>
                <a:cs typeface="Courier"/>
              </a:rPr>
              <a:t>(b) =&gt; b) ; a is ignored</a:t>
            </a:r>
          </a:p>
          <a:p>
            <a:r>
              <a:rPr lang="en-US" dirty="0">
                <a:solidFill>
                  <a:prstClr val="black"/>
                </a:solidFill>
              </a:rPr>
              <a:t>Let’s say you have a predicate that returns one of these two values.</a:t>
            </a:r>
          </a:p>
          <a:p>
            <a:r>
              <a:rPr lang="en-US" dirty="0">
                <a:solidFill>
                  <a:prstClr val="black"/>
                </a:solidFill>
              </a:rPr>
              <a:t>The predicate is a function that evaluates to a if true or b if false.</a:t>
            </a:r>
          </a:p>
          <a:p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 err="1">
                <a:latin typeface="Courier"/>
                <a:cs typeface="Courier"/>
              </a:rPr>
              <a:t>n.n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 err="1">
                <a:latin typeface="Courier"/>
                <a:cs typeface="Courier"/>
              </a:rPr>
              <a:t>x.false</a:t>
            </a:r>
            <a:r>
              <a:rPr lang="en-US" dirty="0">
                <a:latin typeface="Courier"/>
                <a:cs typeface="Courier"/>
              </a:rPr>
              <a:t>) true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00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AND/OR/NOT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AND: </a:t>
            </a:r>
            <a:r>
              <a:rPr lang="el-GR" dirty="0"/>
              <a:t>Λ ≡ λxy.xyF</a:t>
            </a:r>
            <a:endParaRPr lang="en-US" dirty="0"/>
          </a:p>
          <a:p>
            <a:r>
              <a:rPr lang="en-US" dirty="0"/>
              <a:t>OR:   </a:t>
            </a:r>
            <a:r>
              <a:rPr lang="el-GR" dirty="0"/>
              <a:t>∨ ≡ λxy.xTy</a:t>
            </a:r>
            <a:endParaRPr lang="en-US" dirty="0"/>
          </a:p>
          <a:p>
            <a:r>
              <a:rPr lang="en-US" dirty="0"/>
              <a:t>NOT: </a:t>
            </a:r>
            <a:r>
              <a:rPr lang="el-GR" dirty="0"/>
              <a:t>¬ ≡ λx.xFT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5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  = (</a:t>
            </a:r>
            <a:r>
              <a:rPr lang="en-US" dirty="0" err="1"/>
              <a:t>λnab.a</a:t>
            </a:r>
            <a:r>
              <a:rPr lang="en-US" dirty="0"/>
              <a:t>(nab))</a:t>
            </a:r>
          </a:p>
          <a:p>
            <a:endParaRPr lang="en-US" dirty="0"/>
          </a:p>
          <a:p>
            <a:r>
              <a:rPr lang="en-US" dirty="0"/>
              <a:t>S0 = (</a:t>
            </a:r>
            <a:r>
              <a:rPr lang="en-US" dirty="0" err="1"/>
              <a:t>λnab.a</a:t>
            </a:r>
            <a:r>
              <a:rPr lang="en-US" dirty="0"/>
              <a:t>(nab))0</a:t>
            </a:r>
          </a:p>
          <a:p>
            <a:r>
              <a:rPr lang="en-US" dirty="0"/>
              <a:t>Substitute n with 0</a:t>
            </a:r>
          </a:p>
          <a:p>
            <a:r>
              <a:rPr lang="en-US" dirty="0"/>
              <a:t>S0 = (</a:t>
            </a:r>
            <a:r>
              <a:rPr lang="en-US" dirty="0" err="1"/>
              <a:t>λab.a</a:t>
            </a:r>
            <a:r>
              <a:rPr lang="en-US" dirty="0"/>
              <a:t>(0ab)) --- From before </a:t>
            </a:r>
            <a:r>
              <a:rPr lang="hu-HU" dirty="0"/>
              <a:t>0 = λsz.z</a:t>
            </a:r>
            <a:endParaRPr lang="en-US" dirty="0"/>
          </a:p>
          <a:p>
            <a:r>
              <a:rPr lang="en-US" dirty="0"/>
              <a:t>      = (</a:t>
            </a:r>
            <a:r>
              <a:rPr lang="en-US" dirty="0" err="1"/>
              <a:t>λab.a</a:t>
            </a:r>
            <a:r>
              <a:rPr lang="en-US" dirty="0"/>
              <a:t> (b)  = 1 ------- From before </a:t>
            </a:r>
            <a:r>
              <a:rPr lang="hu-HU" dirty="0"/>
              <a:t>1  = λsz.s(z)</a:t>
            </a:r>
          </a:p>
          <a:p>
            <a:r>
              <a:rPr lang="hu-HU" dirty="0"/>
              <a:t>S1 = S2 and so 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975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2+3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2S3  = (λsz.s(sz)))S3</a:t>
            </a:r>
            <a:r>
              <a:rPr lang="hu-HU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hu-HU" dirty="0"/>
              <a:t>S(S3) </a:t>
            </a:r>
            <a:r>
              <a:rPr lang="hu-HU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hu-HU" dirty="0"/>
              <a:t> S4 </a:t>
            </a:r>
            <a:r>
              <a:rPr lang="hu-HU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hu-HU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676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(</a:t>
            </a:r>
            <a:r>
              <a:rPr lang="tr-TR" dirty="0" err="1"/>
              <a:t>λxya.x</a:t>
            </a:r>
            <a:r>
              <a:rPr lang="tr-TR" dirty="0"/>
              <a:t>(ya))</a:t>
            </a:r>
          </a:p>
          <a:p>
            <a:r>
              <a:rPr lang="tr-TR" dirty="0"/>
              <a:t>(</a:t>
            </a:r>
            <a:r>
              <a:rPr lang="tr-TR" dirty="0" err="1"/>
              <a:t>λxya.x</a:t>
            </a:r>
            <a:r>
              <a:rPr lang="tr-TR" dirty="0"/>
              <a:t>(ya))33</a:t>
            </a:r>
          </a:p>
          <a:p>
            <a:r>
              <a:rPr lang="tr-TR" dirty="0" err="1"/>
              <a:t>Reduces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 (λa.3(3a))</a:t>
            </a:r>
          </a:p>
          <a:p>
            <a:r>
              <a:rPr lang="tr-TR" dirty="0" err="1"/>
              <a:t>Applied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 (λa.3(3a))b = 3(3a)b</a:t>
            </a:r>
          </a:p>
          <a:p>
            <a:r>
              <a:rPr lang="tr-TR" dirty="0"/>
              <a:t>= </a:t>
            </a:r>
            <a:r>
              <a:rPr lang="en-US" dirty="0"/>
              <a:t>a(a(a(a(a(a(a(a(</a:t>
            </a:r>
            <a:r>
              <a:rPr lang="en-US" dirty="0" err="1"/>
              <a:t>ab</a:t>
            </a:r>
            <a:r>
              <a:rPr lang="en-US" dirty="0"/>
              <a:t>))))))))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2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symbolic computations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2"/>
            <a:ext cx="8686800" cy="46584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Rewrite rules can be on any values</a:t>
            </a:r>
          </a:p>
          <a:p>
            <a:r>
              <a:rPr lang="en-US" sz="1800" dirty="0">
                <a:latin typeface="Courier"/>
                <a:cs typeface="Courier"/>
              </a:rPr>
              <a:t>first ( sort ( append( ‘mark’, append (‘</a:t>
            </a:r>
            <a:r>
              <a:rPr lang="en-US" sz="1800" dirty="0" err="1">
                <a:latin typeface="Courier"/>
                <a:cs typeface="Courier"/>
              </a:rPr>
              <a:t>neil</a:t>
            </a:r>
            <a:r>
              <a:rPr lang="en-US" sz="1800" dirty="0">
                <a:latin typeface="Courier"/>
                <a:cs typeface="Courier"/>
              </a:rPr>
              <a:t>’, ‘john’) ) ) )</a:t>
            </a:r>
          </a:p>
          <a:p>
            <a:r>
              <a:rPr lang="en-US" sz="1800" dirty="0">
                <a:latin typeface="Courier"/>
                <a:cs typeface="Courier"/>
              </a:rPr>
              <a:t>  =  first ( sort ( append ( ‘mark’, [‘</a:t>
            </a:r>
            <a:r>
              <a:rPr lang="en-US" sz="1800" dirty="0" err="1">
                <a:latin typeface="Courier"/>
                <a:cs typeface="Courier"/>
              </a:rPr>
              <a:t>neil</a:t>
            </a:r>
            <a:r>
              <a:rPr lang="en-US" sz="1800" dirty="0">
                <a:latin typeface="Courier"/>
                <a:cs typeface="Courier"/>
              </a:rPr>
              <a:t>’, ‘john’] ) ) )</a:t>
            </a:r>
          </a:p>
          <a:p>
            <a:r>
              <a:rPr lang="en-US" sz="1800" dirty="0">
                <a:latin typeface="Courier"/>
                <a:cs typeface="Courier"/>
              </a:rPr>
              <a:t>  =  first ( sort ( [ ‘mark’, ‘</a:t>
            </a:r>
            <a:r>
              <a:rPr lang="en-US" sz="1800" dirty="0" err="1">
                <a:latin typeface="Courier"/>
                <a:cs typeface="Courier"/>
              </a:rPr>
              <a:t>neil</a:t>
            </a:r>
            <a:r>
              <a:rPr lang="en-US" sz="1800" dirty="0">
                <a:latin typeface="Courier"/>
                <a:cs typeface="Courier"/>
              </a:rPr>
              <a:t>’, ‘john’ ] )</a:t>
            </a:r>
          </a:p>
          <a:p>
            <a:r>
              <a:rPr lang="en-US" sz="1800" dirty="0">
                <a:latin typeface="Courier"/>
                <a:cs typeface="Courier"/>
              </a:rPr>
              <a:t>  =  first ( [‘john’, ‘mark’, ‘</a:t>
            </a:r>
            <a:r>
              <a:rPr lang="en-US" sz="1800" dirty="0" err="1">
                <a:latin typeface="Courier"/>
                <a:cs typeface="Courier"/>
              </a:rPr>
              <a:t>neil</a:t>
            </a:r>
            <a:r>
              <a:rPr lang="en-US" sz="1800" dirty="0">
                <a:latin typeface="Courier"/>
                <a:cs typeface="Courier"/>
              </a:rPr>
              <a:t>’] )</a:t>
            </a:r>
          </a:p>
          <a:p>
            <a:r>
              <a:rPr lang="en-US" sz="1800" dirty="0">
                <a:latin typeface="Courier"/>
                <a:cs typeface="Courier"/>
              </a:rPr>
              <a:t>  =  ‘john’</a:t>
            </a:r>
          </a:p>
          <a:p>
            <a:endParaRPr lang="en-US" dirty="0"/>
          </a:p>
          <a:p>
            <a:r>
              <a:rPr lang="en-US" dirty="0"/>
              <a:t>Church-Rosser theorem (1963): evaluation order always results in the same normal form</a:t>
            </a:r>
          </a:p>
          <a:p>
            <a:pPr lvl="1"/>
            <a:r>
              <a:rPr lang="en-US" dirty="0"/>
              <a:t>In the context of the </a:t>
            </a:r>
            <a:r>
              <a:rPr lang="el-GR" dirty="0"/>
              <a:t>λ</a:t>
            </a:r>
            <a:r>
              <a:rPr lang="en-US" dirty="0"/>
              <a:t>- calculus</a:t>
            </a:r>
          </a:p>
          <a:p>
            <a:pPr lvl="1"/>
            <a:r>
              <a:rPr lang="en-US" dirty="0"/>
              <a:t>For pure functional programs</a:t>
            </a:r>
          </a:p>
          <a:p>
            <a:pPr lvl="1"/>
            <a:r>
              <a:rPr lang="en-US" dirty="0"/>
              <a:t>NOT for general purpose languages – why?</a:t>
            </a:r>
          </a:p>
        </p:txBody>
      </p:sp>
    </p:spTree>
    <p:extLst>
      <p:ext uri="{BB962C8B-B14F-4D97-AF65-F5344CB8AC3E}">
        <p14:creationId xmlns:p14="http://schemas.microsoft.com/office/powerpoint/2010/main" val="120267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Conditional Function</a:t>
            </a:r>
          </a:p>
          <a:p>
            <a:pPr lvl="1"/>
            <a:r>
              <a:rPr lang="el-GR" dirty="0"/>
              <a:t>Z </a:t>
            </a:r>
            <a:r>
              <a:rPr lang="el-GR" i="1" dirty="0"/>
              <a:t>≡ λx.x</a:t>
            </a:r>
            <a:r>
              <a:rPr lang="el-GR" dirty="0"/>
              <a:t>F</a:t>
            </a:r>
            <a:r>
              <a:rPr lang="el-GR" i="1" dirty="0"/>
              <a:t>¬</a:t>
            </a:r>
            <a:r>
              <a:rPr lang="el-GR" dirty="0"/>
              <a:t>F</a:t>
            </a:r>
            <a:endParaRPr lang="en-US" dirty="0"/>
          </a:p>
          <a:p>
            <a:pPr lvl="1"/>
            <a:r>
              <a:rPr lang="en-US" dirty="0"/>
              <a:t>	</a:t>
            </a:r>
            <a:r>
              <a:rPr lang="el-GR" dirty="0"/>
              <a:t>Z0 </a:t>
            </a:r>
            <a:r>
              <a:rPr lang="el-GR" i="1" dirty="0"/>
              <a:t>≡ </a:t>
            </a:r>
            <a:r>
              <a:rPr lang="el-GR" dirty="0"/>
              <a:t>(</a:t>
            </a:r>
            <a:r>
              <a:rPr lang="el-GR" i="1" dirty="0"/>
              <a:t>λx.x</a:t>
            </a:r>
            <a:r>
              <a:rPr lang="el-GR" dirty="0"/>
              <a:t>F</a:t>
            </a:r>
            <a:r>
              <a:rPr lang="el-GR" i="1" dirty="0"/>
              <a:t>¬</a:t>
            </a:r>
            <a:r>
              <a:rPr lang="el-GR" dirty="0"/>
              <a:t>F)0 </a:t>
            </a:r>
            <a:r>
              <a:rPr lang="el-GR" i="1" dirty="0"/>
              <a:t>→ </a:t>
            </a:r>
            <a:r>
              <a:rPr lang="el-GR" dirty="0"/>
              <a:t>0F</a:t>
            </a:r>
            <a:r>
              <a:rPr lang="el-GR" i="1" dirty="0"/>
              <a:t>¬</a:t>
            </a:r>
            <a:r>
              <a:rPr lang="el-GR" dirty="0"/>
              <a:t>F </a:t>
            </a:r>
            <a:r>
              <a:rPr lang="el-GR" i="1" dirty="0"/>
              <a:t>→ ¬</a:t>
            </a:r>
            <a:r>
              <a:rPr lang="el-GR" dirty="0"/>
              <a:t>F </a:t>
            </a:r>
            <a:r>
              <a:rPr lang="el-GR" i="1" dirty="0"/>
              <a:t>→ </a:t>
            </a:r>
            <a:r>
              <a:rPr lang="el-GR" dirty="0"/>
              <a:t>T</a:t>
            </a:r>
          </a:p>
          <a:p>
            <a:r>
              <a:rPr lang="en-US" dirty="0"/>
              <a:t>Predecessor Function</a:t>
            </a:r>
          </a:p>
          <a:p>
            <a:pPr lvl="1"/>
            <a:r>
              <a:rPr lang="el-GR" dirty="0"/>
              <a:t>Φ </a:t>
            </a:r>
            <a:r>
              <a:rPr lang="el-GR" i="1" dirty="0"/>
              <a:t>≡ </a:t>
            </a:r>
            <a:r>
              <a:rPr lang="el-GR" dirty="0"/>
              <a:t>(</a:t>
            </a:r>
            <a:r>
              <a:rPr lang="el-GR" i="1" dirty="0"/>
              <a:t>λpz.z</a:t>
            </a:r>
            <a:r>
              <a:rPr lang="el-GR" dirty="0"/>
              <a:t>(S(</a:t>
            </a:r>
            <a:r>
              <a:rPr lang="el-GR" i="1" dirty="0"/>
              <a:t>p</a:t>
            </a:r>
            <a:r>
              <a:rPr lang="el-GR" dirty="0"/>
              <a:t>T))(</a:t>
            </a:r>
            <a:r>
              <a:rPr lang="el-GR" i="1" dirty="0"/>
              <a:t>p</a:t>
            </a:r>
            <a:r>
              <a:rPr lang="el-GR" dirty="0"/>
              <a:t>T))</a:t>
            </a:r>
          </a:p>
          <a:p>
            <a:pPr lvl="1"/>
            <a:r>
              <a:rPr lang="el-GR" dirty="0"/>
              <a:t>P </a:t>
            </a:r>
            <a:r>
              <a:rPr lang="el-GR" i="1" dirty="0"/>
              <a:t>≡ </a:t>
            </a:r>
            <a:r>
              <a:rPr lang="el-GR" dirty="0"/>
              <a:t>(</a:t>
            </a:r>
            <a:r>
              <a:rPr lang="el-GR" i="1" dirty="0"/>
              <a:t>λn.</a:t>
            </a:r>
            <a:r>
              <a:rPr lang="el-GR" dirty="0"/>
              <a:t>(</a:t>
            </a:r>
            <a:r>
              <a:rPr lang="el-GR" i="1" dirty="0"/>
              <a:t>n</a:t>
            </a:r>
            <a:r>
              <a:rPr lang="el-GR" dirty="0"/>
              <a:t>Φ(</a:t>
            </a:r>
            <a:r>
              <a:rPr lang="el-GR" i="1" dirty="0"/>
              <a:t>λz.z</a:t>
            </a:r>
            <a:r>
              <a:rPr lang="el-GR" dirty="0"/>
              <a:t>00))F)</a:t>
            </a:r>
          </a:p>
          <a:p>
            <a:r>
              <a:rPr lang="en-US" dirty="0"/>
              <a:t>&gt;=</a:t>
            </a:r>
          </a:p>
          <a:p>
            <a:pPr lvl="1"/>
            <a:r>
              <a:rPr lang="el-GR" dirty="0"/>
              <a:t>G </a:t>
            </a:r>
            <a:r>
              <a:rPr lang="el-GR" i="1" dirty="0"/>
              <a:t>≡ </a:t>
            </a:r>
            <a:r>
              <a:rPr lang="el-GR" dirty="0"/>
              <a:t>(</a:t>
            </a:r>
            <a:r>
              <a:rPr lang="el-GR" i="1" dirty="0"/>
              <a:t>λxy.</a:t>
            </a:r>
            <a:r>
              <a:rPr lang="el-GR" dirty="0"/>
              <a:t>Z(</a:t>
            </a:r>
            <a:r>
              <a:rPr lang="el-GR" i="1" dirty="0"/>
              <a:t>x</a:t>
            </a:r>
            <a:r>
              <a:rPr lang="el-GR" dirty="0"/>
              <a:t>P</a:t>
            </a:r>
            <a:r>
              <a:rPr lang="el-GR" i="1" dirty="0"/>
              <a:t>y</a:t>
            </a:r>
            <a:r>
              <a:rPr lang="el-GR" dirty="0"/>
              <a:t>))</a:t>
            </a:r>
          </a:p>
          <a:p>
            <a:r>
              <a:rPr lang="en-US" dirty="0"/>
              <a:t>= </a:t>
            </a:r>
            <a:endParaRPr lang="el-GR" dirty="0"/>
          </a:p>
          <a:p>
            <a:pPr lvl="1"/>
            <a:r>
              <a:rPr lang="el-GR" dirty="0"/>
              <a:t>E </a:t>
            </a:r>
            <a:r>
              <a:rPr lang="el-GR" i="1" dirty="0"/>
              <a:t>≡ </a:t>
            </a:r>
            <a:r>
              <a:rPr lang="el-GR" dirty="0"/>
              <a:t>(</a:t>
            </a:r>
            <a:r>
              <a:rPr lang="el-GR" i="1" dirty="0"/>
              <a:t>λxy. ∧ </a:t>
            </a:r>
            <a:r>
              <a:rPr lang="el-GR" dirty="0"/>
              <a:t>(Z(</a:t>
            </a:r>
            <a:r>
              <a:rPr lang="el-GR" i="1" dirty="0"/>
              <a:t>x</a:t>
            </a:r>
            <a:r>
              <a:rPr lang="el-GR" dirty="0"/>
              <a:t>P</a:t>
            </a:r>
            <a:r>
              <a:rPr lang="el-GR" i="1" dirty="0"/>
              <a:t>y</a:t>
            </a:r>
            <a:r>
              <a:rPr lang="el-GR" dirty="0"/>
              <a:t>))(Z(</a:t>
            </a:r>
            <a:r>
              <a:rPr lang="el-GR" i="1" dirty="0"/>
              <a:t>y</a:t>
            </a:r>
            <a:r>
              <a:rPr lang="el-GR" dirty="0"/>
              <a:t>P</a:t>
            </a:r>
            <a:r>
              <a:rPr lang="el-GR" i="1" dirty="0"/>
              <a:t>x</a:t>
            </a:r>
            <a:r>
              <a:rPr lang="el-GR" dirty="0"/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1398436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length(list) = 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list.</a:t>
            </a:r>
            <a:r>
              <a:rPr lang="en-US" dirty="0"/>
              <a:t>(if(list is empty) then 0 else </a:t>
            </a:r>
            <a:r>
              <a:rPr lang="en-US" dirty="0" err="1"/>
              <a:t>succ</a:t>
            </a:r>
            <a:r>
              <a:rPr lang="en-US" dirty="0"/>
              <a:t>(length(tail(list)))</a:t>
            </a:r>
          </a:p>
          <a:p>
            <a:endParaRPr lang="en-US" dirty="0"/>
          </a:p>
          <a:p>
            <a:r>
              <a:rPr lang="en-US" dirty="0"/>
              <a:t>We can rewrite the RHS in the 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/>
              <a:t>-calculus, except…</a:t>
            </a:r>
          </a:p>
          <a:p>
            <a:r>
              <a:rPr lang="en-US" dirty="0"/>
              <a:t>Our function is anonymous.  We can’t name it.</a:t>
            </a:r>
          </a:p>
          <a:p>
            <a:r>
              <a:rPr lang="en-US" dirty="0"/>
              <a:t>Think of “length” on the RHS is a free variable we can’t bind.</a:t>
            </a:r>
          </a:p>
          <a:p>
            <a:r>
              <a:rPr lang="en-US" dirty="0"/>
              <a:t>The 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/>
              <a:t>-calculus can solve this problem without recursion!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Fixpoints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fixpoint</a:t>
            </a:r>
            <a:r>
              <a:rPr lang="en-US" dirty="0"/>
              <a:t> on a function f:</a:t>
            </a:r>
          </a:p>
          <a:p>
            <a:pPr lvl="1"/>
            <a:r>
              <a:rPr lang="en-US" dirty="0"/>
              <a:t>Values of x where x = f(x) </a:t>
            </a:r>
          </a:p>
          <a:p>
            <a:pPr lvl="1"/>
            <a:r>
              <a:rPr lang="en-US" dirty="0"/>
              <a:t>i.e., applying the function to x returns itself.</a:t>
            </a:r>
          </a:p>
          <a:p>
            <a:r>
              <a:rPr lang="en-US" dirty="0"/>
              <a:t>E.g., </a:t>
            </a:r>
            <a:r>
              <a:rPr lang="en-US" dirty="0" err="1"/>
              <a:t>fn</a:t>
            </a:r>
            <a:r>
              <a:rPr lang="en-US" dirty="0"/>
              <a:t>(x)=&gt;x*x has a </a:t>
            </a:r>
            <a:r>
              <a:rPr lang="en-US" dirty="0" err="1"/>
              <a:t>fixpoint</a:t>
            </a:r>
            <a:r>
              <a:rPr lang="en-US" dirty="0"/>
              <a:t> of 1</a:t>
            </a:r>
          </a:p>
          <a:p>
            <a:r>
              <a:rPr lang="en-US" dirty="0"/>
              <a:t>         </a:t>
            </a:r>
            <a:r>
              <a:rPr lang="en-US" dirty="0" err="1"/>
              <a:t>fn</a:t>
            </a:r>
            <a:r>
              <a:rPr lang="en-US" dirty="0"/>
              <a:t>(x)=&gt;</a:t>
            </a:r>
            <a:r>
              <a:rPr lang="en-US" dirty="0" err="1"/>
              <a:t>x+x</a:t>
            </a:r>
            <a:r>
              <a:rPr lang="en-US" dirty="0"/>
              <a:t> has a </a:t>
            </a:r>
            <a:r>
              <a:rPr lang="en-US" dirty="0" err="1"/>
              <a:t>fixpoint</a:t>
            </a:r>
            <a:r>
              <a:rPr lang="en-US" dirty="0"/>
              <a:t> of…</a:t>
            </a:r>
          </a:p>
          <a:p>
            <a:r>
              <a:rPr lang="en-US" dirty="0"/>
              <a:t>We are trying to find “length”, a </a:t>
            </a:r>
            <a:r>
              <a:rPr lang="en-US" dirty="0" err="1"/>
              <a:t>fixpoint</a:t>
            </a:r>
            <a:r>
              <a:rPr lang="en-US" dirty="0"/>
              <a:t> of the abstraction 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f.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list.( …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17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Y-</a:t>
            </a:r>
            <a:r>
              <a:rPr lang="en-US" dirty="0" err="1"/>
              <a:t>combinator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an abstraction Y, which applied to any abstraction H has the property:</a:t>
            </a:r>
          </a:p>
          <a:p>
            <a:pPr lvl="1"/>
            <a:r>
              <a:rPr lang="en-US" dirty="0"/>
              <a:t>(Y H) = (H (Y H))</a:t>
            </a:r>
          </a:p>
          <a:p>
            <a:r>
              <a:rPr lang="en-US" dirty="0"/>
              <a:t>When Y is applied to any expression, it delivers a </a:t>
            </a:r>
            <a:r>
              <a:rPr lang="en-US" dirty="0" err="1"/>
              <a:t>fixpoint</a:t>
            </a:r>
            <a:r>
              <a:rPr lang="en-US" dirty="0"/>
              <a:t> of H</a:t>
            </a:r>
          </a:p>
          <a:p>
            <a:r>
              <a:rPr lang="en-US" dirty="0"/>
              <a:t>In our previous example, it returns length, without us having to name length</a:t>
            </a:r>
          </a:p>
          <a:p>
            <a:r>
              <a:rPr lang="en-US" dirty="0"/>
              <a:t>This is how the 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/>
              <a:t>-calculus handles recursion</a:t>
            </a:r>
          </a:p>
          <a:p>
            <a:r>
              <a:rPr lang="en-US" dirty="0">
                <a:latin typeface="Courier"/>
                <a:cs typeface="Courier"/>
              </a:rPr>
              <a:t>Y = 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f.(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 err="1">
                <a:latin typeface="Courier"/>
                <a:cs typeface="Courier"/>
              </a:rPr>
              <a:t>x.f</a:t>
            </a:r>
            <a:r>
              <a:rPr lang="en-US" dirty="0">
                <a:latin typeface="Courier"/>
                <a:cs typeface="Courier"/>
              </a:rPr>
              <a:t>(x x)) (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 err="1">
                <a:latin typeface="Courier"/>
                <a:cs typeface="Courier"/>
              </a:rPr>
              <a:t>x.f</a:t>
            </a:r>
            <a:r>
              <a:rPr lang="en-US" dirty="0">
                <a:latin typeface="Courier"/>
                <a:cs typeface="Courier"/>
              </a:rPr>
              <a:t>(x x))</a:t>
            </a:r>
          </a:p>
        </p:txBody>
      </p:sp>
    </p:spTree>
    <p:extLst>
      <p:ext uri="{BB962C8B-B14F-4D97-AF65-F5344CB8AC3E}">
        <p14:creationId xmlns:p14="http://schemas.microsoft.com/office/powerpoint/2010/main" val="177762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the Y </a:t>
            </a:r>
            <a:r>
              <a:rPr lang="en-US" dirty="0" err="1"/>
              <a:t>combinator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urier"/>
                <a:cs typeface="Courier"/>
              </a:rPr>
              <a:t>Y H -&gt; (</a:t>
            </a:r>
            <a:r>
              <a:rPr lang="el-GR" sz="2400" dirty="0">
                <a:latin typeface="Courier"/>
                <a:cs typeface="Courier"/>
              </a:rPr>
              <a:t>λ</a:t>
            </a:r>
            <a:r>
              <a:rPr lang="en-US" sz="2400" dirty="0">
                <a:latin typeface="Courier"/>
                <a:cs typeface="Courier"/>
              </a:rPr>
              <a:t>f.(</a:t>
            </a:r>
            <a:r>
              <a:rPr lang="el-GR" sz="2400" dirty="0">
                <a:latin typeface="Courier"/>
                <a:cs typeface="Courier"/>
              </a:rPr>
              <a:t>λ</a:t>
            </a:r>
            <a:r>
              <a:rPr lang="en-US" sz="2400" dirty="0" err="1">
                <a:latin typeface="Courier"/>
                <a:cs typeface="Courier"/>
              </a:rPr>
              <a:t>x.f</a:t>
            </a:r>
            <a:r>
              <a:rPr lang="en-US" sz="2400" dirty="0">
                <a:latin typeface="Courier"/>
                <a:cs typeface="Courier"/>
              </a:rPr>
              <a:t>(x x)) (</a:t>
            </a:r>
            <a:r>
              <a:rPr lang="el-GR" sz="2400" dirty="0">
                <a:latin typeface="Courier"/>
                <a:cs typeface="Courier"/>
              </a:rPr>
              <a:t>λ</a:t>
            </a:r>
            <a:r>
              <a:rPr lang="en-US" sz="2400" dirty="0" err="1">
                <a:latin typeface="Courier"/>
                <a:cs typeface="Courier"/>
              </a:rPr>
              <a:t>x.f</a:t>
            </a:r>
            <a:r>
              <a:rPr lang="en-US" sz="2400" dirty="0">
                <a:latin typeface="Courier"/>
                <a:cs typeface="Courier"/>
              </a:rPr>
              <a:t>(x x</a:t>
            </a:r>
            <a:r>
              <a:rPr lang="en-US" sz="2400">
                <a:latin typeface="Courier"/>
                <a:cs typeface="Courier"/>
              </a:rPr>
              <a:t>))) </a:t>
            </a:r>
            <a:r>
              <a:rPr lang="en-US" sz="2400" dirty="0">
                <a:latin typeface="Courier"/>
                <a:cs typeface="Courier"/>
              </a:rPr>
              <a:t>H</a:t>
            </a:r>
          </a:p>
          <a:p>
            <a:r>
              <a:rPr lang="en-US" sz="2400" dirty="0">
                <a:latin typeface="Courier"/>
                <a:cs typeface="Courier"/>
              </a:rPr>
              <a:t>    -&gt; (</a:t>
            </a:r>
            <a:r>
              <a:rPr lang="el-GR" sz="2400" dirty="0">
                <a:latin typeface="Courier"/>
                <a:cs typeface="Courier"/>
              </a:rPr>
              <a:t>λ</a:t>
            </a:r>
            <a:r>
              <a:rPr lang="en-US" sz="2400" dirty="0" err="1">
                <a:latin typeface="Courier"/>
                <a:cs typeface="Courier"/>
              </a:rPr>
              <a:t>x.H</a:t>
            </a:r>
            <a:r>
              <a:rPr lang="en-US" sz="2400" dirty="0">
                <a:latin typeface="Courier"/>
                <a:cs typeface="Courier"/>
              </a:rPr>
              <a:t>(x x)) (</a:t>
            </a:r>
            <a:r>
              <a:rPr lang="el-GR" sz="2400" dirty="0">
                <a:latin typeface="Courier"/>
                <a:cs typeface="Courier"/>
              </a:rPr>
              <a:t>λ</a:t>
            </a:r>
            <a:r>
              <a:rPr lang="en-US" sz="2400" dirty="0" err="1">
                <a:latin typeface="Courier"/>
                <a:cs typeface="Courier"/>
              </a:rPr>
              <a:t>x.H</a:t>
            </a:r>
            <a:r>
              <a:rPr lang="en-US" sz="2400" dirty="0">
                <a:latin typeface="Courier"/>
                <a:cs typeface="Courier"/>
              </a:rPr>
              <a:t>(x x)) </a:t>
            </a:r>
          </a:p>
          <a:p>
            <a:r>
              <a:rPr lang="en-US" sz="2400" dirty="0">
                <a:latin typeface="Courier"/>
                <a:cs typeface="Courier"/>
              </a:rPr>
              <a:t>    -&gt; H ((</a:t>
            </a:r>
            <a:r>
              <a:rPr lang="el-GR" sz="2400" dirty="0">
                <a:latin typeface="Courier"/>
                <a:cs typeface="Courier"/>
              </a:rPr>
              <a:t>λ</a:t>
            </a:r>
            <a:r>
              <a:rPr lang="en-US" sz="2400" dirty="0" err="1">
                <a:latin typeface="Courier"/>
                <a:cs typeface="Courier"/>
              </a:rPr>
              <a:t>x.H</a:t>
            </a:r>
            <a:r>
              <a:rPr lang="en-US" sz="2400" dirty="0">
                <a:latin typeface="Courier"/>
                <a:cs typeface="Courier"/>
              </a:rPr>
              <a:t>(x x)) (</a:t>
            </a:r>
            <a:r>
              <a:rPr lang="el-GR" sz="2400" dirty="0">
                <a:latin typeface="Courier"/>
                <a:cs typeface="Courier"/>
              </a:rPr>
              <a:t>λ</a:t>
            </a:r>
            <a:r>
              <a:rPr lang="en-US" sz="2400" dirty="0" err="1">
                <a:latin typeface="Courier"/>
                <a:cs typeface="Courier"/>
              </a:rPr>
              <a:t>x.H</a:t>
            </a:r>
            <a:r>
              <a:rPr lang="en-US" sz="2400" dirty="0">
                <a:latin typeface="Courier"/>
                <a:cs typeface="Courier"/>
              </a:rPr>
              <a:t>(x x))</a:t>
            </a:r>
          </a:p>
          <a:p>
            <a:r>
              <a:rPr lang="en-US" sz="2400" dirty="0">
                <a:latin typeface="Courier"/>
                <a:cs typeface="Courier"/>
              </a:rPr>
              <a:t>    -&gt; H (Y H)</a:t>
            </a:r>
          </a:p>
        </p:txBody>
      </p:sp>
    </p:spTree>
    <p:extLst>
      <p:ext uri="{BB962C8B-B14F-4D97-AF65-F5344CB8AC3E}">
        <p14:creationId xmlns:p14="http://schemas.microsoft.com/office/powerpoint/2010/main" val="379661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Lisp (</a:t>
            </a:r>
            <a:r>
              <a:rPr lang="en-US" dirty="0" err="1"/>
              <a:t>LISt</a:t>
            </a:r>
            <a:r>
              <a:rPr lang="en-US" dirty="0"/>
              <a:t> Processing)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major language based on the 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/>
              <a:t>-calculus.</a:t>
            </a:r>
          </a:p>
          <a:p>
            <a:r>
              <a:rPr lang="en-US" dirty="0"/>
              <a:t>Dynamic scoping</a:t>
            </a:r>
          </a:p>
          <a:p>
            <a:r>
              <a:rPr lang="en-US" sz="2400" dirty="0">
                <a:latin typeface="Courier"/>
                <a:cs typeface="Courier"/>
              </a:rPr>
              <a:t>(define </a:t>
            </a:r>
            <a:r>
              <a:rPr lang="en-US" sz="2400" dirty="0" err="1">
                <a:latin typeface="Courier"/>
                <a:cs typeface="Courier"/>
              </a:rPr>
              <a:t>myfunc</a:t>
            </a:r>
            <a:r>
              <a:rPr lang="en-US" sz="2400" dirty="0">
                <a:latin typeface="Courier"/>
                <a:cs typeface="Courier"/>
              </a:rPr>
              <a:t> (</a:t>
            </a:r>
            <a:r>
              <a:rPr lang="el-GR" sz="2400" dirty="0">
                <a:latin typeface="Courier"/>
                <a:cs typeface="Courier"/>
              </a:rPr>
              <a:t>λ</a:t>
            </a:r>
            <a:r>
              <a:rPr lang="en-US" sz="2400" dirty="0">
                <a:latin typeface="Courier"/>
                <a:cs typeface="Courier"/>
              </a:rPr>
              <a:t> (x) (* a X)))</a:t>
            </a:r>
          </a:p>
          <a:p>
            <a:r>
              <a:rPr lang="en-US" sz="2400" dirty="0">
                <a:latin typeface="Courier"/>
                <a:cs typeface="Courier"/>
              </a:rPr>
              <a:t>(define p1 (</a:t>
            </a:r>
            <a:r>
              <a:rPr lang="el-GR" sz="2400" dirty="0">
                <a:latin typeface="Courier"/>
                <a:cs typeface="Courier"/>
              </a:rPr>
              <a:t>λ</a:t>
            </a:r>
            <a:r>
              <a:rPr lang="en-US" sz="2400" dirty="0">
                <a:latin typeface="Courier"/>
                <a:cs typeface="Courier"/>
              </a:rPr>
              <a:t> (a) (</a:t>
            </a:r>
            <a:r>
              <a:rPr lang="en-US" sz="2400" dirty="0" err="1">
                <a:latin typeface="Courier"/>
                <a:cs typeface="Courier"/>
              </a:rPr>
              <a:t>myfunc</a:t>
            </a:r>
            <a:r>
              <a:rPr lang="en-US" sz="2400" dirty="0">
                <a:latin typeface="Courier"/>
                <a:cs typeface="Courier"/>
              </a:rPr>
              <a:t> 2)))</a:t>
            </a:r>
          </a:p>
          <a:p>
            <a:r>
              <a:rPr lang="en-US" sz="2400" dirty="0">
                <a:latin typeface="Courier"/>
                <a:cs typeface="Courier"/>
              </a:rPr>
              <a:t>(define p2 (</a:t>
            </a:r>
            <a:r>
              <a:rPr lang="el-GR" sz="2400" dirty="0">
                <a:latin typeface="Courier"/>
                <a:cs typeface="Courier"/>
              </a:rPr>
              <a:t>λ</a:t>
            </a:r>
            <a:r>
              <a:rPr lang="en-US" sz="2400" dirty="0">
                <a:latin typeface="Courier"/>
                <a:cs typeface="Courier"/>
              </a:rPr>
              <a:t> (a) (</a:t>
            </a:r>
            <a:r>
              <a:rPr lang="en-US" sz="2400" dirty="0" err="1">
                <a:latin typeface="Courier"/>
                <a:cs typeface="Courier"/>
              </a:rPr>
              <a:t>myfunc</a:t>
            </a:r>
            <a:r>
              <a:rPr lang="en-US" sz="2400" dirty="0">
                <a:latin typeface="Courier"/>
                <a:cs typeface="Courier"/>
              </a:rPr>
              <a:t> 3)))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(p2 (p1 10))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/>
              <a:t>The scope to take a from is determined at run-time.</a:t>
            </a:r>
          </a:p>
          <a:p>
            <a:endParaRPr lang="en-US" sz="2400" dirty="0"/>
          </a:p>
          <a:p>
            <a:endParaRPr lang="en-US" sz="2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4971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LISP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Atoms</a:t>
            </a:r>
          </a:p>
          <a:p>
            <a:r>
              <a:rPr lang="en-US" dirty="0"/>
              <a:t>S-Expressions</a:t>
            </a:r>
          </a:p>
          <a:p>
            <a:pPr lvl="1"/>
            <a:r>
              <a:rPr lang="en-US" dirty="0"/>
              <a:t>Implemented as linked lists</a:t>
            </a:r>
          </a:p>
          <a:p>
            <a:r>
              <a:rPr lang="en-US" dirty="0">
                <a:latin typeface="Courier"/>
                <a:cs typeface="Courier"/>
              </a:rPr>
              <a:t>((A B) (C (D E)))</a:t>
            </a:r>
          </a:p>
        </p:txBody>
      </p:sp>
      <p:sp>
        <p:nvSpPr>
          <p:cNvPr id="4" name="Rectangle 3"/>
          <p:cNvSpPr/>
          <p:nvPr/>
        </p:nvSpPr>
        <p:spPr>
          <a:xfrm>
            <a:off x="5147728" y="2116662"/>
            <a:ext cx="1202267" cy="626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49995" y="2116662"/>
            <a:ext cx="1202267" cy="626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39054" y="4351881"/>
            <a:ext cx="1202267" cy="626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Lato Black"/>
              </a:rPr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4741321" y="4351881"/>
            <a:ext cx="1202267" cy="626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Black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9989" y="3183470"/>
            <a:ext cx="1202267" cy="626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Black"/>
              </a:rPr>
              <a:t>C</a:t>
            </a:r>
          </a:p>
        </p:txBody>
      </p:sp>
      <p:sp>
        <p:nvSpPr>
          <p:cNvPr id="9" name="Rectangle 8"/>
          <p:cNvSpPr/>
          <p:nvPr/>
        </p:nvSpPr>
        <p:spPr>
          <a:xfrm>
            <a:off x="7552256" y="3183470"/>
            <a:ext cx="1202267" cy="626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49989" y="4351869"/>
            <a:ext cx="1202267" cy="626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Black"/>
              </a:rPr>
              <a:t>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52256" y="4351869"/>
            <a:ext cx="1202267" cy="6265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 Black"/>
              </a:rPr>
              <a:t>E</a:t>
            </a:r>
          </a:p>
        </p:txBody>
      </p:sp>
      <p:cxnSp>
        <p:nvCxnSpPr>
          <p:cNvPr id="13" name="Straight Arrow Connector 12"/>
          <p:cNvCxnSpPr>
            <a:stCxn id="4" idx="2"/>
            <a:endCxn id="6" idx="1"/>
          </p:cNvCxnSpPr>
          <p:nvPr/>
        </p:nvCxnSpPr>
        <p:spPr>
          <a:xfrm rot="5400000">
            <a:off x="3682982" y="2599267"/>
            <a:ext cx="1921953" cy="2209808"/>
          </a:xfrm>
          <a:prstGeom prst="bentConnector4">
            <a:avLst>
              <a:gd name="adj1" fmla="val 62114"/>
              <a:gd name="adj2" fmla="val 110345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2"/>
          <p:cNvCxnSpPr>
            <a:stCxn id="5" idx="3"/>
            <a:endCxn id="8" idx="0"/>
          </p:cNvCxnSpPr>
          <p:nvPr/>
        </p:nvCxnSpPr>
        <p:spPr>
          <a:xfrm flipH="1">
            <a:off x="6951123" y="2429929"/>
            <a:ext cx="601139" cy="753541"/>
          </a:xfrm>
          <a:prstGeom prst="bentConnector4">
            <a:avLst>
              <a:gd name="adj1" fmla="val -38028"/>
              <a:gd name="adj2" fmla="val 7078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2"/>
          <p:cNvCxnSpPr>
            <a:stCxn id="9" idx="3"/>
            <a:endCxn id="10" idx="0"/>
          </p:cNvCxnSpPr>
          <p:nvPr/>
        </p:nvCxnSpPr>
        <p:spPr>
          <a:xfrm flipH="1">
            <a:off x="6951123" y="3496737"/>
            <a:ext cx="1803400" cy="855132"/>
          </a:xfrm>
          <a:prstGeom prst="bentConnector4">
            <a:avLst>
              <a:gd name="adj1" fmla="val -12676"/>
              <a:gd name="adj2" fmla="val 5643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2"/>
          <p:cNvCxnSpPr/>
          <p:nvPr/>
        </p:nvCxnSpPr>
        <p:spPr>
          <a:xfrm rot="16200000" flipH="1">
            <a:off x="4438374" y="1720585"/>
            <a:ext cx="1012289" cy="406395"/>
          </a:xfrm>
          <a:prstGeom prst="bentConnector3">
            <a:avLst>
              <a:gd name="adj1" fmla="val 10185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97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Lists (a-lists)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197" y="1600202"/>
            <a:ext cx="8974666" cy="465849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urier"/>
                <a:cs typeface="Courier"/>
              </a:rPr>
              <a:t>[1]&gt; (</a:t>
            </a:r>
            <a:r>
              <a:rPr lang="en-US" sz="2000" dirty="0" err="1">
                <a:latin typeface="Courier"/>
                <a:cs typeface="Courier"/>
              </a:rPr>
              <a:t>setq</a:t>
            </a:r>
            <a:r>
              <a:rPr lang="en-US" sz="2000" dirty="0">
                <a:latin typeface="Courier"/>
                <a:cs typeface="Courier"/>
              </a:rPr>
              <a:t> people '((john . 12) (</a:t>
            </a:r>
            <a:r>
              <a:rPr lang="en-US" sz="2000" dirty="0" err="1">
                <a:latin typeface="Courier"/>
                <a:cs typeface="Courier"/>
              </a:rPr>
              <a:t>han</a:t>
            </a:r>
            <a:r>
              <a:rPr lang="en-US" sz="2000" dirty="0">
                <a:latin typeface="Courier"/>
                <a:cs typeface="Courier"/>
              </a:rPr>
              <a:t> . 100) (molly . 3)))</a:t>
            </a:r>
          </a:p>
          <a:p>
            <a:r>
              <a:rPr lang="en-US" sz="2000" b="1" dirty="0">
                <a:latin typeface="Courier"/>
                <a:cs typeface="Courier"/>
              </a:rPr>
              <a:t>((JOHN . 12) (HAN . 100) (MOLLY . 3))</a:t>
            </a:r>
          </a:p>
          <a:p>
            <a:r>
              <a:rPr lang="en-US" sz="2000" dirty="0">
                <a:latin typeface="Courier"/>
                <a:cs typeface="Courier"/>
              </a:rPr>
              <a:t>[2]&gt; (</a:t>
            </a:r>
            <a:r>
              <a:rPr lang="en-US" sz="2000" dirty="0" err="1">
                <a:latin typeface="Courier"/>
                <a:cs typeface="Courier"/>
              </a:rPr>
              <a:t>assoc</a:t>
            </a:r>
            <a:r>
              <a:rPr lang="en-US" sz="2000" dirty="0">
                <a:latin typeface="Courier"/>
                <a:cs typeface="Courier"/>
              </a:rPr>
              <a:t> 'molly people)</a:t>
            </a:r>
          </a:p>
          <a:p>
            <a:r>
              <a:rPr lang="en-US" sz="2000" b="1" dirty="0">
                <a:latin typeface="Courier"/>
                <a:cs typeface="Courier"/>
              </a:rPr>
              <a:t>(MOLLY . 3)</a:t>
            </a:r>
          </a:p>
          <a:p>
            <a:r>
              <a:rPr lang="en-US" sz="2000" dirty="0">
                <a:latin typeface="Courier"/>
                <a:cs typeface="Courier"/>
              </a:rPr>
              <a:t>[3]&gt; (</a:t>
            </a:r>
            <a:r>
              <a:rPr lang="en-US" sz="2000" dirty="0" err="1">
                <a:latin typeface="Courier"/>
                <a:cs typeface="Courier"/>
              </a:rPr>
              <a:t>cdr</a:t>
            </a:r>
            <a:r>
              <a:rPr lang="en-US" sz="2000" dirty="0">
                <a:latin typeface="Courier"/>
                <a:cs typeface="Courier"/>
              </a:rPr>
              <a:t> (</a:t>
            </a:r>
            <a:r>
              <a:rPr lang="en-US" sz="2000" dirty="0" err="1">
                <a:latin typeface="Courier"/>
                <a:cs typeface="Courier"/>
              </a:rPr>
              <a:t>assoc</a:t>
            </a:r>
            <a:r>
              <a:rPr lang="en-US" sz="2000" dirty="0">
                <a:latin typeface="Courier"/>
                <a:cs typeface="Courier"/>
              </a:rPr>
              <a:t> 'molly people))</a:t>
            </a:r>
          </a:p>
          <a:p>
            <a:r>
              <a:rPr lang="en-US" sz="2000" b="1" dirty="0">
                <a:latin typeface="Courier"/>
                <a:cs typeface="Courier"/>
              </a:rPr>
              <a:t>3</a:t>
            </a:r>
          </a:p>
          <a:p>
            <a:r>
              <a:rPr lang="en-US" sz="2000" dirty="0">
                <a:latin typeface="Courier"/>
                <a:cs typeface="Courier"/>
              </a:rPr>
              <a:t>[4]&gt; </a:t>
            </a:r>
          </a:p>
        </p:txBody>
      </p:sp>
    </p:spTree>
    <p:extLst>
      <p:ext uri="{BB962C8B-B14F-4D97-AF65-F5344CB8AC3E}">
        <p14:creationId xmlns:p14="http://schemas.microsoft.com/office/powerpoint/2010/main" val="170943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quoting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2"/>
            <a:ext cx="8991600" cy="4658495"/>
          </a:xfrm>
        </p:spPr>
        <p:txBody>
          <a:bodyPr>
            <a:normAutofit fontScale="77500" lnSpcReduction="20000"/>
          </a:bodyPr>
          <a:lstStyle/>
          <a:p>
            <a:r>
              <a:rPr lang="fr-FR" sz="2300" dirty="0">
                <a:latin typeface="Courier"/>
                <a:cs typeface="Courier"/>
              </a:rPr>
              <a:t>(</a:t>
            </a:r>
            <a:r>
              <a:rPr lang="fr-FR" sz="2300" dirty="0" err="1">
                <a:latin typeface="Courier"/>
                <a:cs typeface="Courier"/>
              </a:rPr>
              <a:t>setq</a:t>
            </a:r>
            <a:r>
              <a:rPr lang="fr-FR" sz="2300" dirty="0">
                <a:latin typeface="Courier"/>
                <a:cs typeface="Courier"/>
              </a:rPr>
              <a:t> x (</a:t>
            </a:r>
            <a:r>
              <a:rPr lang="fr-FR" sz="2300" dirty="0" err="1">
                <a:latin typeface="Courier"/>
                <a:cs typeface="Courier"/>
              </a:rPr>
              <a:t>defun</a:t>
            </a:r>
            <a:r>
              <a:rPr lang="fr-FR" sz="2300" dirty="0">
                <a:latin typeface="Courier"/>
                <a:cs typeface="Courier"/>
              </a:rPr>
              <a:t> </a:t>
            </a:r>
            <a:r>
              <a:rPr lang="fr-FR" sz="2300" dirty="0" err="1">
                <a:latin typeface="Courier"/>
                <a:cs typeface="Courier"/>
              </a:rPr>
              <a:t>factorial</a:t>
            </a:r>
            <a:r>
              <a:rPr lang="fr-FR" sz="2300" dirty="0">
                <a:latin typeface="Courier"/>
                <a:cs typeface="Courier"/>
              </a:rPr>
              <a:t> (x) </a:t>
            </a:r>
          </a:p>
          <a:p>
            <a:r>
              <a:rPr lang="fr-FR" sz="2300" dirty="0">
                <a:latin typeface="Courier"/>
                <a:cs typeface="Courier"/>
              </a:rPr>
              <a:t>      (if (&lt; x 2) 1 (* x (</a:t>
            </a:r>
            <a:r>
              <a:rPr lang="fr-FR" sz="2300" dirty="0" err="1">
                <a:latin typeface="Courier"/>
                <a:cs typeface="Courier"/>
              </a:rPr>
              <a:t>factorial</a:t>
            </a:r>
            <a:r>
              <a:rPr lang="fr-FR" sz="2300" dirty="0">
                <a:latin typeface="Courier"/>
                <a:cs typeface="Courier"/>
              </a:rPr>
              <a:t> (- x 1))))))</a:t>
            </a:r>
          </a:p>
          <a:p>
            <a:r>
              <a:rPr lang="fr-FR" sz="2300" b="1" dirty="0">
                <a:latin typeface="Courier"/>
                <a:cs typeface="Courier"/>
              </a:rPr>
              <a:t>FACTORIAL</a:t>
            </a:r>
            <a:endParaRPr lang="en-US" sz="2300" b="1" dirty="0">
              <a:latin typeface="Courier"/>
              <a:cs typeface="Courier"/>
            </a:endParaRPr>
          </a:p>
          <a:p>
            <a:r>
              <a:rPr lang="en-US" sz="2300" dirty="0">
                <a:latin typeface="Courier"/>
                <a:cs typeface="Courier"/>
              </a:rPr>
              <a:t>(</a:t>
            </a:r>
            <a:r>
              <a:rPr lang="en-US" sz="2300" dirty="0" err="1">
                <a:latin typeface="Courier"/>
                <a:cs typeface="Courier"/>
              </a:rPr>
              <a:t>setq</a:t>
            </a:r>
            <a:r>
              <a:rPr lang="en-US" sz="2300" dirty="0">
                <a:latin typeface="Courier"/>
                <a:cs typeface="Courier"/>
              </a:rPr>
              <a:t> x (factorial 4))</a:t>
            </a:r>
          </a:p>
          <a:p>
            <a:r>
              <a:rPr lang="en-US" sz="2300" b="1" dirty="0">
                <a:latin typeface="Courier"/>
                <a:cs typeface="Courier"/>
              </a:rPr>
              <a:t>24</a:t>
            </a:r>
          </a:p>
          <a:p>
            <a:r>
              <a:rPr lang="en-US" sz="2300" dirty="0">
                <a:latin typeface="Courier"/>
                <a:cs typeface="Courier"/>
              </a:rPr>
              <a:t>(</a:t>
            </a:r>
            <a:r>
              <a:rPr lang="en-US" sz="2300" dirty="0" err="1">
                <a:latin typeface="Courier"/>
                <a:cs typeface="Courier"/>
              </a:rPr>
              <a:t>setq</a:t>
            </a:r>
            <a:r>
              <a:rPr lang="en-US" sz="2300" dirty="0">
                <a:latin typeface="Courier"/>
                <a:cs typeface="Courier"/>
              </a:rPr>
              <a:t> x ‘(factorial 4))</a:t>
            </a:r>
          </a:p>
          <a:p>
            <a:r>
              <a:rPr lang="en-US" sz="2300" b="1" dirty="0">
                <a:latin typeface="Courier"/>
                <a:cs typeface="Courier"/>
              </a:rPr>
              <a:t>(FACTORIAL 4)</a:t>
            </a:r>
            <a:endParaRPr lang="en-US" sz="2300" dirty="0">
              <a:latin typeface="Courier"/>
              <a:cs typeface="Courier"/>
            </a:endParaRPr>
          </a:p>
          <a:p>
            <a:r>
              <a:rPr lang="en-US" sz="2300" dirty="0">
                <a:latin typeface="Courier"/>
                <a:cs typeface="Courier"/>
              </a:rPr>
              <a:t>(</a:t>
            </a:r>
            <a:r>
              <a:rPr lang="en-US" sz="2300" dirty="0" err="1">
                <a:latin typeface="Courier"/>
                <a:cs typeface="Courier"/>
              </a:rPr>
              <a:t>eval</a:t>
            </a:r>
            <a:r>
              <a:rPr lang="en-US" sz="2300" dirty="0">
                <a:latin typeface="Courier"/>
                <a:cs typeface="Courier"/>
              </a:rPr>
              <a:t> x)</a:t>
            </a:r>
          </a:p>
          <a:p>
            <a:r>
              <a:rPr lang="en-US" sz="2300" b="1" dirty="0">
                <a:latin typeface="Courier"/>
                <a:cs typeface="Courier"/>
              </a:rPr>
              <a:t>24</a:t>
            </a:r>
          </a:p>
          <a:p>
            <a:r>
              <a:rPr lang="en-US" sz="2300" dirty="0">
                <a:latin typeface="Courier"/>
                <a:cs typeface="Courier"/>
              </a:rPr>
              <a:t>((move-straight 3) (turn-right 90) </a:t>
            </a:r>
          </a:p>
          <a:p>
            <a:r>
              <a:rPr lang="en-US" sz="2300" dirty="0">
                <a:latin typeface="Courier"/>
                <a:cs typeface="Courier"/>
              </a:rPr>
              <a:t>  (wait 15) (move-straight 4))</a:t>
            </a:r>
          </a:p>
          <a:p>
            <a:r>
              <a:rPr lang="en-US" sz="2300" b="1" dirty="0">
                <a:latin typeface="Courier"/>
                <a:cs typeface="Courier"/>
              </a:rPr>
              <a:t>“Robot took 22 seconds to move 5 feet”</a:t>
            </a:r>
          </a:p>
          <a:p>
            <a:r>
              <a:rPr lang="en-US" sz="2300" dirty="0">
                <a:latin typeface="Courier"/>
                <a:cs typeface="Courier"/>
              </a:rPr>
              <a:t>‘((move-straight 3) (turn-right 90) </a:t>
            </a:r>
          </a:p>
          <a:p>
            <a:r>
              <a:rPr lang="en-US" sz="2300" dirty="0">
                <a:latin typeface="Courier"/>
                <a:cs typeface="Courier"/>
              </a:rPr>
              <a:t>  (wait 15) (move-straight 4))</a:t>
            </a:r>
          </a:p>
          <a:p>
            <a:r>
              <a:rPr lang="en-US" sz="2300" b="1" dirty="0">
                <a:latin typeface="Courier"/>
                <a:cs typeface="Courier"/>
              </a:rPr>
              <a:t>((MOVE-STRAIGHT 3) (TURN-RIGHT 90) (WAIT 15) (MOVE-STRAIGHT 4))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4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ourier"/>
                <a:cs typeface="Courier"/>
              </a:rPr>
              <a:t>(let ((b (generate-new-buffer-name </a:t>
            </a:r>
          </a:p>
          <a:p>
            <a:r>
              <a:rPr lang="en-US" sz="2000" dirty="0">
                <a:latin typeface="Courier"/>
                <a:cs typeface="Courier"/>
              </a:rPr>
              <a:t>                 “ *string-output*”))))</a:t>
            </a:r>
          </a:p>
          <a:p>
            <a:r>
              <a:rPr lang="en-US" sz="2000" dirty="0">
                <a:latin typeface="Courier"/>
                <a:cs typeface="Courier"/>
              </a:rPr>
              <a:t>    (let ((standard-output b))</a:t>
            </a:r>
          </a:p>
          <a:p>
            <a:r>
              <a:rPr lang="en-US" sz="2000" dirty="0">
                <a:latin typeface="Courier"/>
                <a:cs typeface="Courier"/>
              </a:rPr>
              <a:t>        (foo)))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21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question of the day (in 1930)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does it mean for an object (a number) to be computable from a function?</a:t>
            </a:r>
          </a:p>
          <a:p>
            <a:pPr lvl="1"/>
            <a:r>
              <a:rPr lang="en-US" dirty="0"/>
              <a:t>Is there a mechanical procedure for separating mathematical truths from falsehoods?</a:t>
            </a:r>
          </a:p>
          <a:p>
            <a:r>
              <a:rPr lang="en-US" dirty="0"/>
              <a:t>Plenty of work in parallel</a:t>
            </a:r>
          </a:p>
          <a:p>
            <a:pPr lvl="1"/>
            <a:r>
              <a:rPr lang="en-US" dirty="0"/>
              <a:t>Turing Machines</a:t>
            </a:r>
          </a:p>
          <a:p>
            <a:pPr lvl="1"/>
            <a:r>
              <a:rPr lang="en-US" dirty="0"/>
              <a:t>Gödel’s work on general recursive functions</a:t>
            </a:r>
          </a:p>
          <a:p>
            <a:pPr lvl="1"/>
            <a:r>
              <a:rPr lang="en-US" dirty="0"/>
              <a:t>Church’s work on the </a:t>
            </a:r>
            <a:r>
              <a:rPr lang="el-GR" dirty="0"/>
              <a:t>λ</a:t>
            </a:r>
            <a:r>
              <a:rPr lang="en-US" dirty="0"/>
              <a:t>-calculus</a:t>
            </a:r>
          </a:p>
          <a:p>
            <a:r>
              <a:rPr lang="en-US" dirty="0"/>
              <a:t>By 1943, </a:t>
            </a:r>
            <a:r>
              <a:rPr lang="en-US" dirty="0" err="1"/>
              <a:t>Kleene</a:t>
            </a:r>
            <a:r>
              <a:rPr lang="en-US" dirty="0"/>
              <a:t> proposed the Church-Turing Thesis:</a:t>
            </a:r>
          </a:p>
          <a:p>
            <a:pPr lvl="1"/>
            <a:r>
              <a:rPr lang="en-US" dirty="0"/>
              <a:t>Every effectively calculable function is expressible in the lambda calculus</a:t>
            </a:r>
          </a:p>
          <a:p>
            <a:pPr lvl="1"/>
            <a:r>
              <a:rPr lang="en-US" dirty="0"/>
              <a:t>And on a Turing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6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</a:t>
            </a:r>
            <a:r>
              <a:rPr lang="en-US" dirty="0" err="1"/>
              <a:t>funarg</a:t>
            </a:r>
            <a:r>
              <a:rPr lang="en-US" dirty="0"/>
              <a:t>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Closure</a:t>
            </a:r>
          </a:p>
          <a:p>
            <a:pPr lvl="1"/>
            <a:r>
              <a:rPr lang="en-US" dirty="0"/>
              <a:t>Function plus its referencing environment</a:t>
            </a:r>
          </a:p>
          <a:p>
            <a:pPr lvl="1"/>
            <a:r>
              <a:rPr lang="en-US" dirty="0"/>
              <a:t>Define, at the time you create a function, which environment it pulls which variables from.</a:t>
            </a:r>
          </a:p>
          <a:p>
            <a:pPr lvl="1"/>
            <a:r>
              <a:rPr lang="en-US" dirty="0"/>
              <a:t>That is, fully bind all values</a:t>
            </a:r>
          </a:p>
          <a:p>
            <a:pPr lvl="1"/>
            <a:r>
              <a:rPr lang="en-US" i="1" dirty="0"/>
              <a:t>In some cases, the original environment may not exist</a:t>
            </a:r>
          </a:p>
          <a:p>
            <a:r>
              <a:rPr lang="en-US" dirty="0"/>
              <a:t>Static scoping</a:t>
            </a:r>
          </a:p>
          <a:p>
            <a:pPr lvl="1"/>
            <a:r>
              <a:rPr lang="en-US" dirty="0"/>
              <a:t>Disallow free variables in function bodies</a:t>
            </a:r>
          </a:p>
          <a:p>
            <a:pPr lvl="1"/>
            <a:r>
              <a:rPr lang="en-US" dirty="0" err="1">
                <a:latin typeface="Courier"/>
                <a:cs typeface="Courier"/>
              </a:rPr>
              <a:t>fn</a:t>
            </a:r>
            <a:r>
              <a:rPr lang="en-US" dirty="0">
                <a:latin typeface="Courier"/>
                <a:cs typeface="Courier"/>
              </a:rPr>
              <a:t> (nil): return a </a:t>
            </a:r>
            <a:r>
              <a:rPr lang="en-US" dirty="0"/>
              <a:t>would be invalid unless a is in the static scope of the function</a:t>
            </a:r>
          </a:p>
          <a:p>
            <a:pPr lvl="1"/>
            <a:r>
              <a:rPr lang="en-US" dirty="0"/>
              <a:t>Implicitly provides closure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38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recursive </a:t>
            </a:r>
            <a:r>
              <a:rPr lang="en-US" dirty="0" err="1"/>
              <a:t>vs</a:t>
            </a:r>
            <a:r>
              <a:rPr lang="en-US" dirty="0"/>
              <a:t>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34" y="1600202"/>
            <a:ext cx="3810000" cy="4658495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Courier"/>
                <a:cs typeface="Courier"/>
              </a:rPr>
              <a:t>def</a:t>
            </a:r>
            <a:r>
              <a:rPr lang="en-US" sz="1800" dirty="0">
                <a:latin typeface="Courier"/>
                <a:cs typeface="Courier"/>
              </a:rPr>
              <a:t> fact1(x):</a:t>
            </a:r>
          </a:p>
          <a:p>
            <a:r>
              <a:rPr lang="en-US" sz="1800" dirty="0">
                <a:latin typeface="Courier"/>
                <a:cs typeface="Courier"/>
              </a:rPr>
              <a:t>  if not x: return 1</a:t>
            </a:r>
          </a:p>
          <a:p>
            <a:r>
              <a:rPr lang="en-US" sz="1800" dirty="0">
                <a:latin typeface="Courier"/>
                <a:cs typeface="Courier"/>
              </a:rPr>
              <a:t>  return x * fact1(x-1)</a:t>
            </a:r>
          </a:p>
          <a:p>
            <a:endParaRPr lang="en-US" sz="1800" dirty="0">
              <a:latin typeface="Courier"/>
              <a:cs typeface="Courier"/>
            </a:endParaRPr>
          </a:p>
          <a:p>
            <a:r>
              <a:rPr lang="en-US" sz="1800" dirty="0">
                <a:latin typeface="Courier"/>
                <a:cs typeface="Courier"/>
              </a:rPr>
              <a:t>4</a:t>
            </a:r>
          </a:p>
          <a:p>
            <a:r>
              <a:rPr lang="en-US" sz="1800" dirty="0" err="1">
                <a:latin typeface="Courier"/>
                <a:cs typeface="Courier"/>
              </a:rPr>
              <a:t>retaddr</a:t>
            </a:r>
            <a:r>
              <a:rPr lang="en-US" sz="1800" dirty="0">
                <a:latin typeface="Courier"/>
                <a:cs typeface="Courier"/>
              </a:rPr>
              <a:t> (not in fact1)</a:t>
            </a:r>
          </a:p>
          <a:p>
            <a:r>
              <a:rPr lang="en-US" sz="1800" dirty="0">
                <a:latin typeface="Courier"/>
                <a:cs typeface="Courier"/>
              </a:rPr>
              <a:t>3</a:t>
            </a:r>
          </a:p>
          <a:p>
            <a:r>
              <a:rPr lang="en-US" sz="1800" dirty="0" err="1">
                <a:latin typeface="Courier"/>
                <a:cs typeface="Courier"/>
              </a:rPr>
              <a:t>retaddr</a:t>
            </a:r>
            <a:endParaRPr lang="en-US" sz="1800" dirty="0">
              <a:latin typeface="Courier"/>
              <a:cs typeface="Courier"/>
            </a:endParaRPr>
          </a:p>
          <a:p>
            <a:r>
              <a:rPr lang="en-US" sz="1800" dirty="0">
                <a:latin typeface="Courier"/>
                <a:cs typeface="Courier"/>
              </a:rPr>
              <a:t>2</a:t>
            </a:r>
          </a:p>
          <a:p>
            <a:r>
              <a:rPr lang="en-US" sz="1800" dirty="0" err="1">
                <a:latin typeface="Courier"/>
                <a:cs typeface="Courier"/>
              </a:rPr>
              <a:t>retaddr</a:t>
            </a:r>
            <a:endParaRPr lang="en-US" sz="1800" dirty="0">
              <a:latin typeface="Courier"/>
              <a:cs typeface="Courier"/>
            </a:endParaRPr>
          </a:p>
          <a:p>
            <a:r>
              <a:rPr lang="en-US" sz="1800" dirty="0">
                <a:latin typeface="Courier"/>
                <a:cs typeface="Courier"/>
              </a:rPr>
              <a:t>1</a:t>
            </a:r>
          </a:p>
          <a:p>
            <a:r>
              <a:rPr lang="en-US" sz="1800" dirty="0" err="1">
                <a:latin typeface="Courier"/>
                <a:cs typeface="Courier"/>
              </a:rPr>
              <a:t>retaddr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51859" y="1600202"/>
            <a:ext cx="4896601" cy="4658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-914400" algn="l" defTabSz="457200" rtl="0" eaLnBrk="1" latinLnBrk="0" hangingPunct="1">
              <a:spcBef>
                <a:spcPct val="20000"/>
              </a:spcBef>
              <a:buFontTx/>
              <a:buNone/>
              <a:defRPr sz="2800" b="0" i="0" kern="120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-"/>
              <a:defRPr sz="2000" b="0" i="0" kern="120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b="0" i="0" kern="1200">
                <a:solidFill>
                  <a:schemeClr val="tx1"/>
                </a:solidFill>
                <a:latin typeface="Lato Light"/>
                <a:ea typeface="+mn-ea"/>
                <a:cs typeface="Lat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latin typeface="Courier"/>
                <a:cs typeface="Courier"/>
              </a:rPr>
              <a:t>def</a:t>
            </a:r>
            <a:r>
              <a:rPr lang="en-US" sz="1800" dirty="0">
                <a:latin typeface="Courier"/>
                <a:cs typeface="Courier"/>
              </a:rPr>
              <a:t> fact2_internal(x, a):</a:t>
            </a:r>
          </a:p>
          <a:p>
            <a:r>
              <a:rPr lang="en-US" sz="1800" dirty="0">
                <a:latin typeface="Courier"/>
                <a:cs typeface="Courier"/>
              </a:rPr>
              <a:t>  if not x: return a</a:t>
            </a:r>
          </a:p>
          <a:p>
            <a:r>
              <a:rPr lang="en-US" sz="1800" dirty="0">
                <a:latin typeface="Courier"/>
                <a:cs typeface="Courier"/>
              </a:rPr>
              <a:t>  return fact2_internal(x-1, x*a)</a:t>
            </a:r>
          </a:p>
          <a:p>
            <a:endParaRPr lang="en-US" sz="1800" dirty="0">
              <a:latin typeface="Courier"/>
              <a:cs typeface="Courier"/>
            </a:endParaRPr>
          </a:p>
          <a:p>
            <a:r>
              <a:rPr lang="en-US" sz="1800" dirty="0" err="1">
                <a:latin typeface="Courier"/>
                <a:cs typeface="Courier"/>
              </a:rPr>
              <a:t>def</a:t>
            </a:r>
            <a:r>
              <a:rPr lang="en-US" sz="1800" dirty="0">
                <a:latin typeface="Courier"/>
                <a:cs typeface="Courier"/>
              </a:rPr>
              <a:t> fact2(x):</a:t>
            </a:r>
          </a:p>
          <a:p>
            <a:r>
              <a:rPr lang="en-US" sz="1800" dirty="0">
                <a:latin typeface="Courier"/>
                <a:cs typeface="Courier"/>
              </a:rPr>
              <a:t>  return fact2_internal(x, 1)</a:t>
            </a:r>
          </a:p>
          <a:p>
            <a:endParaRPr lang="en-US" sz="1800" dirty="0">
              <a:latin typeface="Courier"/>
              <a:cs typeface="Courier"/>
            </a:endParaRPr>
          </a:p>
          <a:p>
            <a:r>
              <a:rPr lang="en-US" sz="1800" dirty="0" err="1">
                <a:latin typeface="Courier"/>
                <a:cs typeface="Courier"/>
              </a:rPr>
              <a:t>def</a:t>
            </a:r>
            <a:r>
              <a:rPr lang="en-US" sz="1800" dirty="0">
                <a:latin typeface="Courier"/>
                <a:cs typeface="Courier"/>
              </a:rPr>
              <a:t> fact2_internal(x, a):</a:t>
            </a:r>
          </a:p>
          <a:p>
            <a:r>
              <a:rPr lang="en-US" sz="1800" dirty="0">
                <a:latin typeface="Courier"/>
                <a:cs typeface="Courier"/>
              </a:rPr>
              <a:t>  while 1:</a:t>
            </a:r>
          </a:p>
          <a:p>
            <a:r>
              <a:rPr lang="en-US" sz="1800" dirty="0">
                <a:latin typeface="Courier"/>
                <a:cs typeface="Courier"/>
              </a:rPr>
              <a:t>    if not x: return a</a:t>
            </a:r>
          </a:p>
          <a:p>
            <a:r>
              <a:rPr lang="en-US" sz="1800" dirty="0">
                <a:latin typeface="Courier"/>
                <a:cs typeface="Courier"/>
              </a:rPr>
              <a:t>    x, a = x-1, x*a</a:t>
            </a:r>
          </a:p>
          <a:p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6011332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/>
                <a:cs typeface="Lato Light"/>
              </a:rPr>
              <a:t>Why NOT support tail-recursion elimination?</a:t>
            </a:r>
          </a:p>
        </p:txBody>
      </p:sp>
    </p:spTree>
    <p:extLst>
      <p:ext uri="{BB962C8B-B14F-4D97-AF65-F5344CB8AC3E}">
        <p14:creationId xmlns:p14="http://schemas.microsoft.com/office/powerpoint/2010/main" val="101522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functional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367934" cy="510539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Dispense of the notion of assignment</a:t>
            </a:r>
          </a:p>
          <a:p>
            <a:r>
              <a:rPr lang="en-US" dirty="0"/>
              <a:t>More practically, once assigned, values are immutable</a:t>
            </a:r>
          </a:p>
          <a:p>
            <a:pPr lvl="1"/>
            <a:r>
              <a:rPr lang="en-US" dirty="0"/>
              <a:t>Single assignment</a:t>
            </a:r>
          </a:p>
          <a:p>
            <a:r>
              <a:rPr lang="en-US" dirty="0"/>
              <a:t>No side-effects</a:t>
            </a:r>
          </a:p>
          <a:p>
            <a:r>
              <a:rPr lang="en-US" dirty="0"/>
              <a:t>	Monads provide a theoretical framework to handle I/O</a:t>
            </a:r>
          </a:p>
          <a:p>
            <a:r>
              <a:rPr lang="en-US" dirty="0"/>
              <a:t>Extend the advantages of expressions (over statements) to an entire programming language</a:t>
            </a:r>
          </a:p>
          <a:p>
            <a:pPr lvl="1"/>
            <a:r>
              <a:rPr lang="en-US" dirty="0"/>
              <a:t>Order of evaluation does not matter.</a:t>
            </a:r>
          </a:p>
          <a:p>
            <a:pPr lvl="1"/>
            <a:r>
              <a:rPr lang="en-US" dirty="0"/>
              <a:t>Referential transparency </a:t>
            </a:r>
          </a:p>
          <a:p>
            <a:pPr lvl="2"/>
            <a:r>
              <a:rPr lang="en-US" dirty="0"/>
              <a:t>Replacing an expression with its value is independent of its context</a:t>
            </a:r>
          </a:p>
          <a:p>
            <a:pPr lvl="2"/>
            <a:r>
              <a:rPr lang="en-US" dirty="0"/>
              <a:t>Evaluating an expression in its context only needs to happen once</a:t>
            </a:r>
          </a:p>
          <a:p>
            <a:pPr lvl="1"/>
            <a:r>
              <a:rPr lang="en-US" dirty="0"/>
              <a:t>Reasoning about expressions is easier.</a:t>
            </a:r>
          </a:p>
          <a:p>
            <a:pPr lvl="1"/>
            <a:r>
              <a:rPr lang="en-US" dirty="0"/>
              <a:t>Programs are more concise</a:t>
            </a:r>
          </a:p>
          <a:p>
            <a:pPr lvl="1"/>
            <a:r>
              <a:rPr lang="en-US" dirty="0"/>
              <a:t>Supports fine-grained parallelism.</a:t>
            </a:r>
          </a:p>
        </p:txBody>
      </p:sp>
    </p:spTree>
    <p:extLst>
      <p:ext uri="{BB962C8B-B14F-4D97-AF65-F5344CB8AC3E}">
        <p14:creationId xmlns:p14="http://schemas.microsoft.com/office/powerpoint/2010/main" val="70173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Most languages aren’t purely 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scheme </a:t>
            </a:r>
            <a:r>
              <a:rPr lang="en-US" i="1" dirty="0"/>
              <a:t>continuation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2000" dirty="0">
                <a:latin typeface="Courier"/>
                <a:cs typeface="Courier"/>
              </a:rPr>
              <a:t>(set </a:t>
            </a:r>
            <a:r>
              <a:rPr lang="en-US" sz="2000" dirty="0" err="1">
                <a:latin typeface="Courier"/>
                <a:cs typeface="Courier"/>
              </a:rPr>
              <a:t>init</a:t>
            </a:r>
            <a:r>
              <a:rPr lang="en-US" sz="2000" dirty="0">
                <a:latin typeface="Courier"/>
                <a:cs typeface="Courier"/>
              </a:rPr>
              <a:t>-rand (lambda (seed)</a:t>
            </a:r>
          </a:p>
          <a:p>
            <a:pPr marL="457200" lvl="1" indent="0">
              <a:buNone/>
            </a:pPr>
            <a:r>
              <a:rPr lang="en-US" sz="2000" dirty="0">
                <a:latin typeface="Courier"/>
                <a:cs typeface="Courier"/>
              </a:rPr>
              <a:t>  (lambda () </a:t>
            </a:r>
          </a:p>
          <a:p>
            <a:pPr marL="457200" lvl="1" indent="0">
              <a:buNone/>
            </a:pPr>
            <a:r>
              <a:rPr lang="en-US" sz="2000" dirty="0">
                <a:latin typeface="Courier"/>
                <a:cs typeface="Courier"/>
              </a:rPr>
              <a:t>    (set seed (mod (+ (* seed 9) 5) 1025)))))</a:t>
            </a:r>
          </a:p>
          <a:p>
            <a:pPr marL="457200" lvl="1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"/>
                <a:cs typeface="Courier"/>
              </a:rPr>
              <a:t>(set rand (</a:t>
            </a:r>
            <a:r>
              <a:rPr lang="en-US" sz="2000" dirty="0" err="1">
                <a:latin typeface="Courier"/>
                <a:cs typeface="Courier"/>
              </a:rPr>
              <a:t>init</a:t>
            </a:r>
            <a:r>
              <a:rPr lang="en-US" sz="2000" dirty="0">
                <a:latin typeface="Courier"/>
                <a:cs typeface="Courier"/>
              </a:rPr>
              <a:t>-rand 1)</a:t>
            </a:r>
          </a:p>
          <a:p>
            <a:r>
              <a:rPr lang="en-US" dirty="0"/>
              <a:t>What do calls to (rand) do?</a:t>
            </a:r>
          </a:p>
          <a:p>
            <a:r>
              <a:rPr lang="en-US" dirty="0"/>
              <a:t>Why is this not functional?</a:t>
            </a:r>
          </a:p>
        </p:txBody>
      </p:sp>
    </p:spTree>
    <p:extLst>
      <p:ext uri="{BB962C8B-B14F-4D97-AF65-F5344CB8AC3E}">
        <p14:creationId xmlns:p14="http://schemas.microsoft.com/office/powerpoint/2010/main" val="63412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cap="none" dirty="0"/>
              <a:t>λ</a:t>
            </a:r>
            <a:r>
              <a:rPr lang="en-US" cap="none" dirty="0"/>
              <a:t>-calculus: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 A</a:t>
            </a:r>
          </a:p>
          <a:p>
            <a:pPr lvl="1"/>
            <a:r>
              <a:rPr lang="en-US" dirty="0"/>
              <a:t>Denotes the data F, considered as an algorithm</a:t>
            </a:r>
          </a:p>
          <a:p>
            <a:pPr lvl="1"/>
            <a:r>
              <a:rPr lang="en-US" dirty="0"/>
              <a:t>Applied to the data A, considered as input</a:t>
            </a:r>
          </a:p>
          <a:p>
            <a:r>
              <a:rPr lang="en-US" dirty="0"/>
              <a:t>This can be viewed as the process of computing F(A)</a:t>
            </a:r>
          </a:p>
          <a:p>
            <a:r>
              <a:rPr lang="en-US" dirty="0"/>
              <a:t>No “types”.  Functions can take functions.</a:t>
            </a:r>
          </a:p>
        </p:txBody>
      </p:sp>
    </p:spTree>
    <p:extLst>
      <p:ext uri="{BB962C8B-B14F-4D97-AF65-F5344CB8AC3E}">
        <p14:creationId xmlns:p14="http://schemas.microsoft.com/office/powerpoint/2010/main" val="12527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cap="none" dirty="0"/>
              <a:t>λ</a:t>
            </a:r>
            <a:r>
              <a:rPr lang="en-US" cap="none" dirty="0"/>
              <a:t>calculus: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"/>
                <a:cs typeface="Courier"/>
              </a:rPr>
              <a:t>(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x. x)</a:t>
            </a:r>
          </a:p>
          <a:p>
            <a:r>
              <a:rPr lang="en-US" dirty="0">
                <a:solidFill>
                  <a:prstClr val="black"/>
                </a:solidFill>
              </a:rPr>
              <a:t>“That function of x which yields x”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e.g., </a:t>
            </a:r>
            <a:r>
              <a:rPr lang="en-US" dirty="0" err="1">
                <a:solidFill>
                  <a:prstClr val="black"/>
                </a:solidFill>
              </a:rPr>
              <a:t>fn</a:t>
            </a:r>
            <a:r>
              <a:rPr lang="en-US" dirty="0">
                <a:solidFill>
                  <a:prstClr val="black"/>
                </a:solidFill>
              </a:rPr>
              <a:t>(x) = x</a:t>
            </a:r>
          </a:p>
          <a:p>
            <a:r>
              <a:rPr lang="en-US" dirty="0">
                <a:latin typeface="Courier"/>
                <a:cs typeface="Courier"/>
              </a:rPr>
              <a:t>(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x. x y)</a:t>
            </a:r>
          </a:p>
          <a:p>
            <a:r>
              <a:rPr lang="en-US" dirty="0">
                <a:solidFill>
                  <a:prstClr val="black"/>
                </a:solidFill>
              </a:rPr>
              <a:t>“That function of x which yields y applied to x”</a:t>
            </a:r>
          </a:p>
          <a:p>
            <a:r>
              <a:rPr lang="en-US" dirty="0">
                <a:solidFill>
                  <a:prstClr val="black"/>
                </a:solidFill>
              </a:rPr>
              <a:t>	e.g., </a:t>
            </a:r>
            <a:r>
              <a:rPr lang="en-US" dirty="0" err="1">
                <a:solidFill>
                  <a:prstClr val="black"/>
                </a:solidFill>
              </a:rPr>
              <a:t>fn</a:t>
            </a:r>
            <a:r>
              <a:rPr lang="en-US" dirty="0">
                <a:solidFill>
                  <a:prstClr val="black"/>
                </a:solidFill>
              </a:rPr>
              <a:t> (x) = x(y)</a:t>
            </a:r>
          </a:p>
          <a:p>
            <a:r>
              <a:rPr lang="en-US" dirty="0">
                <a:solidFill>
                  <a:prstClr val="black"/>
                </a:solidFill>
              </a:rPr>
              <a:t>x is a </a:t>
            </a:r>
            <a:r>
              <a:rPr lang="en-US" i="1" dirty="0">
                <a:solidFill>
                  <a:prstClr val="black"/>
                </a:solidFill>
              </a:rPr>
              <a:t>bound</a:t>
            </a:r>
            <a:r>
              <a:rPr lang="en-US" dirty="0">
                <a:solidFill>
                  <a:prstClr val="black"/>
                </a:solidFill>
              </a:rPr>
              <a:t> variable</a:t>
            </a:r>
          </a:p>
          <a:p>
            <a:r>
              <a:rPr lang="en-US" dirty="0">
                <a:solidFill>
                  <a:prstClr val="black"/>
                </a:solidFill>
              </a:rPr>
              <a:t>y is a </a:t>
            </a:r>
            <a:r>
              <a:rPr lang="en-US" i="1" dirty="0">
                <a:solidFill>
                  <a:prstClr val="black"/>
                </a:solidFill>
              </a:rPr>
              <a:t>free</a:t>
            </a:r>
            <a:r>
              <a:rPr lang="en-US" dirty="0">
                <a:solidFill>
                  <a:prstClr val="black"/>
                </a:solidFill>
              </a:rPr>
              <a:t> variable</a:t>
            </a:r>
          </a:p>
          <a:p>
            <a:r>
              <a:rPr lang="en-US" dirty="0">
                <a:solidFill>
                  <a:prstClr val="black"/>
                </a:solidFill>
              </a:rPr>
              <a:t>M is M[x] (meaning M is an expression containing x)</a:t>
            </a:r>
          </a:p>
          <a:p>
            <a:r>
              <a:rPr lang="el-GR" dirty="0">
                <a:solidFill>
                  <a:prstClr val="black"/>
                </a:solidFill>
                <a:latin typeface="Courier"/>
                <a:cs typeface="Courier"/>
              </a:rPr>
              <a:t>λ</a:t>
            </a:r>
            <a:r>
              <a:rPr lang="en-US" dirty="0" err="1">
                <a:solidFill>
                  <a:prstClr val="black"/>
                </a:solidFill>
                <a:latin typeface="Courier"/>
                <a:cs typeface="Courier"/>
              </a:rPr>
              <a:t>x.M</a:t>
            </a:r>
            <a:r>
              <a:rPr lang="en-US" dirty="0">
                <a:solidFill>
                  <a:prstClr val="black"/>
                </a:solidFill>
                <a:latin typeface="Courier"/>
                <a:cs typeface="Courier"/>
              </a:rPr>
              <a:t>[x] </a:t>
            </a:r>
            <a:r>
              <a:rPr lang="en-US" dirty="0">
                <a:solidFill>
                  <a:prstClr val="black"/>
                </a:solidFill>
              </a:rPr>
              <a:t>denotes the function </a:t>
            </a:r>
            <a:r>
              <a:rPr lang="en-US" dirty="0">
                <a:solidFill>
                  <a:prstClr val="black"/>
                </a:solidFill>
                <a:latin typeface="Courier"/>
                <a:cs typeface="Courier"/>
              </a:rPr>
              <a:t>x -&gt; M[x]</a:t>
            </a:r>
          </a:p>
        </p:txBody>
      </p:sp>
    </p:spTree>
    <p:extLst>
      <p:ext uri="{BB962C8B-B14F-4D97-AF65-F5344CB8AC3E}">
        <p14:creationId xmlns:p14="http://schemas.microsoft.com/office/powerpoint/2010/main" val="10637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data in the lambda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Function abstractions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Symbols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indent="0"/>
            <a:r>
              <a:rPr lang="en-US" dirty="0"/>
              <a:t>That’s it!</a:t>
            </a:r>
          </a:p>
          <a:p>
            <a:pPr indent="0"/>
            <a:endParaRPr lang="en-US" dirty="0"/>
          </a:p>
          <a:p>
            <a:pPr indent="0"/>
            <a:r>
              <a:rPr lang="en-US" dirty="0"/>
              <a:t>Many </a:t>
            </a:r>
            <a:r>
              <a:rPr lang="el-GR" dirty="0"/>
              <a:t>λ</a:t>
            </a:r>
            <a:r>
              <a:rPr lang="en-US" dirty="0"/>
              <a:t>-calculus </a:t>
            </a:r>
            <a:r>
              <a:rPr lang="en-US" i="1" dirty="0"/>
              <a:t>examples</a:t>
            </a:r>
            <a:r>
              <a:rPr lang="en-US" dirty="0"/>
              <a:t> use built-in function names or even math operators.</a:t>
            </a:r>
          </a:p>
          <a:p>
            <a:pPr indent="0"/>
            <a:endParaRPr lang="en-US" dirty="0"/>
          </a:p>
          <a:p>
            <a:pPr indent="0"/>
            <a:r>
              <a:rPr lang="en-US" dirty="0"/>
              <a:t>Consider these “macros”, not part of the calculus.</a:t>
            </a:r>
          </a:p>
          <a:p>
            <a:pPr indent="0"/>
            <a:r>
              <a:rPr lang="en-US" dirty="0"/>
              <a:t>Or, consider 2*2 a symbol.</a:t>
            </a:r>
          </a:p>
          <a:p>
            <a:pPr indent="0"/>
            <a:endParaRPr lang="en-US" dirty="0"/>
          </a:p>
          <a:p>
            <a:pPr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0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cap="none" dirty="0"/>
              <a:t>λ</a:t>
            </a:r>
            <a:r>
              <a:rPr lang="en-US" cap="none" dirty="0"/>
              <a:t>calculus: </a:t>
            </a:r>
            <a:r>
              <a:rPr lang="en-US" cap="none" dirty="0">
                <a:latin typeface="Lucida Grande"/>
                <a:ea typeface="Lucida Grande"/>
                <a:cs typeface="Lucida Grande"/>
              </a:rPr>
              <a:t>β</a:t>
            </a:r>
            <a:r>
              <a:rPr lang="en-US" cap="none" dirty="0"/>
              <a:t>-reduction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Courier"/>
              </a:rPr>
              <a:t>(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x.(* 2 x))3</a:t>
            </a:r>
          </a:p>
          <a:p>
            <a:r>
              <a:rPr lang="en-US" dirty="0">
                <a:solidFill>
                  <a:prstClr val="black"/>
                </a:solidFill>
              </a:rPr>
              <a:t>The function that takes an input x, and yields 2*x, applied to the argument 3</a:t>
            </a:r>
          </a:p>
          <a:p>
            <a:r>
              <a:rPr lang="en-US" dirty="0">
                <a:latin typeface="Lucida Grande"/>
                <a:ea typeface="Lucida Grande"/>
                <a:cs typeface="Lucida Grande"/>
              </a:rPr>
              <a:t>β-</a:t>
            </a:r>
            <a:r>
              <a:rPr lang="en-US" dirty="0">
                <a:solidFill>
                  <a:prstClr val="black"/>
                </a:solidFill>
              </a:rPr>
              <a:t>reduction rule:</a:t>
            </a:r>
          </a:p>
          <a:p>
            <a:r>
              <a:rPr lang="en-US" dirty="0">
                <a:latin typeface="Courier"/>
                <a:cs typeface="Courier"/>
              </a:rPr>
              <a:t>(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 err="1">
                <a:latin typeface="Courier"/>
                <a:cs typeface="Courier"/>
              </a:rPr>
              <a:t>x.M</a:t>
            </a:r>
            <a:r>
              <a:rPr lang="en-US" dirty="0">
                <a:latin typeface="Courier"/>
                <a:cs typeface="Courier"/>
              </a:rPr>
              <a:t>[x])N =&gt; M[N/x]</a:t>
            </a:r>
          </a:p>
          <a:p>
            <a:r>
              <a:rPr lang="en-US" dirty="0">
                <a:solidFill>
                  <a:prstClr val="black"/>
                </a:solidFill>
              </a:rPr>
              <a:t>M[N/x] denoting substitution of N for x in M</a:t>
            </a:r>
          </a:p>
          <a:p>
            <a:r>
              <a:rPr lang="en-US" dirty="0">
                <a:latin typeface="Courier"/>
                <a:cs typeface="Courier"/>
              </a:rPr>
              <a:t>(</a:t>
            </a:r>
            <a:r>
              <a:rPr lang="el-GR" dirty="0">
                <a:latin typeface="Courier"/>
                <a:cs typeface="Courier"/>
              </a:rPr>
              <a:t>λ</a:t>
            </a:r>
            <a:r>
              <a:rPr lang="en-US" dirty="0">
                <a:latin typeface="Courier"/>
                <a:cs typeface="Courier"/>
              </a:rPr>
              <a:t>x.(* 2 x))3 =&gt; (* 2 3)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14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45107</TotalTime>
  <Words>3153</Words>
  <Application>Microsoft Macintosh PowerPoint</Application>
  <PresentationFormat>On-screen Show (4:3)</PresentationFormat>
  <Paragraphs>445</Paragraphs>
  <Slides>53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Aleo Bold</vt:lpstr>
      <vt:lpstr>Arial</vt:lpstr>
      <vt:lpstr>Calibri</vt:lpstr>
      <vt:lpstr>Courier</vt:lpstr>
      <vt:lpstr>Lato Black</vt:lpstr>
      <vt:lpstr>Lato Bold</vt:lpstr>
      <vt:lpstr>Lato Light</vt:lpstr>
      <vt:lpstr>Lucida Grande</vt:lpstr>
      <vt:lpstr>Wingdings</vt:lpstr>
      <vt:lpstr>Office Theme</vt:lpstr>
      <vt:lpstr>Functional programming and The λ calculus</vt:lpstr>
      <vt:lpstr>Functional programs</vt:lpstr>
      <vt:lpstr>Normal Forms</vt:lpstr>
      <vt:lpstr>symbolic computations</vt:lpstr>
      <vt:lpstr>The question of the day (in 1930)</vt:lpstr>
      <vt:lpstr>λ-calculus: Application</vt:lpstr>
      <vt:lpstr>λcalculus: Abstraction</vt:lpstr>
      <vt:lpstr>Types of data in the lambda calculus</vt:lpstr>
      <vt:lpstr>λcalculus: β-reduction</vt:lpstr>
      <vt:lpstr>λcalculus: α-equivalence</vt:lpstr>
      <vt:lpstr>About arguments</vt:lpstr>
      <vt:lpstr>Example</vt:lpstr>
      <vt:lpstr>Example</vt:lpstr>
      <vt:lpstr>Example</vt:lpstr>
      <vt:lpstr>Example</vt:lpstr>
      <vt:lpstr>Example</vt:lpstr>
      <vt:lpstr>Another example</vt:lpstr>
      <vt:lpstr>Another example</vt:lpstr>
      <vt:lpstr>Reduction Examples</vt:lpstr>
      <vt:lpstr>Reduction Examples</vt:lpstr>
      <vt:lpstr>Reduction Examples</vt:lpstr>
      <vt:lpstr>Reduction Examples</vt:lpstr>
      <vt:lpstr>Reduction Examples</vt:lpstr>
      <vt:lpstr>Reduction Examples</vt:lpstr>
      <vt:lpstr>Reduction Examples</vt:lpstr>
      <vt:lpstr>Reduction Examples</vt:lpstr>
      <vt:lpstr>Reduction Examples</vt:lpstr>
      <vt:lpstr>The pure λ-Calculus </vt:lpstr>
      <vt:lpstr>The pure λ-Calculus </vt:lpstr>
      <vt:lpstr>Nuances</vt:lpstr>
      <vt:lpstr>That’s it?? Really??</vt:lpstr>
      <vt:lpstr>Identity Function</vt:lpstr>
      <vt:lpstr>Church’s Numbers </vt:lpstr>
      <vt:lpstr>Apply function f to a three times:</vt:lpstr>
      <vt:lpstr>Booleans?</vt:lpstr>
      <vt:lpstr>Logical AND/OR/NOT</vt:lpstr>
      <vt:lpstr>Successor</vt:lpstr>
      <vt:lpstr>Addition 2+3</vt:lpstr>
      <vt:lpstr>Multiplication</vt:lpstr>
      <vt:lpstr>Other Functions</vt:lpstr>
      <vt:lpstr>Recursion problem</vt:lpstr>
      <vt:lpstr>Fixpoints</vt:lpstr>
      <vt:lpstr>Y-combinator</vt:lpstr>
      <vt:lpstr>Applying the Y combinator</vt:lpstr>
      <vt:lpstr>Lisp (LISt Processing)</vt:lpstr>
      <vt:lpstr>LISP data types</vt:lpstr>
      <vt:lpstr>Association Lists (a-lists)</vt:lpstr>
      <vt:lpstr>Understanding quoting</vt:lpstr>
      <vt:lpstr>Dynamic scoping</vt:lpstr>
      <vt:lpstr>Solving the funarg problem</vt:lpstr>
      <vt:lpstr>Tail recursive vs not</vt:lpstr>
      <vt:lpstr>Pure functional languages</vt:lpstr>
      <vt:lpstr>Most languages aren’t purely functional</vt:lpstr>
    </vt:vector>
  </TitlesOfParts>
  <Company>SilverSky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Viega</dc:creator>
  <cp:lastModifiedBy>Thomas Reddington</cp:lastModifiedBy>
  <cp:revision>369</cp:revision>
  <cp:lastPrinted>2015-03-26T15:04:20Z</cp:lastPrinted>
  <dcterms:created xsi:type="dcterms:W3CDTF">2014-01-29T03:29:16Z</dcterms:created>
  <dcterms:modified xsi:type="dcterms:W3CDTF">2019-09-19T01:44:40Z</dcterms:modified>
</cp:coreProperties>
</file>