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media/image1.jpeg" ContentType="image/jpeg"/>
  <Override PartName="/ppt/media/media1.mov" ContentType="video/unknown"/>
  <Override PartName="/ppt/media/media2.mov" ContentType="video/unknown"/>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1" name="Shape 141"/>
          <p:cNvSpPr/>
          <p:nvPr>
            <p:ph type="sldImg"/>
          </p:nvPr>
        </p:nvSpPr>
        <p:spPr>
          <a:xfrm>
            <a:off x="1143000" y="685800"/>
            <a:ext cx="4572000" cy="3429000"/>
          </a:xfrm>
          <a:prstGeom prst="rect">
            <a:avLst/>
          </a:prstGeom>
        </p:spPr>
        <p:txBody>
          <a:bodyPr/>
          <a:lstStyle/>
          <a:p>
            <a:pPr/>
          </a:p>
        </p:txBody>
      </p:sp>
      <p:sp>
        <p:nvSpPr>
          <p:cNvPr id="142" name="Shape 14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9" name="Shape 249"/>
          <p:cNvSpPr/>
          <p:nvPr>
            <p:ph type="sldImg"/>
          </p:nvPr>
        </p:nvSpPr>
        <p:spPr>
          <a:prstGeom prst="rect">
            <a:avLst/>
          </a:prstGeom>
        </p:spPr>
        <p:txBody>
          <a:bodyPr/>
          <a:lstStyle/>
          <a:p>
            <a:pPr/>
          </a:p>
        </p:txBody>
      </p:sp>
      <p:sp>
        <p:nvSpPr>
          <p:cNvPr id="250" name="Shape 250"/>
          <p:cNvSpPr/>
          <p:nvPr>
            <p:ph type="body" sz="quarter" idx="1"/>
          </p:nvPr>
        </p:nvSpPr>
        <p:spPr>
          <a:prstGeom prst="rect">
            <a:avLst/>
          </a:prstGeom>
        </p:spPr>
        <p:txBody>
          <a:bodyPr/>
          <a:lstStyle/>
          <a:p>
            <a:pPr/>
            <a:r>
              <a:t>What happens in all of the other threads?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2" name="Shape 632"/>
          <p:cNvSpPr/>
          <p:nvPr>
            <p:ph type="sldImg"/>
          </p:nvPr>
        </p:nvSpPr>
        <p:spPr>
          <a:prstGeom prst="rect">
            <a:avLst/>
          </a:prstGeom>
        </p:spPr>
        <p:txBody>
          <a:bodyPr/>
          <a:lstStyle/>
          <a:p>
            <a:pPr/>
          </a:p>
        </p:txBody>
      </p:sp>
      <p:sp>
        <p:nvSpPr>
          <p:cNvPr id="633" name="Shape 633"/>
          <p:cNvSpPr/>
          <p:nvPr>
            <p:ph type="body" sz="quarter" idx="1"/>
          </p:nvPr>
        </p:nvSpPr>
        <p:spPr>
          <a:prstGeom prst="rect">
            <a:avLst/>
          </a:prstGeom>
        </p:spPr>
        <p:txBody>
          <a:bodyPr/>
          <a:lstStyle/>
          <a:p>
            <a:pPr/>
            <a:r>
              <a:t>40% slower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1" name="Shape 641"/>
          <p:cNvSpPr/>
          <p:nvPr>
            <p:ph type="sldImg"/>
          </p:nvPr>
        </p:nvSpPr>
        <p:spPr>
          <a:prstGeom prst="rect">
            <a:avLst/>
          </a:prstGeom>
        </p:spPr>
        <p:txBody>
          <a:bodyPr/>
          <a:lstStyle/>
          <a:p>
            <a:pPr/>
          </a:p>
        </p:txBody>
      </p:sp>
      <p:sp>
        <p:nvSpPr>
          <p:cNvPr id="642" name="Shape 642"/>
          <p:cNvSpPr/>
          <p:nvPr>
            <p:ph type="body" sz="quarter" idx="1"/>
          </p:nvPr>
        </p:nvSpPr>
        <p:spPr>
          <a:prstGeom prst="rect">
            <a:avLst/>
          </a:prstGeom>
        </p:spPr>
        <p:txBody>
          <a:bodyPr/>
          <a:lstStyle/>
          <a:p>
            <a:pPr/>
            <a:r>
              <a:t>Queries to paste into slack:</a:t>
            </a:r>
          </a:p>
          <a:p>
            <a:pPr/>
            <a:r>
              <a:t>Create a new student in the transcript server</a:t>
            </a:r>
            <a:br/>
            <a:r>
              <a:t>axios.post('https://rest-example.covey.town/transcripts', {name: ‘Breakout Group 0’})</a:t>
            </a:r>
            <a:br/>
            <a:r>
              <a:t>then…</a:t>
            </a:r>
          </a:p>
          <a:p>
            <a:pPr/>
            <a:r>
              <a:t>Assign several grades for that student</a:t>
            </a:r>
            <a:br/>
            <a:r>
              <a:t>axios.post(`https://rest-example.covey.town/transcripts/${studentID}/${course}`,{grade: theGrade}))</a:t>
            </a:r>
          </a:p>
          <a:p>
            <a:pPr/>
            <a:br/>
            <a:r>
              <a:t>then…</a:t>
            </a:r>
          </a:p>
          <a:p>
            <a:pPr/>
            <a:r>
              <a:t>Fetch the transcript for that student</a:t>
            </a:r>
          </a:p>
          <a:p>
            <a:pPr/>
            <a:r>
              <a:t>axios.get(`https://rest-example.covey.town/transcripts/${studentID}`)</a:t>
            </a:r>
          </a:p>
          <a:p>
            <a:pPr/>
            <a:r>
              <a:t>If you finish with time to spare, try to make different variants: make a lot of requests concurrently vs making the requests synchronously (waiting between each request)</a:t>
            </a:r>
          </a:p>
          <a:p>
            <a:pPr/>
          </a:p>
          <a:p>
            <a:pPr/>
          </a:p>
          <a:p>
            <a:pPr/>
            <a:r>
              <a:t>Here’s the whole shebang, don’t share this until you’re done…:</a:t>
            </a:r>
          </a:p>
          <a:p>
            <a:pPr/>
            <a:r>
              <a:t>async function transcriptServerCreateStudentAndPostGrades() {</a:t>
            </a:r>
          </a:p>
          <a:p>
            <a:pPr/>
            <a:r>
              <a:t>  const newStudent = await axios.post('https://rest-example.covey.town/transcripts', {name: 'Prof Bell'})</a:t>
            </a:r>
          </a:p>
          <a:p>
            <a:pPr/>
            <a:r>
              <a:t>  const studentID = newStudent.data.studentID;</a:t>
            </a:r>
          </a:p>
          <a:p>
            <a:pPr/>
            <a:r>
              <a:t>  console.log(`Created new student ${studentID}`);</a:t>
            </a:r>
          </a:p>
          <a:p>
            <a:pPr/>
            <a:r>
              <a:t>  const grades = [{course: 'CS4530', grade: '100'}, {</a:t>
            </a:r>
          </a:p>
          <a:p>
            <a:pPr/>
            <a:r>
              <a:t>    course: 'Underwater Basket Weaving',</a:t>
            </a:r>
          </a:p>
          <a:p>
            <a:pPr/>
            <a:r>
              <a:t>    grade: '100'</a:t>
            </a:r>
          </a:p>
          <a:p>
            <a:pPr/>
            <a:r>
              <a:t>  }, {course: 'The Physics of Star Trek', grade: '-1'}]</a:t>
            </a:r>
          </a:p>
          <a:p>
            <a:pPr/>
            <a:r>
              <a:t>  const promises:Promise&lt;AxiosResponse&gt;[] = [];</a:t>
            </a:r>
          </a:p>
          <a:p>
            <a:pPr/>
            <a:r>
              <a:t>  for (let grade of grades) {</a:t>
            </a:r>
          </a:p>
          <a:p>
            <a:pPr/>
            <a:r>
              <a:t>    console.log(`Filing grade for ${grade.course}: ${grade.grade}`);</a:t>
            </a:r>
          </a:p>
          <a:p>
            <a:pPr/>
            <a:r>
              <a:t>    promises.push(axios.post(`https://rest-example.covey.town/transcripts/${studentID}/${grade.course}`,{grade: grade.grade}));</a:t>
            </a:r>
          </a:p>
          <a:p>
            <a:pPr/>
            <a:r>
              <a:t>  }</a:t>
            </a:r>
          </a:p>
          <a:p>
            <a:pPr/>
            <a:r>
              <a:t>  await Promise.all(promises);</a:t>
            </a:r>
          </a:p>
          <a:p>
            <a:pPr/>
            <a:r>
              <a:t>  const confirmedGrades = await axios.get(`https://rest-example.covey.town/transcripts/${studentID}`);</a:t>
            </a:r>
          </a:p>
          <a:p>
            <a:pPr/>
            <a:r>
              <a:t>  console.log(confirmedGrades.data);</a:t>
            </a:r>
          </a:p>
          <a:p>
            <a:pPr/>
            <a:r>
              <a:t>}</a:t>
            </a:r>
          </a:p>
          <a:p>
            <a:pPr/>
          </a:p>
          <a:p>
            <a:pPr/>
            <a:r>
              <a:t>transcriptServerCreateStudentAndPostGrades();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solidFill>
                  <a:srgbClr val="000000"/>
                </a:solidFill>
              </a:defRPr>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Image"/>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Image"/>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Imag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Image"/>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666699290_02_crop_3159x1892.jpg"/>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solidFill>
                  <a:srgbClr val="000000"/>
                </a:solidFill>
              </a:defRPr>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910457886_1434x1669.jpg"/>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lvl1pPr>
              <a:defRPr>
                <a:solidFill>
                  <a:srgbClr val="000000"/>
                </a:solidFill>
              </a:defRPr>
            </a:lvl1pPr>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660384004_1290x1720.jpg"/>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lvl1pPr>
              <a:defRPr>
                <a:solidFill>
                  <a:srgbClr val="000000"/>
                </a:solidFill>
              </a:defRPr>
            </a:lvl1p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solidFill>
                  <a:srgbClr val="000000"/>
                </a:solidFill>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lvl1pPr>
              <a:defRPr>
                <a:solidFill>
                  <a:srgbClr val="000000"/>
                </a:solidFill>
              </a:defRPr>
            </a:lvl1p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lvl1pPr>
              <a:defRPr>
                <a:solidFill>
                  <a:srgbClr val="000000"/>
                </a:solidFill>
              </a:defRPr>
            </a:lvl1p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1pPr>
      <a:lvl2pPr marL="0" marR="0" indent="4572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2pPr>
      <a:lvl3pPr marL="0" marR="0" indent="9144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3pPr>
      <a:lvl4pPr marL="0" marR="0" indent="13716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4pPr>
      <a:lvl5pPr marL="0" marR="0" indent="18288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5pPr>
      <a:lvl6pPr marL="0" marR="0" indent="22860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6pPr>
      <a:lvl7pPr marL="0" marR="0" indent="27432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7pPr>
      <a:lvl8pPr marL="0" marR="0" indent="32004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8pPr>
      <a:lvl9pPr marL="0" marR="0" indent="36576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google.com" TargetMode="External"/><Relationship Id="rId3" Type="http://schemas.openxmlformats.org/officeDocument/2006/relationships/hyperlink" Target="http://facebook.com" TargetMode="Externa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google.com" TargetMode="External"/><Relationship Id="rId3" Type="http://schemas.openxmlformats.org/officeDocument/2006/relationships/hyperlink" Target="http://facebook.com" TargetMode="Externa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facebook.com" TargetMode="External"/></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creativecommons.org/licenses/by-sa/4.0/"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video" Target="../media/media1.mov"/><Relationship Id="rId3" Type="http://schemas.microsoft.com/office/2007/relationships/media" Target="../media/media1.mov"/><Relationship Id="rId4" Type="http://schemas.openxmlformats.org/officeDocument/2006/relationships/image" Target="../media/image13.png"/><Relationship Id="rId5" Type="http://schemas.openxmlformats.org/officeDocument/2006/relationships/video" Target="../media/media2.mov"/><Relationship Id="rId6" Type="http://schemas.microsoft.com/office/2007/relationships/media" Target="../media/media2.mov"/><Relationship Id="rId7" Type="http://schemas.openxmlformats.org/officeDocument/2006/relationships/image" Target="../media/image14.png"/><Relationship Id="rId8" Type="http://schemas.openxmlformats.org/officeDocument/2006/relationships/image" Target="../media/image1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Jonathan Bell, John Boyland, Mitch Wand…"/>
          <p:cNvSpPr txBox="1"/>
          <p:nvPr>
            <p:ph type="body" idx="21"/>
          </p:nvPr>
        </p:nvSpPr>
        <p:spPr>
          <a:xfrm>
            <a:off x="1201340" y="11177783"/>
            <a:ext cx="21971003" cy="1319058"/>
          </a:xfrm>
          <a:prstGeom prst="rect">
            <a:avLst/>
          </a:prstGeom>
          <a:extLst>
            <a:ext uri="{C572A759-6A51-4108-AA02-DFA0A04FC94B}">
              <ma14:wrappingTextBoxFlag xmlns:ma14="http://schemas.microsoft.com/office/mac/drawingml/2011/main" val="1"/>
            </a:ext>
          </a:extLst>
        </p:spPr>
        <p:txBody>
          <a:bodyPr/>
          <a:lstStyle/>
          <a:p>
            <a:pPr>
              <a:defRPr>
                <a:solidFill>
                  <a:srgbClr val="005493"/>
                </a:solidFill>
              </a:defRPr>
            </a:pPr>
            <a:r>
              <a:t>Jonathan Bell, John Boyland, Mitch Wand</a:t>
            </a:r>
          </a:p>
          <a:p>
            <a:pPr>
              <a:defRPr>
                <a:solidFill>
                  <a:srgbClr val="005493"/>
                </a:solidFill>
              </a:defRPr>
            </a:pPr>
            <a:r>
              <a:t>Khoury College of Computer Sciences</a:t>
            </a:r>
          </a:p>
        </p:txBody>
      </p:sp>
      <p:sp>
        <p:nvSpPr>
          <p:cNvPr id="145" name="CS 4530…"/>
          <p:cNvSpPr txBox="1"/>
          <p:nvPr>
            <p:ph type="ctrTitle"/>
          </p:nvPr>
        </p:nvSpPr>
        <p:spPr>
          <a:prstGeom prst="rect">
            <a:avLst/>
          </a:prstGeom>
        </p:spPr>
        <p:txBody>
          <a:bodyPr/>
          <a:lstStyle/>
          <a:p>
            <a:pPr>
              <a:defRPr>
                <a:solidFill>
                  <a:srgbClr val="005493"/>
                </a:solidFill>
              </a:defRPr>
            </a:pPr>
            <a:r>
              <a:t>CS 4530</a:t>
            </a:r>
          </a:p>
          <a:p>
            <a:pPr>
              <a:defRPr>
                <a:solidFill>
                  <a:srgbClr val="005493"/>
                </a:solidFill>
              </a:defRPr>
            </a:pPr>
            <a:r>
              <a:t>Software Engineering</a:t>
            </a:r>
          </a:p>
        </p:txBody>
      </p:sp>
      <p:sp>
        <p:nvSpPr>
          <p:cNvPr id="146" name="Lecture 6 - Asynchronous Programming"/>
          <p:cNvSpPr txBox="1"/>
          <p:nvPr>
            <p:ph type="subTitle" sz="quarter" idx="1"/>
          </p:nvPr>
        </p:nvSpPr>
        <p:spPr>
          <a:prstGeom prst="rect">
            <a:avLst/>
          </a:prstGeom>
        </p:spPr>
        <p:txBody>
          <a:bodyPr/>
          <a:lstStyle/>
          <a:p>
            <a:pPr/>
            <a:r>
              <a:t>Lecture 6 - Asynchronous Programming</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Asynchronous Programming in JS/TS"/>
          <p:cNvSpPr txBox="1"/>
          <p:nvPr>
            <p:ph type="title"/>
          </p:nvPr>
        </p:nvSpPr>
        <p:spPr>
          <a:prstGeom prst="rect">
            <a:avLst/>
          </a:prstGeom>
        </p:spPr>
        <p:txBody>
          <a:bodyPr/>
          <a:lstStyle/>
          <a:p>
            <a:pPr/>
            <a:r>
              <a:t>Asynchronous Programming in JS/TS</a:t>
            </a:r>
          </a:p>
        </p:txBody>
      </p:sp>
      <p:sp>
        <p:nvSpPr>
          <p:cNvPr id="253" name="Promis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Promises</a:t>
            </a:r>
          </a:p>
        </p:txBody>
      </p:sp>
      <p:sp>
        <p:nvSpPr>
          <p:cNvPr id="254" name="console.log('Making a request to rest-example');…"/>
          <p:cNvSpPr txBox="1"/>
          <p:nvPr/>
        </p:nvSpPr>
        <p:spPr>
          <a:xfrm>
            <a:off x="1757815" y="4098449"/>
            <a:ext cx="21574218" cy="31654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lgn="l" defTabSz="457200">
              <a:defRPr b="1" sz="2800">
                <a:solidFill>
                  <a:srgbClr val="018001"/>
                </a:solidFill>
                <a:latin typeface="Courier"/>
                <a:ea typeface="Courier"/>
                <a:cs typeface="Courier"/>
                <a:sym typeface="Courier"/>
              </a:defRPr>
            </a:pPr>
            <a:r>
              <a:rPr i="1">
                <a:solidFill>
                  <a:srgbClr val="66187A"/>
                </a:solidFill>
              </a:rPr>
              <a:t>console</a:t>
            </a:r>
            <a:r>
              <a:rPr b="0">
                <a:solidFill>
                  <a:srgbClr val="000000"/>
                </a:solidFill>
              </a:rPr>
              <a:t>.</a:t>
            </a:r>
            <a:r>
              <a:rPr b="0">
                <a:solidFill>
                  <a:srgbClr val="7A7A43"/>
                </a:solidFill>
              </a:rPr>
              <a:t>log</a:t>
            </a:r>
            <a:r>
              <a:rPr b="0">
                <a:solidFill>
                  <a:srgbClr val="000000"/>
                </a:solidFill>
              </a:rPr>
              <a:t>(</a:t>
            </a:r>
            <a:r>
              <a:t>'Making a request to rest-example'</a:t>
            </a:r>
            <a:r>
              <a:rPr b="0">
                <a:solidFill>
                  <a:srgbClr val="000000"/>
                </a:solidFill>
              </a:rPr>
              <a:t>);</a:t>
            </a:r>
            <a:endParaRPr b="0">
              <a:solidFill>
                <a:srgbClr val="000000"/>
              </a:solidFill>
            </a:endParaRPr>
          </a:p>
          <a:p>
            <a:pPr algn="l" defTabSz="457200">
              <a:defRPr sz="2800">
                <a:solidFill>
                  <a:srgbClr val="000000"/>
                </a:solidFill>
                <a:latin typeface="Courier"/>
                <a:ea typeface="Courier"/>
                <a:cs typeface="Courier"/>
                <a:sym typeface="Courier"/>
              </a:defRPr>
            </a:pPr>
            <a:endParaRPr b="1">
              <a:solidFill>
                <a:srgbClr val="66187A"/>
              </a:solidFill>
            </a:endParaRPr>
          </a:p>
          <a:p>
            <a:pPr algn="l" defTabSz="457200">
              <a:defRPr sz="2800">
                <a:solidFill>
                  <a:srgbClr val="000000"/>
                </a:solidFill>
                <a:latin typeface="Courier"/>
                <a:ea typeface="Courier"/>
                <a:cs typeface="Courier"/>
                <a:sym typeface="Courier"/>
              </a:defRPr>
            </a:pPr>
            <a:endParaRPr b="1">
              <a:solidFill>
                <a:srgbClr val="66187A"/>
              </a:solidFill>
            </a:endParaRPr>
          </a:p>
          <a:p>
            <a:pPr algn="l" defTabSz="457200">
              <a:defRPr sz="2800">
                <a:solidFill>
                  <a:srgbClr val="000000"/>
                </a:solidFill>
                <a:latin typeface="Courier"/>
                <a:ea typeface="Courier"/>
                <a:cs typeface="Courier"/>
                <a:sym typeface="Courier"/>
              </a:defRPr>
            </a:pPr>
            <a:endParaRPr b="1">
              <a:solidFill>
                <a:srgbClr val="66187A"/>
              </a:solidFill>
            </a:endParaRPr>
          </a:p>
          <a:p>
            <a:pPr algn="l" defTabSz="457200">
              <a:defRPr sz="2800">
                <a:solidFill>
                  <a:srgbClr val="000000"/>
                </a:solidFill>
                <a:latin typeface="Courier"/>
                <a:ea typeface="Courier"/>
                <a:cs typeface="Courier"/>
                <a:sym typeface="Courier"/>
              </a:defRPr>
            </a:pPr>
            <a:endParaRPr b="1">
              <a:solidFill>
                <a:srgbClr val="66187A"/>
              </a:solidFill>
            </a:endParaRPr>
          </a:p>
          <a:p>
            <a:pPr algn="l" defTabSz="457200">
              <a:defRPr sz="2800">
                <a:solidFill>
                  <a:srgbClr val="000000"/>
                </a:solidFill>
                <a:latin typeface="Courier"/>
                <a:ea typeface="Courier"/>
                <a:cs typeface="Courier"/>
                <a:sym typeface="Courier"/>
              </a:defRPr>
            </a:pPr>
          </a:p>
          <a:p>
            <a:pPr algn="l" defTabSz="457200">
              <a:defRPr b="1" sz="2800">
                <a:solidFill>
                  <a:srgbClr val="018001"/>
                </a:solidFill>
                <a:latin typeface="Courier"/>
                <a:ea typeface="Courier"/>
                <a:cs typeface="Courier"/>
                <a:sym typeface="Courier"/>
              </a:defRPr>
            </a:pPr>
            <a:r>
              <a:rPr i="1">
                <a:solidFill>
                  <a:srgbClr val="66187A"/>
                </a:solidFill>
              </a:rPr>
              <a:t>console</a:t>
            </a:r>
            <a:r>
              <a:rPr b="0">
                <a:solidFill>
                  <a:srgbClr val="000000"/>
                </a:solidFill>
              </a:rPr>
              <a:t>.</a:t>
            </a:r>
            <a:r>
              <a:rPr b="0">
                <a:solidFill>
                  <a:srgbClr val="7A7A43"/>
                </a:solidFill>
              </a:rPr>
              <a:t>log</a:t>
            </a:r>
            <a:r>
              <a:rPr b="0">
                <a:solidFill>
                  <a:srgbClr val="000000"/>
                </a:solidFill>
              </a:rPr>
              <a:t>(</a:t>
            </a:r>
            <a:r>
              <a:t>'Response sent!'</a:t>
            </a:r>
            <a:r>
              <a:rPr b="0">
                <a:solidFill>
                  <a:srgbClr val="000000"/>
                </a:solidFill>
              </a:rPr>
              <a:t>);</a:t>
            </a:r>
          </a:p>
        </p:txBody>
      </p:sp>
      <p:grpSp>
        <p:nvGrpSpPr>
          <p:cNvPr id="257" name="Group"/>
          <p:cNvGrpSpPr/>
          <p:nvPr/>
        </p:nvGrpSpPr>
        <p:grpSpPr>
          <a:xfrm>
            <a:off x="7505382" y="8207730"/>
            <a:ext cx="1998928" cy="2765861"/>
            <a:chOff x="494837" y="452437"/>
            <a:chExt cx="1998926" cy="2765859"/>
          </a:xfrm>
        </p:grpSpPr>
        <p:sp>
          <p:nvSpPr>
            <p:cNvPr id="255" name="Making a request to rest-example…"/>
            <p:cNvSpPr/>
            <p:nvPr/>
          </p:nvSpPr>
          <p:spPr>
            <a:xfrm>
              <a:off x="494837" y="1948297"/>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p>
              <a:pPr algn="l" defTabSz="821531">
                <a:defRPr sz="3400">
                  <a:solidFill>
                    <a:srgbClr val="000000"/>
                  </a:solidFill>
                  <a:latin typeface="Menlo Regular"/>
                  <a:ea typeface="Menlo Regular"/>
                  <a:cs typeface="Menlo Regular"/>
                  <a:sym typeface="Menlo Regular"/>
                </a:defRPr>
              </a:pPr>
              <a:r>
                <a:t>Making a request to rest-example</a:t>
              </a:r>
            </a:p>
            <a:p>
              <a:pPr algn="l" defTabSz="821531">
                <a:defRPr sz="3400">
                  <a:solidFill>
                    <a:srgbClr val="000000"/>
                  </a:solidFill>
                  <a:latin typeface="Menlo Regular"/>
                  <a:ea typeface="Menlo Regular"/>
                  <a:cs typeface="Menlo Regular"/>
                  <a:sym typeface="Menlo Regular"/>
                </a:defRPr>
              </a:pPr>
              <a:r>
                <a:t>Response sent!</a:t>
              </a:r>
            </a:p>
            <a:p>
              <a:pPr algn="l" defTabSz="821531">
                <a:defRPr sz="3400">
                  <a:solidFill>
                    <a:srgbClr val="000000"/>
                  </a:solidFill>
                  <a:latin typeface="Menlo Regular"/>
                  <a:ea typeface="Menlo Regular"/>
                  <a:cs typeface="Menlo Regular"/>
                  <a:sym typeface="Menlo Regular"/>
                </a:defRPr>
              </a:pPr>
              <a:r>
                <a:t>Heard back from server</a:t>
              </a:r>
            </a:p>
            <a:p>
              <a:pPr algn="l" defTabSz="821531">
                <a:defRPr sz="3400">
                  <a:solidFill>
                    <a:srgbClr val="000000"/>
                  </a:solidFill>
                  <a:latin typeface="Menlo Regular"/>
                  <a:ea typeface="Menlo Regular"/>
                  <a:cs typeface="Menlo Regular"/>
                  <a:sym typeface="Menlo Regular"/>
                </a:defRPr>
              </a:pPr>
              <a:r>
                <a:t>This is GET number 4 on the current server</a:t>
              </a:r>
            </a:p>
          </p:txBody>
        </p:sp>
        <p:sp>
          <p:nvSpPr>
            <p:cNvPr id="256" name="Output:"/>
            <p:cNvSpPr/>
            <p:nvPr/>
          </p:nvSpPr>
          <p:spPr>
            <a:xfrm>
              <a:off x="1223764" y="452437"/>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defTabSz="821531">
                <a:defRPr b="1" sz="5000">
                  <a:solidFill>
                    <a:srgbClr val="000000"/>
                  </a:solidFill>
                  <a:latin typeface="Helvetica"/>
                  <a:ea typeface="Helvetica"/>
                  <a:cs typeface="Helvetica"/>
                  <a:sym typeface="Helvetica"/>
                </a:defRPr>
              </a:lvl1pPr>
            </a:lstStyle>
            <a:p>
              <a:pPr/>
              <a:r>
                <a:t>Output:</a:t>
              </a:r>
            </a:p>
          </p:txBody>
        </p:sp>
      </p:grpSp>
      <p:grpSp>
        <p:nvGrpSpPr>
          <p:cNvPr id="260" name="axios.get is an asynchronous call"/>
          <p:cNvGrpSpPr/>
          <p:nvPr/>
        </p:nvGrpSpPr>
        <p:grpSpPr>
          <a:xfrm>
            <a:off x="7026426" y="11282397"/>
            <a:ext cx="9059235" cy="1362084"/>
            <a:chOff x="0" y="0"/>
            <a:chExt cx="9059234" cy="1362083"/>
          </a:xfrm>
        </p:grpSpPr>
        <p:sp>
          <p:nvSpPr>
            <p:cNvPr id="259" name="axios.get is an asynchronous call"/>
            <p:cNvSpPr txBox="1"/>
            <p:nvPr/>
          </p:nvSpPr>
          <p:spPr>
            <a:xfrm>
              <a:off x="215899" y="139700"/>
              <a:ext cx="8627436" cy="803284"/>
            </a:xfrm>
            <a:prstGeom prst="rect">
              <a:avLst/>
            </a:prstGeom>
            <a:noFill/>
            <a:ln>
              <a:noFill/>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p>
              <a:pPr defTabSz="821531">
                <a:defRPr sz="4200">
                  <a:solidFill>
                    <a:srgbClr val="000000"/>
                  </a:solidFill>
                  <a:latin typeface="Helvetica Light"/>
                  <a:ea typeface="Helvetica Light"/>
                  <a:cs typeface="Helvetica Light"/>
                  <a:sym typeface="Helvetica Light"/>
                </a:defRPr>
              </a:pPr>
              <a:r>
                <a:rPr sz="3400">
                  <a:latin typeface="Menlo Regular"/>
                  <a:ea typeface="Menlo Regular"/>
                  <a:cs typeface="Menlo Regular"/>
                  <a:sym typeface="Menlo Regular"/>
                </a:rPr>
                <a:t>axios.get</a:t>
              </a:r>
              <a:r>
                <a:t> is an </a:t>
              </a:r>
              <a:r>
                <a:rPr b="1">
                  <a:latin typeface="Helvetica"/>
                  <a:ea typeface="Helvetica"/>
                  <a:cs typeface="Helvetica"/>
                  <a:sym typeface="Helvetica"/>
                </a:rPr>
                <a:t>asynchronous call</a:t>
              </a:r>
            </a:p>
          </p:txBody>
        </p:sp>
        <p:pic>
          <p:nvPicPr>
            <p:cNvPr id="258" name="axios.get is an asynchronous call axios.get is an asynchronous call" descr="axios.get is an asynchronous call axios.get is an asynchronous call"/>
            <p:cNvPicPr>
              <a:picLocks noChangeAspect="0"/>
            </p:cNvPicPr>
            <p:nvPr/>
          </p:nvPicPr>
          <p:blipFill>
            <a:blip r:embed="rId2">
              <a:extLst/>
            </a:blip>
            <a:stretch>
              <a:fillRect/>
            </a:stretch>
          </p:blipFill>
          <p:spPr>
            <a:xfrm>
              <a:off x="-1" y="0"/>
              <a:ext cx="9059236" cy="1362084"/>
            </a:xfrm>
            <a:prstGeom prst="rect">
              <a:avLst/>
            </a:prstGeom>
            <a:effectLst/>
          </p:spPr>
        </p:pic>
      </p:grpSp>
      <p:sp>
        <p:nvSpPr>
          <p:cNvPr id="261" name="axios.get('https://rest-example.covey.town/') // axios is a popular library for making HTTP requests…"/>
          <p:cNvSpPr txBox="1"/>
          <p:nvPr/>
        </p:nvSpPr>
        <p:spPr>
          <a:xfrm>
            <a:off x="1818037" y="4571524"/>
            <a:ext cx="21453774" cy="2692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i="1" sz="2800">
                <a:solidFill>
                  <a:srgbClr val="808080"/>
                </a:solidFill>
                <a:latin typeface="Courier"/>
                <a:ea typeface="Courier"/>
                <a:cs typeface="Courier"/>
                <a:sym typeface="Courier"/>
              </a:defRPr>
            </a:pPr>
            <a:r>
              <a:rPr b="1">
                <a:solidFill>
                  <a:srgbClr val="66187A"/>
                </a:solidFill>
              </a:rPr>
              <a:t>axios</a:t>
            </a:r>
            <a:r>
              <a:rPr i="0">
                <a:solidFill>
                  <a:srgbClr val="000000"/>
                </a:solidFill>
              </a:rPr>
              <a:t>.</a:t>
            </a:r>
            <a:r>
              <a:rPr i="0">
                <a:solidFill>
                  <a:srgbClr val="7A7A43"/>
                </a:solidFill>
              </a:rPr>
              <a:t>get</a:t>
            </a:r>
            <a:r>
              <a:rPr i="0">
                <a:solidFill>
                  <a:srgbClr val="000000"/>
                </a:solidFill>
              </a:rPr>
              <a:t>(</a:t>
            </a:r>
            <a:r>
              <a:rPr b="1" i="0">
                <a:solidFill>
                  <a:srgbClr val="018001"/>
                </a:solidFill>
              </a:rPr>
              <a:t>'https://rest-example.covey.town/'</a:t>
            </a:r>
            <a:r>
              <a:rPr i="0">
                <a:solidFill>
                  <a:srgbClr val="000000"/>
                </a:solidFill>
              </a:rPr>
              <a:t>) </a:t>
            </a:r>
            <a:r>
              <a:t>// axios is a popular library for making HTTP requests</a:t>
            </a:r>
          </a:p>
          <a:p>
            <a:pPr algn="l" defTabSz="457200">
              <a:defRPr sz="2800">
                <a:solidFill>
                  <a:srgbClr val="000000"/>
                </a:solidFill>
                <a:latin typeface="Courier"/>
                <a:ea typeface="Courier"/>
                <a:cs typeface="Courier"/>
                <a:sym typeface="Courier"/>
              </a:defRPr>
            </a:pPr>
            <a:r>
              <a:rPr i="1">
                <a:solidFill>
                  <a:srgbClr val="808080"/>
                </a:solidFill>
              </a:rPr>
              <a:t>  </a:t>
            </a:r>
            <a:r>
              <a:t>.</a:t>
            </a:r>
            <a:r>
              <a:rPr>
                <a:solidFill>
                  <a:srgbClr val="7A7A43"/>
                </a:solidFill>
              </a:rPr>
              <a:t>then</a:t>
            </a:r>
            <a:r>
              <a:t>((response) =&gt;{</a:t>
            </a:r>
          </a:p>
          <a:p>
            <a:pPr algn="l" defTabSz="457200">
              <a:defRPr b="1" sz="28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'Heard back from server'</a:t>
            </a:r>
            <a:r>
              <a:rPr b="0">
                <a:solidFill>
                  <a:srgbClr val="000000"/>
                </a:solidFill>
              </a:rPr>
              <a:t>);</a:t>
            </a:r>
            <a:endParaRPr b="0">
              <a:solidFill>
                <a:srgbClr val="000000"/>
              </a:solidFill>
            </a:endParaRPr>
          </a:p>
          <a:p>
            <a:pPr algn="l" defTabSz="457200">
              <a:defRPr sz="2800">
                <a:solidFill>
                  <a:srgbClr val="000000"/>
                </a:solidFill>
                <a:latin typeface="Courier"/>
                <a:ea typeface="Courier"/>
                <a:cs typeface="Courier"/>
                <a:sym typeface="Courier"/>
              </a:defRPr>
            </a:pPr>
            <a:r>
              <a:t>  </a:t>
            </a:r>
            <a:r>
              <a:rPr b="1" i="1">
                <a:solidFill>
                  <a:srgbClr val="66187A"/>
                </a:solidFill>
              </a:rPr>
              <a:t>console</a:t>
            </a:r>
            <a:r>
              <a:t>.</a:t>
            </a:r>
            <a:r>
              <a:rPr>
                <a:solidFill>
                  <a:srgbClr val="7A7A43"/>
                </a:solidFill>
              </a:rPr>
              <a:t>log</a:t>
            </a:r>
            <a:r>
              <a:t>(response.</a:t>
            </a:r>
            <a:r>
              <a:rPr b="1">
                <a:solidFill>
                  <a:srgbClr val="66187A"/>
                </a:solidFill>
              </a:rPr>
              <a:t>data</a:t>
            </a:r>
            <a:r>
              <a:t>);</a:t>
            </a:r>
          </a:p>
          <a:p>
            <a:pPr algn="l" defTabSz="457200">
              <a:defRPr sz="2800">
                <a:solidFill>
                  <a:srgbClr val="000000"/>
                </a:solidFill>
                <a:latin typeface="Courier"/>
                <a:ea typeface="Courier"/>
                <a:cs typeface="Courier"/>
                <a:sym typeface="Courier"/>
              </a:defRPr>
            </a:pPr>
            <a:r>
              <a:t>});</a:t>
            </a:r>
          </a:p>
        </p:txBody>
      </p:sp>
      <p:sp>
        <p:nvSpPr>
          <p:cNvPr id="262" name="axios.get returns a Promise for an AxiosResponse"/>
          <p:cNvSpPr txBox="1"/>
          <p:nvPr/>
        </p:nvSpPr>
        <p:spPr>
          <a:xfrm>
            <a:off x="12674070" y="2784750"/>
            <a:ext cx="7925860" cy="46680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a:solidFill>
                  <a:schemeClr val="accent5">
                    <a:hueOff val="-82419"/>
                    <a:satOff val="-9513"/>
                    <a:lumOff val="-16343"/>
                  </a:schemeClr>
                </a:solidFill>
              </a:defRPr>
            </a:pPr>
            <a:r>
              <a:rPr>
                <a:latin typeface="Menlo Regular"/>
                <a:ea typeface="Menlo Regular"/>
                <a:cs typeface="Menlo Regular"/>
                <a:sym typeface="Menlo Regular"/>
              </a:rPr>
              <a:t>axios.get</a:t>
            </a:r>
            <a:r>
              <a:t> returns a </a:t>
            </a:r>
            <a:r>
              <a:rPr>
                <a:latin typeface="Menlo Regular"/>
                <a:ea typeface="Menlo Regular"/>
                <a:cs typeface="Menlo Regular"/>
                <a:sym typeface="Menlo Regular"/>
              </a:rPr>
              <a:t>Promise</a:t>
            </a:r>
            <a:r>
              <a:t> for an </a:t>
            </a:r>
            <a:r>
              <a:rPr>
                <a:latin typeface="Menlo Regular"/>
                <a:ea typeface="Menlo Regular"/>
                <a:cs typeface="Menlo Regular"/>
                <a:sym typeface="Menlo Regular"/>
              </a:rPr>
              <a:t>AxiosResponse</a:t>
            </a:r>
          </a:p>
        </p:txBody>
      </p:sp>
      <p:sp>
        <p:nvSpPr>
          <p:cNvPr id="263" name="Callout"/>
          <p:cNvSpPr/>
          <p:nvPr/>
        </p:nvSpPr>
        <p:spPr>
          <a:xfrm rot="16200000">
            <a:off x="6618089" y="-1675868"/>
            <a:ext cx="1829594" cy="116875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7" y="0"/>
                </a:moveTo>
                <a:cubicBezTo>
                  <a:pt x="486" y="0"/>
                  <a:pt x="0" y="76"/>
                  <a:pt x="0" y="170"/>
                </a:cubicBezTo>
                <a:lnTo>
                  <a:pt x="0" y="18028"/>
                </a:lnTo>
                <a:cubicBezTo>
                  <a:pt x="0" y="18122"/>
                  <a:pt x="486" y="18199"/>
                  <a:pt x="1087" y="18199"/>
                </a:cubicBezTo>
                <a:lnTo>
                  <a:pt x="1846" y="18199"/>
                </a:lnTo>
                <a:lnTo>
                  <a:pt x="21600" y="21600"/>
                </a:lnTo>
                <a:lnTo>
                  <a:pt x="4990" y="17644"/>
                </a:lnTo>
                <a:lnTo>
                  <a:pt x="4990" y="170"/>
                </a:lnTo>
                <a:cubicBezTo>
                  <a:pt x="4990" y="76"/>
                  <a:pt x="4504" y="0"/>
                  <a:pt x="3903" y="0"/>
                </a:cubicBezTo>
                <a:lnTo>
                  <a:pt x="1087" y="0"/>
                </a:lnTo>
                <a:close/>
              </a:path>
            </a:pathLst>
          </a:custGeom>
          <a:ln w="76200">
            <a:solidFill>
              <a:srgbClr val="FF0000"/>
            </a:solidFill>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grpSp>
        <p:nvGrpSpPr>
          <p:cNvPr id="266" name="Group"/>
          <p:cNvGrpSpPr/>
          <p:nvPr/>
        </p:nvGrpSpPr>
        <p:grpSpPr>
          <a:xfrm>
            <a:off x="1689100" y="5109702"/>
            <a:ext cx="18071172" cy="2860665"/>
            <a:chOff x="0" y="6"/>
            <a:chExt cx="18071171" cy="2860663"/>
          </a:xfrm>
        </p:grpSpPr>
        <p:sp>
          <p:nvSpPr>
            <p:cNvPr id="264" name="Callout"/>
            <p:cNvSpPr/>
            <p:nvPr/>
          </p:nvSpPr>
          <p:spPr>
            <a:xfrm rot="16200000">
              <a:off x="3761581" y="-3761576"/>
              <a:ext cx="2390776" cy="99139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97" y="0"/>
                  </a:moveTo>
                  <a:cubicBezTo>
                    <a:pt x="6037" y="0"/>
                    <a:pt x="5665" y="90"/>
                    <a:pt x="5665" y="201"/>
                  </a:cubicBezTo>
                  <a:lnTo>
                    <a:pt x="5665" y="19161"/>
                  </a:lnTo>
                  <a:lnTo>
                    <a:pt x="0" y="21600"/>
                  </a:lnTo>
                  <a:lnTo>
                    <a:pt x="8269" y="19884"/>
                  </a:lnTo>
                  <a:lnTo>
                    <a:pt x="20768" y="19884"/>
                  </a:lnTo>
                  <a:cubicBezTo>
                    <a:pt x="21228" y="19884"/>
                    <a:pt x="21600" y="19793"/>
                    <a:pt x="21600" y="19682"/>
                  </a:cubicBezTo>
                  <a:lnTo>
                    <a:pt x="21600" y="201"/>
                  </a:lnTo>
                  <a:cubicBezTo>
                    <a:pt x="21600" y="90"/>
                    <a:pt x="21228" y="0"/>
                    <a:pt x="20768" y="0"/>
                  </a:cubicBezTo>
                  <a:lnTo>
                    <a:pt x="6497" y="0"/>
                  </a:lnTo>
                  <a:close/>
                </a:path>
              </a:pathLst>
            </a:custGeom>
            <a:noFill/>
            <a:ln w="76200" cap="flat">
              <a:solidFill>
                <a:srgbClr val="FF0000"/>
              </a:solidFill>
              <a:prstDash val="solid"/>
              <a:round/>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265" name="Promise.then will run the event handler provided once the value that is promised becomes available"/>
            <p:cNvSpPr txBox="1"/>
            <p:nvPr/>
          </p:nvSpPr>
          <p:spPr>
            <a:xfrm>
              <a:off x="10030562" y="2024041"/>
              <a:ext cx="8040610" cy="8366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defRPr b="1">
                  <a:solidFill>
                    <a:schemeClr val="accent5">
                      <a:hueOff val="-82419"/>
                      <a:satOff val="-9513"/>
                      <a:lumOff val="-16343"/>
                    </a:schemeClr>
                  </a:solidFill>
                </a:defRPr>
              </a:pPr>
              <a:r>
                <a:rPr>
                  <a:latin typeface="Menlo Regular"/>
                  <a:ea typeface="Menlo Regular"/>
                  <a:cs typeface="Menlo Regular"/>
                  <a:sym typeface="Menlo Regular"/>
                </a:rPr>
                <a:t>Promise.then </a:t>
              </a:r>
              <a:r>
                <a:rPr b="0"/>
                <a:t>will run the event handler provided once the value that is promised becomes available</a:t>
              </a:r>
            </a:p>
          </p:txBody>
        </p:sp>
      </p:gr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6" grpId="1"/>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8" name="Making lots of requests"/>
          <p:cNvSpPr txBox="1"/>
          <p:nvPr>
            <p:ph type="title"/>
          </p:nvPr>
        </p:nvSpPr>
        <p:spPr>
          <a:prstGeom prst="rect">
            <a:avLst/>
          </a:prstGeom>
        </p:spPr>
        <p:txBody>
          <a:bodyPr/>
          <a:lstStyle/>
          <a:p>
            <a:pPr/>
            <a:r>
              <a:t>Making lots of requests</a:t>
            </a:r>
          </a:p>
        </p:txBody>
      </p:sp>
      <p:sp>
        <p:nvSpPr>
          <p:cNvPr id="269" name="3 Requests: What is the outpu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3 Requests: What is the output?</a:t>
            </a:r>
          </a:p>
        </p:txBody>
      </p:sp>
      <p:sp>
        <p:nvSpPr>
          <p:cNvPr id="270" name="console.log('Making a requests');…"/>
          <p:cNvSpPr txBox="1"/>
          <p:nvPr/>
        </p:nvSpPr>
        <p:spPr>
          <a:xfrm>
            <a:off x="1244237" y="5372960"/>
            <a:ext cx="10039129" cy="600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b="1" sz="2600">
                <a:solidFill>
                  <a:srgbClr val="018001"/>
                </a:solidFill>
                <a:latin typeface="Courier"/>
                <a:ea typeface="Courier"/>
                <a:cs typeface="Courier"/>
                <a:sym typeface="Courier"/>
              </a:defRPr>
            </a:pPr>
            <a:r>
              <a:rPr i="1">
                <a:solidFill>
                  <a:srgbClr val="66187A"/>
                </a:solidFill>
              </a:rPr>
              <a:t>console</a:t>
            </a:r>
            <a:r>
              <a:rPr b="0">
                <a:solidFill>
                  <a:srgbClr val="000000"/>
                </a:solidFill>
              </a:rPr>
              <a:t>.</a:t>
            </a:r>
            <a:r>
              <a:rPr b="0">
                <a:solidFill>
                  <a:srgbClr val="7A7A43"/>
                </a:solidFill>
              </a:rPr>
              <a:t>log</a:t>
            </a:r>
            <a:r>
              <a:rPr b="0">
                <a:solidFill>
                  <a:srgbClr val="000000"/>
                </a:solidFill>
              </a:rPr>
              <a:t>(</a:t>
            </a:r>
            <a:r>
              <a:t>'Making a requests'</a:t>
            </a:r>
            <a:r>
              <a:rPr b="0">
                <a:solidFill>
                  <a:srgbClr val="000000"/>
                </a:solidFill>
              </a:rPr>
              <a:t>);</a:t>
            </a:r>
            <a:endParaRPr b="0">
              <a:solidFill>
                <a:srgbClr val="000000"/>
              </a:solidFill>
            </a:endParaRPr>
          </a:p>
          <a:p>
            <a:pPr algn="l" defTabSz="457200">
              <a:defRPr b="1" sz="2600">
                <a:solidFill>
                  <a:srgbClr val="018001"/>
                </a:solidFill>
                <a:latin typeface="Courier"/>
                <a:ea typeface="Courier"/>
                <a:cs typeface="Courier"/>
                <a:sym typeface="Courier"/>
              </a:defRPr>
            </a:pPr>
            <a:r>
              <a:rPr i="1">
                <a:solidFill>
                  <a:srgbClr val="66187A"/>
                </a:solidFill>
              </a:rPr>
              <a:t>axios</a:t>
            </a:r>
            <a:r>
              <a:rPr b="0">
                <a:solidFill>
                  <a:srgbClr val="000000"/>
                </a:solidFill>
              </a:rPr>
              <a:t>.</a:t>
            </a:r>
            <a:r>
              <a:rPr b="0">
                <a:solidFill>
                  <a:srgbClr val="7A7A43"/>
                </a:solidFill>
              </a:rPr>
              <a:t>get</a:t>
            </a:r>
            <a:r>
              <a:rPr b="0">
                <a:solidFill>
                  <a:srgbClr val="000000"/>
                </a:solidFill>
              </a:rPr>
              <a:t>(</a:t>
            </a:r>
            <a:r>
              <a:t>'https://rest-example.covey.town/'</a:t>
            </a:r>
            <a:r>
              <a:rPr b="0">
                <a:solidFill>
                  <a:srgbClr val="000000"/>
                </a:solidFill>
              </a:rPr>
              <a:t>)</a:t>
            </a:r>
            <a:endParaRPr b="0">
              <a:solidFill>
                <a:srgbClr val="000000"/>
              </a:solidFill>
            </a:endParaRPr>
          </a:p>
          <a:p>
            <a:pPr algn="l" defTabSz="457200">
              <a:defRPr sz="2600">
                <a:solidFill>
                  <a:srgbClr val="000000"/>
                </a:solidFill>
                <a:latin typeface="Courier"/>
                <a:ea typeface="Courier"/>
                <a:cs typeface="Courier"/>
                <a:sym typeface="Courier"/>
              </a:defRPr>
            </a:pPr>
            <a:r>
              <a:t>  .</a:t>
            </a:r>
            <a:r>
              <a:rPr>
                <a:solidFill>
                  <a:srgbClr val="7A7A43"/>
                </a:solidFill>
              </a:rPr>
              <a:t>then</a:t>
            </a:r>
            <a:r>
              <a:t>((response) =&gt;{</a:t>
            </a:r>
          </a:p>
          <a:p>
            <a:pPr algn="l" defTabSz="457200">
              <a:defRPr b="1" sz="26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'Heard back from server'</a:t>
            </a:r>
            <a:r>
              <a:rPr b="0">
                <a:solidFill>
                  <a:srgbClr val="000000"/>
                </a:solidFill>
              </a:rPr>
              <a:t>);</a:t>
            </a:r>
            <a:endParaRPr b="0">
              <a:solidFill>
                <a:srgbClr val="000000"/>
              </a:solidFill>
            </a:endParaRPr>
          </a:p>
          <a:p>
            <a:pPr algn="l" defTabSz="457200">
              <a:defRPr sz="2600">
                <a:solidFill>
                  <a:srgbClr val="000000"/>
                </a:solidFill>
                <a:latin typeface="Courier"/>
                <a:ea typeface="Courier"/>
                <a:cs typeface="Courier"/>
                <a:sym typeface="Courier"/>
              </a:defRPr>
            </a:pPr>
            <a:r>
              <a:t>  </a:t>
            </a:r>
            <a:r>
              <a:rPr b="1" i="1">
                <a:solidFill>
                  <a:srgbClr val="66187A"/>
                </a:solidFill>
              </a:rPr>
              <a:t>console</a:t>
            </a:r>
            <a:r>
              <a:t>.</a:t>
            </a:r>
            <a:r>
              <a:rPr>
                <a:solidFill>
                  <a:srgbClr val="7A7A43"/>
                </a:solidFill>
              </a:rPr>
              <a:t>log</a:t>
            </a:r>
            <a:r>
              <a:t>(response.</a:t>
            </a:r>
            <a:r>
              <a:rPr b="1">
                <a:solidFill>
                  <a:srgbClr val="66187A"/>
                </a:solidFill>
              </a:rPr>
              <a:t>data</a:t>
            </a:r>
            <a:r>
              <a:t>);</a:t>
            </a:r>
          </a:p>
          <a:p>
            <a:pPr algn="l" defTabSz="457200">
              <a:defRPr sz="2600">
                <a:solidFill>
                  <a:srgbClr val="000000"/>
                </a:solidFill>
                <a:latin typeface="Courier"/>
                <a:ea typeface="Courier"/>
                <a:cs typeface="Courier"/>
                <a:sym typeface="Courier"/>
              </a:defRPr>
            </a:pPr>
            <a:r>
              <a:t>});</a:t>
            </a:r>
          </a:p>
          <a:p>
            <a:pPr algn="l" defTabSz="457200">
              <a:defRPr b="1" sz="2600">
                <a:solidFill>
                  <a:srgbClr val="018001"/>
                </a:solidFill>
                <a:latin typeface="Courier"/>
                <a:ea typeface="Courier"/>
                <a:cs typeface="Courier"/>
                <a:sym typeface="Courier"/>
              </a:defRPr>
            </a:pPr>
            <a:r>
              <a:rPr i="1">
                <a:solidFill>
                  <a:srgbClr val="66187A"/>
                </a:solidFill>
              </a:rPr>
              <a:t>axios</a:t>
            </a:r>
            <a:r>
              <a:rPr b="0">
                <a:solidFill>
                  <a:srgbClr val="000000"/>
                </a:solidFill>
              </a:rPr>
              <a:t>.</a:t>
            </a:r>
            <a:r>
              <a:rPr b="0">
                <a:solidFill>
                  <a:srgbClr val="7A7A43"/>
                </a:solidFill>
              </a:rPr>
              <a:t>get</a:t>
            </a:r>
            <a:r>
              <a:rPr b="0">
                <a:solidFill>
                  <a:srgbClr val="000000"/>
                </a:solidFill>
              </a:rPr>
              <a:t>(</a:t>
            </a:r>
            <a:r>
              <a:t>'https://www.google.com/'</a:t>
            </a:r>
            <a:r>
              <a:rPr b="0">
                <a:solidFill>
                  <a:srgbClr val="000000"/>
                </a:solidFill>
              </a:rPr>
              <a:t>)</a:t>
            </a:r>
            <a:endParaRPr b="0">
              <a:solidFill>
                <a:srgbClr val="000000"/>
              </a:solidFill>
            </a:endParaRPr>
          </a:p>
          <a:p>
            <a:pPr algn="l" defTabSz="457200">
              <a:defRPr sz="2600">
                <a:solidFill>
                  <a:srgbClr val="000000"/>
                </a:solidFill>
                <a:latin typeface="Courier"/>
                <a:ea typeface="Courier"/>
                <a:cs typeface="Courier"/>
                <a:sym typeface="Courier"/>
              </a:defRPr>
            </a:pPr>
            <a:r>
              <a:t>  .</a:t>
            </a:r>
            <a:r>
              <a:rPr>
                <a:solidFill>
                  <a:srgbClr val="7A7A43"/>
                </a:solidFill>
              </a:rPr>
              <a:t>then</a:t>
            </a:r>
            <a:r>
              <a:t>((response) =&gt;{</a:t>
            </a:r>
          </a:p>
          <a:p>
            <a:pPr algn="l" defTabSz="457200">
              <a:defRPr b="1" sz="26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'Heard back from Google'</a:t>
            </a:r>
            <a:r>
              <a:rPr b="0">
                <a:solidFill>
                  <a:srgbClr val="000000"/>
                </a:solidFill>
              </a:rPr>
              <a:t>);</a:t>
            </a:r>
            <a:endParaRPr b="0">
              <a:solidFill>
                <a:srgbClr val="000000"/>
              </a:solidFill>
            </a:endParaRPr>
          </a:p>
          <a:p>
            <a:pPr algn="l" defTabSz="457200">
              <a:defRPr sz="2600">
                <a:solidFill>
                  <a:srgbClr val="000000"/>
                </a:solidFill>
                <a:latin typeface="Courier"/>
                <a:ea typeface="Courier"/>
                <a:cs typeface="Courier"/>
                <a:sym typeface="Courier"/>
              </a:defRPr>
            </a:pPr>
            <a:r>
              <a:t>  });</a:t>
            </a:r>
          </a:p>
          <a:p>
            <a:pPr algn="l" defTabSz="457200">
              <a:defRPr b="1" sz="2600">
                <a:solidFill>
                  <a:srgbClr val="018001"/>
                </a:solidFill>
                <a:latin typeface="Courier"/>
                <a:ea typeface="Courier"/>
                <a:cs typeface="Courier"/>
                <a:sym typeface="Courier"/>
              </a:defRPr>
            </a:pPr>
            <a:r>
              <a:rPr i="1">
                <a:solidFill>
                  <a:srgbClr val="66187A"/>
                </a:solidFill>
              </a:rPr>
              <a:t>axios</a:t>
            </a:r>
            <a:r>
              <a:rPr b="0">
                <a:solidFill>
                  <a:srgbClr val="000000"/>
                </a:solidFill>
              </a:rPr>
              <a:t>.</a:t>
            </a:r>
            <a:r>
              <a:rPr b="0">
                <a:solidFill>
                  <a:srgbClr val="7A7A43"/>
                </a:solidFill>
              </a:rPr>
              <a:t>get</a:t>
            </a:r>
            <a:r>
              <a:rPr b="0">
                <a:solidFill>
                  <a:srgbClr val="000000"/>
                </a:solidFill>
              </a:rPr>
              <a:t>(</a:t>
            </a:r>
            <a:r>
              <a:t>'https://www.facebook.com/'</a:t>
            </a:r>
            <a:r>
              <a:rPr b="0">
                <a:solidFill>
                  <a:srgbClr val="000000"/>
                </a:solidFill>
              </a:rPr>
              <a:t>)</a:t>
            </a:r>
            <a:endParaRPr b="0">
              <a:solidFill>
                <a:srgbClr val="000000"/>
              </a:solidFill>
            </a:endParaRPr>
          </a:p>
          <a:p>
            <a:pPr algn="l" defTabSz="457200">
              <a:defRPr sz="2600">
                <a:solidFill>
                  <a:srgbClr val="000000"/>
                </a:solidFill>
                <a:latin typeface="Courier"/>
                <a:ea typeface="Courier"/>
                <a:cs typeface="Courier"/>
                <a:sym typeface="Courier"/>
              </a:defRPr>
            </a:pPr>
            <a:r>
              <a:t>  .</a:t>
            </a:r>
            <a:r>
              <a:rPr>
                <a:solidFill>
                  <a:srgbClr val="7A7A43"/>
                </a:solidFill>
              </a:rPr>
              <a:t>then</a:t>
            </a:r>
            <a:r>
              <a:t>((response) =&gt;{</a:t>
            </a:r>
          </a:p>
          <a:p>
            <a:pPr algn="l" defTabSz="457200">
              <a:defRPr b="1" sz="26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'Heard back from Facebook'</a:t>
            </a:r>
            <a:r>
              <a:rPr b="0">
                <a:solidFill>
                  <a:srgbClr val="000000"/>
                </a:solidFill>
              </a:rPr>
              <a:t>);</a:t>
            </a:r>
            <a:endParaRPr b="0">
              <a:solidFill>
                <a:srgbClr val="000000"/>
              </a:solidFill>
            </a:endParaRPr>
          </a:p>
          <a:p>
            <a:pPr algn="l" defTabSz="457200">
              <a:defRPr sz="2600">
                <a:solidFill>
                  <a:srgbClr val="000000"/>
                </a:solidFill>
                <a:latin typeface="Courier"/>
                <a:ea typeface="Courier"/>
                <a:cs typeface="Courier"/>
                <a:sym typeface="Courier"/>
              </a:defRPr>
            </a:pPr>
            <a:r>
              <a:t>  });</a:t>
            </a:r>
          </a:p>
          <a:p>
            <a:pPr algn="l" defTabSz="457200">
              <a:defRPr b="1" sz="2600">
                <a:solidFill>
                  <a:srgbClr val="018001"/>
                </a:solidFill>
                <a:latin typeface="Courier"/>
                <a:ea typeface="Courier"/>
                <a:cs typeface="Courier"/>
                <a:sym typeface="Courier"/>
              </a:defRPr>
            </a:pPr>
            <a:r>
              <a:rPr i="1">
                <a:solidFill>
                  <a:srgbClr val="66187A"/>
                </a:solidFill>
              </a:rPr>
              <a:t>console</a:t>
            </a:r>
            <a:r>
              <a:rPr b="0">
                <a:solidFill>
                  <a:srgbClr val="000000"/>
                </a:solidFill>
              </a:rPr>
              <a:t>.</a:t>
            </a:r>
            <a:r>
              <a:rPr b="0">
                <a:solidFill>
                  <a:srgbClr val="7A7A43"/>
                </a:solidFill>
              </a:rPr>
              <a:t>log</a:t>
            </a:r>
            <a:r>
              <a:rPr b="0">
                <a:solidFill>
                  <a:srgbClr val="000000"/>
                </a:solidFill>
              </a:rPr>
              <a:t>(</a:t>
            </a:r>
            <a:r>
              <a:t>'Requests sent!'</a:t>
            </a:r>
            <a:r>
              <a:rPr b="0">
                <a:solidFill>
                  <a:srgbClr val="000000"/>
                </a:solidFill>
              </a:rPr>
              <a:t>);</a:t>
            </a:r>
          </a:p>
        </p:txBody>
      </p:sp>
      <p:sp>
        <p:nvSpPr>
          <p:cNvPr id="271" name="Making a requests…"/>
          <p:cNvSpPr txBox="1"/>
          <p:nvPr/>
        </p:nvSpPr>
        <p:spPr>
          <a:xfrm>
            <a:off x="11761043" y="6299200"/>
            <a:ext cx="10390585" cy="299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200">
                <a:latin typeface="Menlo Regular"/>
                <a:ea typeface="Menlo Regular"/>
                <a:cs typeface="Menlo Regular"/>
                <a:sym typeface="Menlo Regular"/>
              </a:defRPr>
            </a:pPr>
            <a:r>
              <a:t>Making a requests</a:t>
            </a:r>
          </a:p>
          <a:p>
            <a:pPr algn="l">
              <a:defRPr sz="3200">
                <a:latin typeface="Menlo Regular"/>
                <a:ea typeface="Menlo Regular"/>
                <a:cs typeface="Menlo Regular"/>
                <a:sym typeface="Menlo Regular"/>
              </a:defRPr>
            </a:pPr>
            <a:r>
              <a:t>Requests sent!</a:t>
            </a:r>
          </a:p>
          <a:p>
            <a:pPr algn="l">
              <a:defRPr sz="3200">
                <a:latin typeface="Menlo Regular"/>
                <a:ea typeface="Menlo Regular"/>
                <a:cs typeface="Menlo Regular"/>
                <a:sym typeface="Menlo Regular"/>
              </a:defRPr>
            </a:pPr>
            <a:r>
              <a:t>Heard back from Google</a:t>
            </a:r>
          </a:p>
          <a:p>
            <a:pPr algn="l">
              <a:defRPr sz="3200">
                <a:latin typeface="Menlo Regular"/>
                <a:ea typeface="Menlo Regular"/>
                <a:cs typeface="Menlo Regular"/>
                <a:sym typeface="Menlo Regular"/>
              </a:defRPr>
            </a:pPr>
            <a:r>
              <a:t>Heard back from server</a:t>
            </a:r>
          </a:p>
          <a:p>
            <a:pPr algn="l">
              <a:defRPr sz="3200">
                <a:latin typeface="Menlo Regular"/>
                <a:ea typeface="Menlo Regular"/>
                <a:cs typeface="Menlo Regular"/>
                <a:sym typeface="Menlo Regular"/>
              </a:defRPr>
            </a:pPr>
            <a:r>
              <a:t>This is GET number 6 on the current server</a:t>
            </a:r>
          </a:p>
          <a:p>
            <a:pPr algn="l">
              <a:defRPr sz="3200">
                <a:latin typeface="Menlo Regular"/>
                <a:ea typeface="Menlo Regular"/>
                <a:cs typeface="Menlo Regular"/>
                <a:sym typeface="Menlo Regular"/>
              </a:defRPr>
            </a:pPr>
            <a:r>
              <a:t>Heard back from Facebook</a:t>
            </a:r>
          </a:p>
        </p:txBody>
      </p:sp>
      <p:sp>
        <p:nvSpPr>
          <p:cNvPr id="272" name="Sample Output:"/>
          <p:cNvSpPr txBox="1"/>
          <p:nvPr/>
        </p:nvSpPr>
        <p:spPr>
          <a:xfrm>
            <a:off x="11722201" y="5712917"/>
            <a:ext cx="2260398"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000000"/>
                </a:solidFill>
              </a:defRPr>
            </a:lvl1pPr>
          </a:lstStyle>
          <a:p>
            <a:pPr/>
            <a:r>
              <a:t>Sample Output:</a:t>
            </a:r>
          </a:p>
        </p:txBody>
      </p:sp>
      <p:sp>
        <p:nvSpPr>
          <p:cNvPr id="273" name="No guarantee on order of hearing back from Google, our server, or Facebook (new handlers)"/>
          <p:cNvSpPr txBox="1"/>
          <p:nvPr/>
        </p:nvSpPr>
        <p:spPr>
          <a:xfrm>
            <a:off x="10684008" y="10005517"/>
            <a:ext cx="12544655"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i="1">
                <a:solidFill>
                  <a:schemeClr val="accent5">
                    <a:hueOff val="-82419"/>
                    <a:satOff val="-9513"/>
                    <a:lumOff val="-16343"/>
                  </a:schemeClr>
                </a:solidFill>
              </a:defRPr>
            </a:lvl1pPr>
          </a:lstStyle>
          <a:p>
            <a:pPr/>
            <a:r>
              <a:t>No guarantee on order of hearing back from Google, our server, or Facebook (new handlers)</a:t>
            </a:r>
          </a:p>
        </p:txBody>
      </p:sp>
      <p:grpSp>
        <p:nvGrpSpPr>
          <p:cNvPr id="276" name="Group"/>
          <p:cNvGrpSpPr/>
          <p:nvPr/>
        </p:nvGrpSpPr>
        <p:grpSpPr>
          <a:xfrm>
            <a:off x="11722100" y="4816170"/>
            <a:ext cx="10477501" cy="2454158"/>
            <a:chOff x="0" y="230682"/>
            <a:chExt cx="10477499" cy="2454156"/>
          </a:xfrm>
        </p:grpSpPr>
        <p:sp>
          <p:nvSpPr>
            <p:cNvPr id="274" name="These 2 lines ALWAYS first (same handler)"/>
            <p:cNvSpPr/>
            <p:nvPr/>
          </p:nvSpPr>
          <p:spPr>
            <a:xfrm>
              <a:off x="9207499" y="230682"/>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chemeClr val="accent5">
                      <a:hueOff val="-82419"/>
                      <a:satOff val="-9513"/>
                      <a:lumOff val="-16343"/>
                    </a:schemeClr>
                  </a:solidFill>
                </a:defRPr>
              </a:lvl1pPr>
            </a:lstStyle>
            <a:p>
              <a:pPr/>
              <a:r>
                <a:t>These 2 lines ALWAYS first (same handler)</a:t>
              </a:r>
            </a:p>
          </p:txBody>
        </p:sp>
        <p:sp>
          <p:nvSpPr>
            <p:cNvPr id="275" name="Callout"/>
            <p:cNvSpPr/>
            <p:nvPr/>
          </p:nvSpPr>
          <p:spPr>
            <a:xfrm rot="16200000">
              <a:off x="2061964" y="-1640900"/>
              <a:ext cx="2263776" cy="63877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79" y="0"/>
                  </a:moveTo>
                  <a:cubicBezTo>
                    <a:pt x="393" y="0"/>
                    <a:pt x="0" y="139"/>
                    <a:pt x="0" y="311"/>
                  </a:cubicBezTo>
                  <a:lnTo>
                    <a:pt x="0" y="15064"/>
                  </a:lnTo>
                  <a:cubicBezTo>
                    <a:pt x="0" y="15237"/>
                    <a:pt x="393" y="15377"/>
                    <a:pt x="879" y="15377"/>
                  </a:cubicBezTo>
                  <a:lnTo>
                    <a:pt x="5635" y="15377"/>
                  </a:lnTo>
                  <a:lnTo>
                    <a:pt x="21600" y="21600"/>
                  </a:lnTo>
                  <a:lnTo>
                    <a:pt x="8176" y="14362"/>
                  </a:lnTo>
                  <a:lnTo>
                    <a:pt x="8176" y="311"/>
                  </a:lnTo>
                  <a:cubicBezTo>
                    <a:pt x="8176" y="139"/>
                    <a:pt x="7783" y="0"/>
                    <a:pt x="7297" y="0"/>
                  </a:cubicBezTo>
                  <a:lnTo>
                    <a:pt x="879" y="0"/>
                  </a:lnTo>
                  <a:close/>
                </a:path>
              </a:pathLst>
            </a:custGeom>
            <a:noFill/>
            <a:ln w="76200" cap="flat">
              <a:solidFill>
                <a:srgbClr val="FF0000"/>
              </a:solidFill>
              <a:prstDash val="solid"/>
              <a:round/>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grpSp>
      <p:grpSp>
        <p:nvGrpSpPr>
          <p:cNvPr id="279" name="Group"/>
          <p:cNvGrpSpPr/>
          <p:nvPr/>
        </p:nvGrpSpPr>
        <p:grpSpPr>
          <a:xfrm>
            <a:off x="11352610" y="7810369"/>
            <a:ext cx="10947004" cy="3128352"/>
            <a:chOff x="1349734" y="-25"/>
            <a:chExt cx="10947003" cy="3128350"/>
          </a:xfrm>
        </p:grpSpPr>
        <p:sp>
          <p:nvSpPr>
            <p:cNvPr id="277" name="These 2 lines ALWAYS together (same handler)"/>
            <p:cNvSpPr/>
            <p:nvPr/>
          </p:nvSpPr>
          <p:spPr>
            <a:xfrm>
              <a:off x="3243224" y="185832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chemeClr val="accent5">
                      <a:hueOff val="-82419"/>
                      <a:satOff val="-9513"/>
                      <a:lumOff val="-16343"/>
                    </a:schemeClr>
                  </a:solidFill>
                </a:defRPr>
              </a:lvl1pPr>
            </a:lstStyle>
            <a:p>
              <a:pPr/>
              <a:r>
                <a:t>These 2 lines ALWAYS together (same handler)</a:t>
              </a:r>
            </a:p>
          </p:txBody>
        </p:sp>
        <p:sp>
          <p:nvSpPr>
            <p:cNvPr id="278" name="Callout"/>
            <p:cNvSpPr/>
            <p:nvPr/>
          </p:nvSpPr>
          <p:spPr>
            <a:xfrm rot="16200000">
              <a:off x="6016984" y="-4667276"/>
              <a:ext cx="1612504" cy="109470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8761" y="946"/>
                  </a:lnTo>
                  <a:lnTo>
                    <a:pt x="8761" y="21396"/>
                  </a:lnTo>
                  <a:cubicBezTo>
                    <a:pt x="8761" y="21509"/>
                    <a:pt x="9380" y="21600"/>
                    <a:pt x="10143" y="21600"/>
                  </a:cubicBezTo>
                  <a:lnTo>
                    <a:pt x="20218" y="21600"/>
                  </a:lnTo>
                  <a:cubicBezTo>
                    <a:pt x="20981" y="21600"/>
                    <a:pt x="21600" y="21509"/>
                    <a:pt x="21600" y="21396"/>
                  </a:cubicBezTo>
                  <a:lnTo>
                    <a:pt x="21600" y="632"/>
                  </a:lnTo>
                  <a:cubicBezTo>
                    <a:pt x="21600" y="520"/>
                    <a:pt x="20981" y="428"/>
                    <a:pt x="20218" y="428"/>
                  </a:cubicBezTo>
                  <a:lnTo>
                    <a:pt x="17193" y="428"/>
                  </a:lnTo>
                  <a:lnTo>
                    <a:pt x="0" y="0"/>
                  </a:lnTo>
                  <a:close/>
                </a:path>
              </a:pathLst>
            </a:custGeom>
            <a:noFill/>
            <a:ln w="76200" cap="flat">
              <a:solidFill>
                <a:srgbClr val="FF0000"/>
              </a:solidFill>
              <a:prstDash val="solid"/>
              <a:round/>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2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2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2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73" grpId="5"/>
      <p:bldP build="whole" bldLvl="1" animBg="1" rev="0" advAuto="0" spid="279" grpId="4"/>
      <p:bldP build="whole" bldLvl="1" animBg="1" rev="0" advAuto="0" spid="271" grpId="2"/>
      <p:bldP build="whole" bldLvl="1" animBg="1" rev="0" advAuto="0" spid="276" grpId="3"/>
      <p:bldP build="whole" bldLvl="1" animBg="1" rev="0" advAuto="0" spid="272" grpId="1"/>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1" name="Event Being Processed:"/>
          <p:cNvSpPr txBox="1"/>
          <p:nvPr/>
        </p:nvSpPr>
        <p:spPr>
          <a:xfrm>
            <a:off x="3186014" y="6731782"/>
            <a:ext cx="7425209" cy="904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5000">
                <a:solidFill>
                  <a:srgbClr val="000000"/>
                </a:solidFill>
                <a:latin typeface="Helvetica"/>
                <a:ea typeface="Helvetica"/>
                <a:cs typeface="Helvetica"/>
                <a:sym typeface="Helvetica"/>
              </a:defRPr>
            </a:lvl1pPr>
          </a:lstStyle>
          <a:p>
            <a:pPr/>
            <a:r>
              <a:t>Event Being Processed:</a:t>
            </a:r>
          </a:p>
        </p:txBody>
      </p:sp>
      <p:sp>
        <p:nvSpPr>
          <p:cNvPr id="282" name="The Event Loop"/>
          <p:cNvSpPr txBox="1"/>
          <p:nvPr>
            <p:ph type="title"/>
          </p:nvPr>
        </p:nvSpPr>
        <p:spPr>
          <a:xfrm>
            <a:off x="1206500" y="38100"/>
            <a:ext cx="21971000" cy="1433163"/>
          </a:xfrm>
          <a:prstGeom prst="rect">
            <a:avLst/>
          </a:prstGeom>
        </p:spPr>
        <p:txBody>
          <a:bodyPr/>
          <a:lstStyle/>
          <a:p>
            <a:pPr/>
            <a:r>
              <a:t>The Event Loop</a:t>
            </a:r>
          </a:p>
        </p:txBody>
      </p:sp>
      <p:sp>
        <p:nvSpPr>
          <p:cNvPr id="283" name="Slide Subtitle"/>
          <p:cNvSpPr txBox="1"/>
          <p:nvPr>
            <p:ph type="body" idx="21"/>
          </p:nvPr>
        </p:nvSpPr>
        <p:spPr>
          <a:prstGeom prst="rect">
            <a:avLst/>
          </a:prstGeom>
        </p:spPr>
        <p:txBody>
          <a:bodyPr/>
          <a:lstStyle/>
          <a:p>
            <a:pPr/>
          </a:p>
        </p:txBody>
      </p:sp>
      <p:sp>
        <p:nvSpPr>
          <p:cNvPr id="284" name="Event Queue"/>
          <p:cNvSpPr txBox="1"/>
          <p:nvPr/>
        </p:nvSpPr>
        <p:spPr>
          <a:xfrm>
            <a:off x="3393028" y="1354256"/>
            <a:ext cx="3092324" cy="752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i="1" sz="4000">
                <a:solidFill>
                  <a:srgbClr val="000000"/>
                </a:solidFill>
                <a:latin typeface="Helvetica"/>
                <a:ea typeface="Helvetica"/>
                <a:cs typeface="Helvetica"/>
                <a:sym typeface="Helvetica"/>
              </a:defRPr>
            </a:lvl1pPr>
          </a:lstStyle>
          <a:p>
            <a:pPr/>
            <a:r>
              <a:t>Event Queue</a:t>
            </a:r>
          </a:p>
        </p:txBody>
      </p:sp>
      <p:grpSp>
        <p:nvGrpSpPr>
          <p:cNvPr id="300" name="Group"/>
          <p:cNvGrpSpPr/>
          <p:nvPr/>
        </p:nvGrpSpPr>
        <p:grpSpPr>
          <a:xfrm>
            <a:off x="14536089" y="1985852"/>
            <a:ext cx="6642417" cy="4285053"/>
            <a:chOff x="0" y="0"/>
            <a:chExt cx="6642416" cy="4285052"/>
          </a:xfrm>
        </p:grpSpPr>
        <p:sp>
          <p:nvSpPr>
            <p:cNvPr id="285" name="Rectangle"/>
            <p:cNvSpPr/>
            <p:nvPr/>
          </p:nvSpPr>
          <p:spPr>
            <a:xfrm>
              <a:off x="0" y="0"/>
              <a:ext cx="6642417" cy="3540217"/>
            </a:xfrm>
            <a:prstGeom prst="rect">
              <a:avLst/>
            </a:prstGeom>
            <a:solidFill>
              <a:srgbClr val="3284CC"/>
            </a:solidFill>
            <a:ln w="12700" cap="flat">
              <a:noFill/>
              <a:miter lim="400000"/>
            </a:ln>
            <a:effectLst>
              <a:outerShdw sx="100000" sy="100000" kx="0" ky="0" algn="b" rotWithShape="0" blurRad="50800" dist="25400" dir="5400000">
                <a:srgbClr val="000000">
                  <a:alpha val="50000"/>
                </a:srgbClr>
              </a:outerShdw>
            </a:effectLst>
          </p:spPr>
          <p:txBody>
            <a:bodyPr wrap="square" lIns="71437" tIns="71437" rIns="71437" bIns="71437" numCol="1" anchor="ctr">
              <a:noAutofit/>
            </a:bodyPr>
            <a:lstStyle/>
            <a:p>
              <a:pPr defTabSz="821531">
                <a:defRPr sz="3200">
                  <a:solidFill>
                    <a:srgbClr val="FFFFFF"/>
                  </a:solidFill>
                  <a:latin typeface="Helvetica Light"/>
                  <a:ea typeface="Helvetica Light"/>
                  <a:cs typeface="Helvetica Light"/>
                  <a:sym typeface="Helvetica Light"/>
                </a:defRPr>
              </a:pPr>
            </a:p>
          </p:txBody>
        </p:sp>
        <p:grpSp>
          <p:nvGrpSpPr>
            <p:cNvPr id="288" name="Group"/>
            <p:cNvGrpSpPr/>
            <p:nvPr/>
          </p:nvGrpSpPr>
          <p:grpSpPr>
            <a:xfrm>
              <a:off x="1344745" y="319065"/>
              <a:ext cx="873301" cy="2902087"/>
              <a:chOff x="0" y="0"/>
              <a:chExt cx="873299" cy="2902086"/>
            </a:xfrm>
          </p:grpSpPr>
          <p:sp>
            <p:nvSpPr>
              <p:cNvPr id="286"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sx="100000" sy="100000" kx="0" ky="0" algn="b" rotWithShape="0" blurRad="63500" dist="12700" dir="0">
                  <a:srgbClr val="000000">
                    <a:alpha val="50000"/>
                  </a:srgbClr>
                </a:outerShdw>
              </a:effectLst>
            </p:spPr>
            <p:txBody>
              <a:bodyPr wrap="square" lIns="71437" tIns="71437" rIns="71437" bIns="71437" numCol="1" anchor="ctr">
                <a:noAutofit/>
              </a:bodyPr>
              <a:lstStyle/>
              <a:p>
                <a:pPr defTabSz="821531">
                  <a:defRPr sz="3200">
                    <a:solidFill>
                      <a:srgbClr val="000000"/>
                    </a:solidFill>
                    <a:latin typeface="Helvetica Light"/>
                    <a:ea typeface="Helvetica Light"/>
                    <a:cs typeface="Helvetica Light"/>
                    <a:sym typeface="Helvetica Light"/>
                  </a:defRPr>
                </a:pPr>
              </a:p>
            </p:txBody>
          </p:sp>
          <p:sp>
            <p:nvSpPr>
              <p:cNvPr id="287" name="thread 1"/>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sx="100000" sy="100000" kx="0" ky="0" algn="b" rotWithShape="0" blurRad="63500" dist="12700" dir="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400">
                    <a:solidFill>
                      <a:srgbClr val="000000"/>
                    </a:solidFill>
                    <a:latin typeface="Helvetica Light"/>
                    <a:ea typeface="Helvetica Light"/>
                    <a:cs typeface="Helvetica Light"/>
                    <a:sym typeface="Helvetica Light"/>
                  </a:defRPr>
                </a:lvl1pPr>
              </a:lstStyle>
              <a:p>
                <a:pPr/>
                <a:r>
                  <a:t>thread 1</a:t>
                </a:r>
              </a:p>
            </p:txBody>
          </p:sp>
        </p:grpSp>
        <p:grpSp>
          <p:nvGrpSpPr>
            <p:cNvPr id="291" name="Group"/>
            <p:cNvGrpSpPr/>
            <p:nvPr/>
          </p:nvGrpSpPr>
          <p:grpSpPr>
            <a:xfrm>
              <a:off x="2423868" y="319065"/>
              <a:ext cx="873300" cy="2902087"/>
              <a:chOff x="0" y="0"/>
              <a:chExt cx="873299" cy="2902086"/>
            </a:xfrm>
          </p:grpSpPr>
          <p:sp>
            <p:nvSpPr>
              <p:cNvPr id="289"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sx="100000" sy="100000" kx="0" ky="0" algn="b" rotWithShape="0" blurRad="63500" dist="12700" dir="0">
                  <a:srgbClr val="000000">
                    <a:alpha val="50000"/>
                  </a:srgbClr>
                </a:outerShdw>
              </a:effectLst>
            </p:spPr>
            <p:txBody>
              <a:bodyPr wrap="square" lIns="71437" tIns="71437" rIns="71437" bIns="71437" numCol="1" anchor="ctr">
                <a:noAutofit/>
              </a:bodyPr>
              <a:lstStyle/>
              <a:p>
                <a:pPr defTabSz="821531">
                  <a:defRPr sz="3200">
                    <a:solidFill>
                      <a:srgbClr val="000000"/>
                    </a:solidFill>
                    <a:latin typeface="Helvetica Light"/>
                    <a:ea typeface="Helvetica Light"/>
                    <a:cs typeface="Helvetica Light"/>
                    <a:sym typeface="Helvetica Light"/>
                  </a:defRPr>
                </a:pPr>
              </a:p>
            </p:txBody>
          </p:sp>
          <p:sp>
            <p:nvSpPr>
              <p:cNvPr id="290" name="thread 2"/>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sx="100000" sy="100000" kx="0" ky="0" algn="b" rotWithShape="0" blurRad="63500" dist="12700" dir="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400">
                    <a:solidFill>
                      <a:srgbClr val="000000"/>
                    </a:solidFill>
                    <a:latin typeface="Helvetica Light"/>
                    <a:ea typeface="Helvetica Light"/>
                    <a:cs typeface="Helvetica Light"/>
                    <a:sym typeface="Helvetica Light"/>
                  </a:defRPr>
                </a:lvl1pPr>
              </a:lstStyle>
              <a:p>
                <a:pPr/>
                <a:r>
                  <a:t>thread 2</a:t>
                </a:r>
              </a:p>
            </p:txBody>
          </p:sp>
        </p:grpSp>
        <p:grpSp>
          <p:nvGrpSpPr>
            <p:cNvPr id="294" name="Group"/>
            <p:cNvGrpSpPr/>
            <p:nvPr/>
          </p:nvGrpSpPr>
          <p:grpSpPr>
            <a:xfrm>
              <a:off x="3502990" y="319065"/>
              <a:ext cx="873301" cy="2902087"/>
              <a:chOff x="0" y="0"/>
              <a:chExt cx="873299" cy="2902086"/>
            </a:xfrm>
          </p:grpSpPr>
          <p:sp>
            <p:nvSpPr>
              <p:cNvPr id="292"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sx="100000" sy="100000" kx="0" ky="0" algn="b" rotWithShape="0" blurRad="63500" dist="12700" dir="0">
                  <a:srgbClr val="000000">
                    <a:alpha val="50000"/>
                  </a:srgbClr>
                </a:outerShdw>
              </a:effectLst>
            </p:spPr>
            <p:txBody>
              <a:bodyPr wrap="square" lIns="71437" tIns="71437" rIns="71437" bIns="71437" numCol="1" anchor="ctr">
                <a:noAutofit/>
              </a:bodyPr>
              <a:lstStyle/>
              <a:p>
                <a:pPr defTabSz="821531">
                  <a:defRPr sz="3200">
                    <a:solidFill>
                      <a:srgbClr val="000000"/>
                    </a:solidFill>
                    <a:latin typeface="Helvetica Light"/>
                    <a:ea typeface="Helvetica Light"/>
                    <a:cs typeface="Helvetica Light"/>
                    <a:sym typeface="Helvetica Light"/>
                  </a:defRPr>
                </a:pPr>
              </a:p>
            </p:txBody>
          </p:sp>
          <p:sp>
            <p:nvSpPr>
              <p:cNvPr id="293" name="thread 3"/>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sx="100000" sy="100000" kx="0" ky="0" algn="b" rotWithShape="0" blurRad="63500" dist="12700" dir="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400">
                    <a:solidFill>
                      <a:srgbClr val="000000"/>
                    </a:solidFill>
                    <a:latin typeface="Helvetica Light"/>
                    <a:ea typeface="Helvetica Light"/>
                    <a:cs typeface="Helvetica Light"/>
                    <a:sym typeface="Helvetica Light"/>
                  </a:defRPr>
                </a:lvl1pPr>
              </a:lstStyle>
              <a:p>
                <a:pPr/>
                <a:r>
                  <a:t>thread 3</a:t>
                </a:r>
              </a:p>
            </p:txBody>
          </p:sp>
        </p:grpSp>
        <p:grpSp>
          <p:nvGrpSpPr>
            <p:cNvPr id="297" name="Group"/>
            <p:cNvGrpSpPr/>
            <p:nvPr/>
          </p:nvGrpSpPr>
          <p:grpSpPr>
            <a:xfrm>
              <a:off x="5661235" y="319065"/>
              <a:ext cx="873301" cy="2902087"/>
              <a:chOff x="0" y="0"/>
              <a:chExt cx="873299" cy="2902086"/>
            </a:xfrm>
          </p:grpSpPr>
          <p:sp>
            <p:nvSpPr>
              <p:cNvPr id="295"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sx="100000" sy="100000" kx="0" ky="0" algn="b" rotWithShape="0" blurRad="63500" dist="12700" dir="0">
                  <a:srgbClr val="000000">
                    <a:alpha val="50000"/>
                  </a:srgbClr>
                </a:outerShdw>
              </a:effectLst>
            </p:spPr>
            <p:txBody>
              <a:bodyPr wrap="square" lIns="71437" tIns="71437" rIns="71437" bIns="71437" numCol="1" anchor="ctr">
                <a:noAutofit/>
              </a:bodyPr>
              <a:lstStyle/>
              <a:p>
                <a:pPr defTabSz="821531">
                  <a:defRPr sz="3200">
                    <a:solidFill>
                      <a:srgbClr val="FFFFFF"/>
                    </a:solidFill>
                    <a:latin typeface="Helvetica Light"/>
                    <a:ea typeface="Helvetica Light"/>
                    <a:cs typeface="Helvetica Light"/>
                    <a:sym typeface="Helvetica Light"/>
                  </a:defRPr>
                </a:pPr>
              </a:p>
            </p:txBody>
          </p:sp>
          <p:sp>
            <p:nvSpPr>
              <p:cNvPr id="296" name="thread n"/>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sx="100000" sy="100000" kx="0" ky="0" algn="b" rotWithShape="0" blurRad="63500" dist="12700" dir="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400">
                    <a:solidFill>
                      <a:srgbClr val="000000"/>
                    </a:solidFill>
                    <a:latin typeface="Helvetica Light"/>
                    <a:ea typeface="Helvetica Light"/>
                    <a:cs typeface="Helvetica Light"/>
                    <a:sym typeface="Helvetica Light"/>
                  </a:defRPr>
                </a:lvl1pPr>
              </a:lstStyle>
              <a:p>
                <a:pPr/>
                <a:r>
                  <a:t>thread n</a:t>
                </a:r>
              </a:p>
            </p:txBody>
          </p:sp>
        </p:grpSp>
        <p:sp>
          <p:nvSpPr>
            <p:cNvPr id="298" name="…"/>
            <p:cNvSpPr txBox="1"/>
            <p:nvPr/>
          </p:nvSpPr>
          <p:spPr>
            <a:xfrm>
              <a:off x="4637952" y="2389807"/>
              <a:ext cx="761622" cy="87701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b="1" sz="8000">
                  <a:solidFill>
                    <a:srgbClr val="FFFFFF"/>
                  </a:solidFill>
                  <a:latin typeface="Helvetica"/>
                  <a:ea typeface="Helvetica"/>
                  <a:cs typeface="Helvetica"/>
                  <a:sym typeface="Helvetica"/>
                </a:defRPr>
              </a:lvl1pPr>
            </a:lstStyle>
            <a:p>
              <a:pPr/>
              <a:r>
                <a:t>…</a:t>
              </a:r>
            </a:p>
          </p:txBody>
        </p:sp>
        <p:sp>
          <p:nvSpPr>
            <p:cNvPr id="299" name="JS Engine"/>
            <p:cNvSpPr txBox="1"/>
            <p:nvPr/>
          </p:nvSpPr>
          <p:spPr>
            <a:xfrm>
              <a:off x="1625902" y="3470106"/>
              <a:ext cx="3390613" cy="8149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4200">
                  <a:solidFill>
                    <a:srgbClr val="000000"/>
                  </a:solidFill>
                  <a:latin typeface="Helvetica Light"/>
                  <a:ea typeface="Helvetica Light"/>
                  <a:cs typeface="Helvetica Light"/>
                  <a:sym typeface="Helvetica Light"/>
                </a:defRPr>
              </a:lvl1pPr>
            </a:lstStyle>
            <a:p>
              <a:pPr/>
              <a:r>
                <a:t>JS Engine</a:t>
              </a:r>
            </a:p>
          </p:txBody>
        </p:sp>
      </p:grpSp>
      <p:grpSp>
        <p:nvGrpSpPr>
          <p:cNvPr id="303" name="Group"/>
          <p:cNvGrpSpPr/>
          <p:nvPr/>
        </p:nvGrpSpPr>
        <p:grpSpPr>
          <a:xfrm>
            <a:off x="14680813" y="2088719"/>
            <a:ext cx="1003418" cy="3334483"/>
            <a:chOff x="0" y="0"/>
            <a:chExt cx="1003416" cy="3334481"/>
          </a:xfrm>
        </p:grpSpPr>
        <p:sp>
          <p:nvSpPr>
            <p:cNvPr id="301" name="Rectangle"/>
            <p:cNvSpPr/>
            <p:nvPr/>
          </p:nvSpPr>
          <p:spPr>
            <a:xfrm>
              <a:off x="0" y="0"/>
              <a:ext cx="1003417" cy="267433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sx="100000" sy="100000" kx="0" ky="0" algn="b" rotWithShape="0" blurRad="50800" dist="25400" dir="5400000">
                <a:srgbClr val="000000">
                  <a:alpha val="50000"/>
                </a:srgbClr>
              </a:outerShdw>
            </a:effectLst>
          </p:spPr>
          <p:txBody>
            <a:bodyPr wrap="square" lIns="71437" tIns="71437" rIns="71437" bIns="71437" numCol="1" anchor="ctr">
              <a:noAutofit/>
            </a:bodyPr>
            <a:lstStyle/>
            <a:p>
              <a:pPr defTabSz="821531">
                <a:defRPr b="1" sz="2800">
                  <a:solidFill>
                    <a:srgbClr val="000000"/>
                  </a:solidFill>
                  <a:latin typeface="Helvetica"/>
                  <a:ea typeface="Helvetica"/>
                  <a:cs typeface="Helvetica"/>
                  <a:sym typeface="Helvetica"/>
                </a:defRPr>
              </a:pPr>
            </a:p>
          </p:txBody>
        </p:sp>
        <p:sp>
          <p:nvSpPr>
            <p:cNvPr id="302" name="event loop"/>
            <p:cNvSpPr/>
            <p:nvPr/>
          </p:nvSpPr>
          <p:spPr>
            <a:xfrm>
              <a:off x="0" y="2675732"/>
              <a:ext cx="1003417" cy="658750"/>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b="1" sz="1600">
                  <a:solidFill>
                    <a:srgbClr val="000000"/>
                  </a:solidFill>
                  <a:latin typeface="Helvetica"/>
                  <a:ea typeface="Helvetica"/>
                  <a:cs typeface="Helvetica"/>
                  <a:sym typeface="Helvetica"/>
                </a:defRPr>
              </a:lvl1pPr>
            </a:lstStyle>
            <a:p>
              <a:pPr/>
              <a:r>
                <a:t>event loop</a:t>
              </a:r>
            </a:p>
          </p:txBody>
        </p:sp>
      </p:grpSp>
      <p:sp>
        <p:nvSpPr>
          <p:cNvPr id="304" name="Rectangle"/>
          <p:cNvSpPr/>
          <p:nvPr/>
        </p:nvSpPr>
        <p:spPr>
          <a:xfrm>
            <a:off x="3405516" y="2071495"/>
            <a:ext cx="12285811" cy="1544223"/>
          </a:xfrm>
          <a:prstGeom prst="rect">
            <a:avLst/>
          </a:prstGeom>
          <a:solidFill>
            <a:srgbClr val="648299"/>
          </a:solidFill>
          <a:ln w="12700">
            <a:miter lim="400000"/>
          </a:ln>
          <a:effectLst>
            <a:outerShdw sx="100000" sy="100000" kx="0" ky="0" algn="b" rotWithShape="0" blurRad="50800" dist="25400" dir="5400000">
              <a:srgbClr val="000000">
                <a:alpha val="50000"/>
              </a:srgbClr>
            </a:outerShdw>
          </a:effectLst>
        </p:spPr>
        <p:txBody>
          <a:bodyPr lIns="71437" tIns="71437" rIns="71437" bIns="71437" anchor="ctr"/>
          <a:lstStyle/>
          <a:p>
            <a:pPr defTabSz="821531">
              <a:defRPr b="1" sz="2000">
                <a:solidFill>
                  <a:srgbClr val="000000"/>
                </a:solidFill>
                <a:latin typeface="Helvetica"/>
                <a:ea typeface="Helvetica"/>
                <a:cs typeface="Helvetica"/>
                <a:sym typeface="Helvetica"/>
              </a:defRPr>
            </a:pPr>
          </a:p>
        </p:txBody>
      </p:sp>
      <p:sp>
        <p:nvSpPr>
          <p:cNvPr id="305" name="response from google.com"/>
          <p:cNvSpPr/>
          <p:nvPr/>
        </p:nvSpPr>
        <p:spPr>
          <a:xfrm>
            <a:off x="3455833" y="2164512"/>
            <a:ext cx="2966714" cy="1358189"/>
          </a:xfrm>
          <a:prstGeom prst="rect">
            <a:avLst/>
          </a:prstGeom>
          <a:solidFill>
            <a:srgbClr val="CC2A23"/>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p>
            <a:pPr defTabSz="821531">
              <a:defRPr sz="3200">
                <a:solidFill>
                  <a:srgbClr val="FFFFFF"/>
                </a:solidFill>
                <a:latin typeface="Helvetica Light"/>
                <a:ea typeface="Helvetica Light"/>
                <a:cs typeface="Helvetica Light"/>
                <a:sym typeface="Helvetica Light"/>
              </a:defRPr>
            </a:pPr>
            <a:r>
              <a:t>response from </a:t>
            </a:r>
            <a:r>
              <a:rPr u="sng">
                <a:hlinkClick r:id="rId2" invalidUrl="" action="" tgtFrame="" tooltip="" history="1" highlightClick="0" endSnd="0"/>
              </a:rPr>
              <a:t>google.com</a:t>
            </a:r>
          </a:p>
        </p:txBody>
      </p:sp>
      <p:sp>
        <p:nvSpPr>
          <p:cNvPr id="306" name="response from facebook.com"/>
          <p:cNvSpPr/>
          <p:nvPr/>
        </p:nvSpPr>
        <p:spPr>
          <a:xfrm>
            <a:off x="6734419" y="2164512"/>
            <a:ext cx="2966713" cy="1358189"/>
          </a:xfrm>
          <a:prstGeom prst="rect">
            <a:avLst/>
          </a:prstGeom>
          <a:solidFill>
            <a:srgbClr val="CC2A23"/>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p>
            <a:pPr defTabSz="821531">
              <a:defRPr sz="3200">
                <a:solidFill>
                  <a:srgbClr val="FFFFFF"/>
                </a:solidFill>
                <a:latin typeface="Helvetica Light"/>
                <a:ea typeface="Helvetica Light"/>
                <a:cs typeface="Helvetica Light"/>
                <a:sym typeface="Helvetica Light"/>
              </a:defRPr>
            </a:pPr>
            <a:r>
              <a:t>response from </a:t>
            </a:r>
            <a:r>
              <a:rPr u="sng">
                <a:hlinkClick r:id="rId3" invalidUrl="" action="" tgtFrame="" tooltip="" history="1" highlightClick="0" endSnd="0"/>
              </a:rPr>
              <a:t>facebook.com</a:t>
            </a:r>
          </a:p>
        </p:txBody>
      </p:sp>
      <p:sp>
        <p:nvSpPr>
          <p:cNvPr id="307" name="response from covey.town"/>
          <p:cNvSpPr/>
          <p:nvPr/>
        </p:nvSpPr>
        <p:spPr>
          <a:xfrm>
            <a:off x="10013004" y="2164512"/>
            <a:ext cx="2966714" cy="1358189"/>
          </a:xfrm>
          <a:prstGeom prst="rect">
            <a:avLst/>
          </a:prstGeom>
          <a:solidFill>
            <a:srgbClr val="CC2A23"/>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p>
            <a:pPr defTabSz="821531">
              <a:defRPr sz="3200">
                <a:solidFill>
                  <a:srgbClr val="FFFFFF"/>
                </a:solidFill>
                <a:latin typeface="Helvetica Light"/>
                <a:ea typeface="Helvetica Light"/>
                <a:cs typeface="Helvetica Light"/>
                <a:sym typeface="Helvetica Light"/>
              </a:defRPr>
            </a:pPr>
            <a:r>
              <a:t>response from </a:t>
            </a:r>
            <a:r>
              <a:rPr u="sng"/>
              <a:t>covey.town</a:t>
            </a:r>
          </a:p>
        </p:txBody>
      </p:sp>
      <p:grpSp>
        <p:nvGrpSpPr>
          <p:cNvPr id="310" name="Group"/>
          <p:cNvGrpSpPr/>
          <p:nvPr/>
        </p:nvGrpSpPr>
        <p:grpSpPr>
          <a:xfrm>
            <a:off x="9208989" y="3613754"/>
            <a:ext cx="6910475" cy="2379347"/>
            <a:chOff x="4523717" y="0"/>
            <a:chExt cx="6910474" cy="2379345"/>
          </a:xfrm>
        </p:grpSpPr>
        <p:sp>
          <p:nvSpPr>
            <p:cNvPr id="308" name="Pushes new event into queue"/>
            <p:cNvSpPr/>
            <p:nvPr/>
          </p:nvSpPr>
          <p:spPr>
            <a:xfrm>
              <a:off x="4523717" y="1109345"/>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defTabSz="821531">
                <a:defRPr b="1" sz="5000">
                  <a:solidFill>
                    <a:srgbClr val="000000"/>
                  </a:solidFill>
                  <a:latin typeface="Helvetica"/>
                  <a:ea typeface="Helvetica"/>
                  <a:cs typeface="Helvetica"/>
                  <a:sym typeface="Helvetica"/>
                </a:defRPr>
              </a:lvl1pPr>
            </a:lstStyle>
            <a:p>
              <a:pPr/>
              <a:r>
                <a:t>Pushes new event into queue</a:t>
              </a:r>
            </a:p>
          </p:txBody>
        </p:sp>
        <p:sp>
          <p:nvSpPr>
            <p:cNvPr id="309" name="Line"/>
            <p:cNvSpPr/>
            <p:nvPr/>
          </p:nvSpPr>
          <p:spPr>
            <a:xfrm flipH="1" flipV="1">
              <a:off x="7080331" y="-1"/>
              <a:ext cx="4353861" cy="1008872"/>
            </a:xfrm>
            <a:prstGeom prst="line">
              <a:avLst/>
            </a:prstGeom>
            <a:noFill/>
            <a:ln w="139700" cap="flat">
              <a:solidFill>
                <a:srgbClr val="000000"/>
              </a:solidFill>
              <a:prstDash val="solid"/>
              <a:miter lim="400000"/>
              <a:tailEnd type="triangle" w="med" len="med"/>
            </a:ln>
            <a:effectLst/>
          </p:spPr>
          <p:txBody>
            <a:bodyPr wrap="square" lIns="71437" tIns="71437" rIns="71437" bIns="71437" numCol="1" anchor="ctr">
              <a:noAutofit/>
            </a:bodyPr>
            <a:lstStyle/>
            <a:p>
              <a:pPr defTabSz="821531">
                <a:defRPr sz="3200">
                  <a:solidFill>
                    <a:srgbClr val="000000"/>
                  </a:solidFill>
                  <a:latin typeface="Helvetica Light"/>
                  <a:ea typeface="Helvetica Light"/>
                  <a:cs typeface="Helvetica Light"/>
                  <a:sym typeface="Helvetica Light"/>
                </a:defRPr>
              </a:pPr>
            </a:p>
          </p:txBody>
        </p:sp>
      </p:grpSp>
      <p:grpSp>
        <p:nvGrpSpPr>
          <p:cNvPr id="313" name="Group"/>
          <p:cNvGrpSpPr/>
          <p:nvPr/>
        </p:nvGrpSpPr>
        <p:grpSpPr>
          <a:xfrm>
            <a:off x="8904523" y="3445823"/>
            <a:ext cx="8592587" cy="2547277"/>
            <a:chOff x="2841604" y="0"/>
            <a:chExt cx="8592586" cy="2547276"/>
          </a:xfrm>
        </p:grpSpPr>
        <p:sp>
          <p:nvSpPr>
            <p:cNvPr id="311" name="Pushes new event into queue"/>
            <p:cNvSpPr/>
            <p:nvPr/>
          </p:nvSpPr>
          <p:spPr>
            <a:xfrm>
              <a:off x="4523717" y="1277276"/>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defTabSz="821531">
                <a:defRPr b="1" sz="5000">
                  <a:solidFill>
                    <a:srgbClr val="000000"/>
                  </a:solidFill>
                  <a:latin typeface="Helvetica"/>
                  <a:ea typeface="Helvetica"/>
                  <a:cs typeface="Helvetica"/>
                  <a:sym typeface="Helvetica"/>
                </a:defRPr>
              </a:lvl1pPr>
            </a:lstStyle>
            <a:p>
              <a:pPr/>
              <a:r>
                <a:t>Pushes new event into queue</a:t>
              </a:r>
            </a:p>
          </p:txBody>
        </p:sp>
        <p:sp>
          <p:nvSpPr>
            <p:cNvPr id="312" name="Line"/>
            <p:cNvSpPr/>
            <p:nvPr/>
          </p:nvSpPr>
          <p:spPr>
            <a:xfrm flipH="1" flipV="1">
              <a:off x="2841604" y="-1"/>
              <a:ext cx="8592588" cy="1176802"/>
            </a:xfrm>
            <a:prstGeom prst="line">
              <a:avLst/>
            </a:prstGeom>
            <a:noFill/>
            <a:ln w="139700" cap="flat">
              <a:solidFill>
                <a:srgbClr val="000000"/>
              </a:solidFill>
              <a:prstDash val="solid"/>
              <a:miter lim="400000"/>
              <a:tailEnd type="triangle" w="med" len="med"/>
            </a:ln>
            <a:effectLst/>
          </p:spPr>
          <p:txBody>
            <a:bodyPr wrap="square" lIns="71437" tIns="71437" rIns="71437" bIns="71437" numCol="1" anchor="ctr">
              <a:noAutofit/>
            </a:bodyPr>
            <a:lstStyle/>
            <a:p>
              <a:pPr defTabSz="821531">
                <a:defRPr sz="3200">
                  <a:solidFill>
                    <a:srgbClr val="000000"/>
                  </a:solidFill>
                  <a:latin typeface="Helvetica Light"/>
                  <a:ea typeface="Helvetica Light"/>
                  <a:cs typeface="Helvetica Light"/>
                  <a:sym typeface="Helvetica Light"/>
                </a:defRPr>
              </a:pPr>
            </a:p>
          </p:txBody>
        </p:sp>
      </p:grpSp>
      <p:grpSp>
        <p:nvGrpSpPr>
          <p:cNvPr id="316" name="Group"/>
          <p:cNvGrpSpPr/>
          <p:nvPr/>
        </p:nvGrpSpPr>
        <p:grpSpPr>
          <a:xfrm>
            <a:off x="6159587" y="3801106"/>
            <a:ext cx="10255451" cy="2191995"/>
            <a:chOff x="1178741" y="0"/>
            <a:chExt cx="10255449" cy="2191993"/>
          </a:xfrm>
        </p:grpSpPr>
        <p:sp>
          <p:nvSpPr>
            <p:cNvPr id="314" name="Pushes new event into queue"/>
            <p:cNvSpPr/>
            <p:nvPr/>
          </p:nvSpPr>
          <p:spPr>
            <a:xfrm>
              <a:off x="4523717" y="921993"/>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defTabSz="821531">
                <a:defRPr b="1" sz="5000">
                  <a:solidFill>
                    <a:srgbClr val="000000"/>
                  </a:solidFill>
                  <a:latin typeface="Helvetica"/>
                  <a:ea typeface="Helvetica"/>
                  <a:cs typeface="Helvetica"/>
                  <a:sym typeface="Helvetica"/>
                </a:defRPr>
              </a:lvl1pPr>
            </a:lstStyle>
            <a:p>
              <a:pPr/>
              <a:r>
                <a:t>Pushes new event into queue</a:t>
              </a:r>
            </a:p>
          </p:txBody>
        </p:sp>
        <p:sp>
          <p:nvSpPr>
            <p:cNvPr id="315" name="Line"/>
            <p:cNvSpPr/>
            <p:nvPr/>
          </p:nvSpPr>
          <p:spPr>
            <a:xfrm flipH="1" flipV="1">
              <a:off x="1178741" y="-1"/>
              <a:ext cx="10255451" cy="821519"/>
            </a:xfrm>
            <a:prstGeom prst="line">
              <a:avLst/>
            </a:prstGeom>
            <a:noFill/>
            <a:ln w="139700" cap="flat">
              <a:solidFill>
                <a:srgbClr val="000000"/>
              </a:solidFill>
              <a:prstDash val="solid"/>
              <a:miter lim="400000"/>
              <a:tailEnd type="triangle" w="med" len="med"/>
            </a:ln>
            <a:effectLst/>
          </p:spPr>
          <p:txBody>
            <a:bodyPr wrap="square" lIns="71437" tIns="71437" rIns="71437" bIns="71437" numCol="1" anchor="ctr">
              <a:noAutofit/>
            </a:bodyPr>
            <a:lstStyle/>
            <a:p>
              <a:pPr defTabSz="821531">
                <a:defRPr sz="3200">
                  <a:solidFill>
                    <a:srgbClr val="000000"/>
                  </a:solidFill>
                  <a:latin typeface="Helvetica Light"/>
                  <a:ea typeface="Helvetica Light"/>
                  <a:cs typeface="Helvetica Light"/>
                  <a:sym typeface="Helvetica Light"/>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05"/>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31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0" presetID="1" grpId="3" fill="hold">
                                  <p:stCondLst>
                                    <p:cond delay="0"/>
                                  </p:stCondLst>
                                  <p:iterate type="el" backwards="0">
                                    <p:tmAbs val="0"/>
                                  </p:iterate>
                                  <p:childTnLst>
                                    <p:set>
                                      <p:cBhvr>
                                        <p:cTn id="13" fill="hold"/>
                                        <p:tgtEl>
                                          <p:spTgt spid="306"/>
                                        </p:tgtEl>
                                        <p:attrNameLst>
                                          <p:attrName>style.visibility</p:attrName>
                                        </p:attrNameLst>
                                      </p:cBhvr>
                                      <p:to>
                                        <p:strVal val="visible"/>
                                      </p:to>
                                    </p:set>
                                  </p:childTnLst>
                                </p:cTn>
                              </p:par>
                            </p:childTnLst>
                          </p:cTn>
                        </p:par>
                        <p:par>
                          <p:cTn id="14" fill="hold">
                            <p:stCondLst>
                              <p:cond delay="0"/>
                            </p:stCondLst>
                            <p:childTnLst>
                              <p:par>
                                <p:cTn id="15" presetClass="entr" nodeType="afterEffect" presetSubtype="0" presetID="1" grpId="4" fill="hold">
                                  <p:stCondLst>
                                    <p:cond delay="0"/>
                                  </p:stCondLst>
                                  <p:iterate type="el" backwards="0">
                                    <p:tmAbs val="0"/>
                                  </p:iterate>
                                  <p:childTnLst>
                                    <p:set>
                                      <p:cBhvr>
                                        <p:cTn id="16" fill="hold"/>
                                        <p:tgtEl>
                                          <p:spTgt spid="313"/>
                                        </p:tgtEl>
                                        <p:attrNameLst>
                                          <p:attrName>style.visibility</p:attrName>
                                        </p:attrNameLst>
                                      </p:cBhvr>
                                      <p:to>
                                        <p:strVal val="visible"/>
                                      </p:to>
                                    </p:set>
                                  </p:childTnLst>
                                </p:cTn>
                              </p:par>
                            </p:childTnLst>
                          </p:cTn>
                        </p:par>
                        <p:par>
                          <p:cTn id="17" fill="hold">
                            <p:stCondLst>
                              <p:cond delay="0"/>
                            </p:stCondLst>
                            <p:childTnLst>
                              <p:par>
                                <p:cTn id="18" presetClass="exit" nodeType="afterEffect" presetSubtype="0" presetID="1" grpId="5" fill="hold">
                                  <p:stCondLst>
                                    <p:cond delay="0"/>
                                  </p:stCondLst>
                                  <p:iterate type="el" backwards="0">
                                    <p:tmAbs val="0"/>
                                  </p:iterate>
                                  <p:childTnLst>
                                    <p:set>
                                      <p:cBhvr>
                                        <p:cTn id="19" fill="hold">
                                          <p:stCondLst>
                                            <p:cond delay="0"/>
                                          </p:stCondLst>
                                        </p:cTn>
                                        <p:tgtEl>
                                          <p:spTgt spid="316"/>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0" presetID="1" grpId="6" fill="hold">
                                  <p:stCondLst>
                                    <p:cond delay="0"/>
                                  </p:stCondLst>
                                  <p:iterate type="el" backwards="0">
                                    <p:tmAbs val="0"/>
                                  </p:iterate>
                                  <p:childTnLst>
                                    <p:set>
                                      <p:cBhvr>
                                        <p:cTn id="23" fill="hold"/>
                                        <p:tgtEl>
                                          <p:spTgt spid="307"/>
                                        </p:tgtEl>
                                        <p:attrNameLst>
                                          <p:attrName>style.visibility</p:attrName>
                                        </p:attrNameLst>
                                      </p:cBhvr>
                                      <p:to>
                                        <p:strVal val="visible"/>
                                      </p:to>
                                    </p:set>
                                  </p:childTnLst>
                                </p:cTn>
                              </p:par>
                            </p:childTnLst>
                          </p:cTn>
                        </p:par>
                        <p:par>
                          <p:cTn id="24" fill="hold">
                            <p:stCondLst>
                              <p:cond delay="0"/>
                            </p:stCondLst>
                            <p:childTnLst>
                              <p:par>
                                <p:cTn id="25" presetClass="entr" nodeType="afterEffect" presetSubtype="0" presetID="1" grpId="7" fill="hold">
                                  <p:stCondLst>
                                    <p:cond delay="0"/>
                                  </p:stCondLst>
                                  <p:iterate type="el" backwards="0">
                                    <p:tmAbs val="0"/>
                                  </p:iterate>
                                  <p:childTnLst>
                                    <p:set>
                                      <p:cBhvr>
                                        <p:cTn id="26" fill="hold"/>
                                        <p:tgtEl>
                                          <p:spTgt spid="310"/>
                                        </p:tgtEl>
                                        <p:attrNameLst>
                                          <p:attrName>style.visibility</p:attrName>
                                        </p:attrNameLst>
                                      </p:cBhvr>
                                      <p:to>
                                        <p:strVal val="visible"/>
                                      </p:to>
                                    </p:set>
                                  </p:childTnLst>
                                </p:cTn>
                              </p:par>
                            </p:childTnLst>
                          </p:cTn>
                        </p:par>
                        <p:par>
                          <p:cTn id="27" fill="hold">
                            <p:stCondLst>
                              <p:cond delay="0"/>
                            </p:stCondLst>
                            <p:childTnLst>
                              <p:par>
                                <p:cTn id="28" presetClass="exit" nodeType="afterEffect" presetSubtype="0" presetID="1" grpId="8" fill="hold">
                                  <p:stCondLst>
                                    <p:cond delay="0"/>
                                  </p:stCondLst>
                                  <p:iterate type="el" backwards="0">
                                    <p:tmAbs val="0"/>
                                  </p:iterate>
                                  <p:childTnLst>
                                    <p:set>
                                      <p:cBhvr>
                                        <p:cTn id="29" fill="hold">
                                          <p:stCondLst>
                                            <p:cond delay="0"/>
                                          </p:stCondLst>
                                        </p:cTn>
                                        <p:tgtEl>
                                          <p:spTgt spid="313"/>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Class="exit" nodeType="clickEffect" presetSubtype="0" presetID="1" grpId="9" fill="hold">
                                  <p:stCondLst>
                                    <p:cond delay="0"/>
                                  </p:stCondLst>
                                  <p:iterate type="el" backwards="0">
                                    <p:tmAbs val="0"/>
                                  </p:iterate>
                                  <p:childTnLst>
                                    <p:set>
                                      <p:cBhvr>
                                        <p:cTn id="33" fill="hold">
                                          <p:stCondLst>
                                            <p:cond delay="0"/>
                                          </p:stCondLst>
                                        </p:cTn>
                                        <p:tgtEl>
                                          <p:spTgt spid="310"/>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Class="entr" nodeType="clickEffect" presetSubtype="0" presetID="1" grpId="10" fill="hold">
                                  <p:stCondLst>
                                    <p:cond delay="0"/>
                                  </p:stCondLst>
                                  <p:iterate type="el" backwards="0">
                                    <p:tmAbs val="0"/>
                                  </p:iterate>
                                  <p:childTnLst>
                                    <p:set>
                                      <p:cBhvr>
                                        <p:cTn id="37" fill="hold"/>
                                        <p:tgtEl>
                                          <p:spTgt spid="2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16" grpId="5"/>
      <p:bldP build="whole" bldLvl="1" animBg="1" rev="0" advAuto="0" spid="313" grpId="4"/>
      <p:bldP build="whole" bldLvl="1" animBg="1" rev="0" advAuto="0" spid="306" grpId="3"/>
      <p:bldP build="whole" bldLvl="1" animBg="1" rev="0" advAuto="0" spid="307" grpId="6"/>
      <p:bldP build="whole" bldLvl="1" animBg="1" rev="0" advAuto="0" spid="305" grpId="1"/>
      <p:bldP build="whole" bldLvl="1" animBg="1" rev="0" advAuto="0" spid="310" grpId="7"/>
      <p:bldP build="whole" bldLvl="1" animBg="1" rev="0" advAuto="0" spid="313" grpId="8"/>
      <p:bldP build="whole" bldLvl="1" animBg="1" rev="0" advAuto="0" spid="310" grpId="9"/>
      <p:bldP build="whole" bldLvl="1" animBg="1" rev="0" advAuto="0" spid="316" grpId="2"/>
      <p:bldP build="whole" bldLvl="1" animBg="1" rev="0" advAuto="0" spid="281" grpId="10"/>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8" name="Event Being Processed:"/>
          <p:cNvSpPr txBox="1"/>
          <p:nvPr/>
        </p:nvSpPr>
        <p:spPr>
          <a:xfrm>
            <a:off x="3186014" y="6731782"/>
            <a:ext cx="7425209" cy="904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5000">
                <a:solidFill>
                  <a:srgbClr val="000000"/>
                </a:solidFill>
                <a:latin typeface="Helvetica"/>
                <a:ea typeface="Helvetica"/>
                <a:cs typeface="Helvetica"/>
                <a:sym typeface="Helvetica"/>
              </a:defRPr>
            </a:lvl1pPr>
          </a:lstStyle>
          <a:p>
            <a:pPr/>
            <a:r>
              <a:t>Event Being Processed:</a:t>
            </a:r>
          </a:p>
        </p:txBody>
      </p:sp>
      <p:sp>
        <p:nvSpPr>
          <p:cNvPr id="319" name="The Event Loop"/>
          <p:cNvSpPr txBox="1"/>
          <p:nvPr>
            <p:ph type="title"/>
          </p:nvPr>
        </p:nvSpPr>
        <p:spPr>
          <a:xfrm>
            <a:off x="1206500" y="38100"/>
            <a:ext cx="21971000" cy="1433163"/>
          </a:xfrm>
          <a:prstGeom prst="rect">
            <a:avLst/>
          </a:prstGeom>
        </p:spPr>
        <p:txBody>
          <a:bodyPr/>
          <a:lstStyle/>
          <a:p>
            <a:pPr/>
            <a:r>
              <a:t>The Event Loop</a:t>
            </a:r>
          </a:p>
        </p:txBody>
      </p:sp>
      <p:sp>
        <p:nvSpPr>
          <p:cNvPr id="320" name="Slide Subtitle"/>
          <p:cNvSpPr txBox="1"/>
          <p:nvPr>
            <p:ph type="body" idx="21"/>
          </p:nvPr>
        </p:nvSpPr>
        <p:spPr>
          <a:prstGeom prst="rect">
            <a:avLst/>
          </a:prstGeom>
        </p:spPr>
        <p:txBody>
          <a:bodyPr/>
          <a:lstStyle/>
          <a:p>
            <a:pPr/>
          </a:p>
        </p:txBody>
      </p:sp>
      <p:sp>
        <p:nvSpPr>
          <p:cNvPr id="321" name="Event Queue"/>
          <p:cNvSpPr txBox="1"/>
          <p:nvPr/>
        </p:nvSpPr>
        <p:spPr>
          <a:xfrm>
            <a:off x="3393028" y="1354256"/>
            <a:ext cx="3092324" cy="752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i="1" sz="4000">
                <a:solidFill>
                  <a:srgbClr val="000000"/>
                </a:solidFill>
                <a:latin typeface="Helvetica"/>
                <a:ea typeface="Helvetica"/>
                <a:cs typeface="Helvetica"/>
                <a:sym typeface="Helvetica"/>
              </a:defRPr>
            </a:lvl1pPr>
          </a:lstStyle>
          <a:p>
            <a:pPr/>
            <a:r>
              <a:t>Event Queue</a:t>
            </a:r>
          </a:p>
        </p:txBody>
      </p:sp>
      <p:grpSp>
        <p:nvGrpSpPr>
          <p:cNvPr id="337" name="Group"/>
          <p:cNvGrpSpPr/>
          <p:nvPr/>
        </p:nvGrpSpPr>
        <p:grpSpPr>
          <a:xfrm>
            <a:off x="14536089" y="1985852"/>
            <a:ext cx="6642417" cy="4285053"/>
            <a:chOff x="0" y="0"/>
            <a:chExt cx="6642416" cy="4285052"/>
          </a:xfrm>
        </p:grpSpPr>
        <p:sp>
          <p:nvSpPr>
            <p:cNvPr id="322" name="Rectangle"/>
            <p:cNvSpPr/>
            <p:nvPr/>
          </p:nvSpPr>
          <p:spPr>
            <a:xfrm>
              <a:off x="0" y="0"/>
              <a:ext cx="6642417" cy="3540217"/>
            </a:xfrm>
            <a:prstGeom prst="rect">
              <a:avLst/>
            </a:prstGeom>
            <a:solidFill>
              <a:srgbClr val="3284CC"/>
            </a:solidFill>
            <a:ln w="12700" cap="flat">
              <a:noFill/>
              <a:miter lim="400000"/>
            </a:ln>
            <a:effectLst>
              <a:outerShdw sx="100000" sy="100000" kx="0" ky="0" algn="b" rotWithShape="0" blurRad="50800" dist="25400" dir="5400000">
                <a:srgbClr val="000000">
                  <a:alpha val="50000"/>
                </a:srgbClr>
              </a:outerShdw>
            </a:effectLst>
          </p:spPr>
          <p:txBody>
            <a:bodyPr wrap="square" lIns="71437" tIns="71437" rIns="71437" bIns="71437" numCol="1" anchor="ctr">
              <a:noAutofit/>
            </a:bodyPr>
            <a:lstStyle/>
            <a:p>
              <a:pPr defTabSz="821531">
                <a:defRPr sz="3200">
                  <a:solidFill>
                    <a:srgbClr val="FFFFFF"/>
                  </a:solidFill>
                  <a:latin typeface="Helvetica Light"/>
                  <a:ea typeface="Helvetica Light"/>
                  <a:cs typeface="Helvetica Light"/>
                  <a:sym typeface="Helvetica Light"/>
                </a:defRPr>
              </a:pPr>
            </a:p>
          </p:txBody>
        </p:sp>
        <p:grpSp>
          <p:nvGrpSpPr>
            <p:cNvPr id="325" name="Group"/>
            <p:cNvGrpSpPr/>
            <p:nvPr/>
          </p:nvGrpSpPr>
          <p:grpSpPr>
            <a:xfrm>
              <a:off x="1344745" y="319065"/>
              <a:ext cx="873301" cy="2902087"/>
              <a:chOff x="0" y="0"/>
              <a:chExt cx="873299" cy="2902086"/>
            </a:xfrm>
          </p:grpSpPr>
          <p:sp>
            <p:nvSpPr>
              <p:cNvPr id="323"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sx="100000" sy="100000" kx="0" ky="0" algn="b" rotWithShape="0" blurRad="63500" dist="12700" dir="0">
                  <a:srgbClr val="000000">
                    <a:alpha val="50000"/>
                  </a:srgbClr>
                </a:outerShdw>
              </a:effectLst>
            </p:spPr>
            <p:txBody>
              <a:bodyPr wrap="square" lIns="71437" tIns="71437" rIns="71437" bIns="71437" numCol="1" anchor="ctr">
                <a:noAutofit/>
              </a:bodyPr>
              <a:lstStyle/>
              <a:p>
                <a:pPr defTabSz="821531">
                  <a:defRPr sz="3200">
                    <a:solidFill>
                      <a:srgbClr val="000000"/>
                    </a:solidFill>
                    <a:latin typeface="Helvetica Light"/>
                    <a:ea typeface="Helvetica Light"/>
                    <a:cs typeface="Helvetica Light"/>
                    <a:sym typeface="Helvetica Light"/>
                  </a:defRPr>
                </a:pPr>
              </a:p>
            </p:txBody>
          </p:sp>
          <p:sp>
            <p:nvSpPr>
              <p:cNvPr id="324" name="thread 1"/>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sx="100000" sy="100000" kx="0" ky="0" algn="b" rotWithShape="0" blurRad="63500" dist="12700" dir="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400">
                    <a:solidFill>
                      <a:srgbClr val="000000"/>
                    </a:solidFill>
                    <a:latin typeface="Helvetica Light"/>
                    <a:ea typeface="Helvetica Light"/>
                    <a:cs typeface="Helvetica Light"/>
                    <a:sym typeface="Helvetica Light"/>
                  </a:defRPr>
                </a:lvl1pPr>
              </a:lstStyle>
              <a:p>
                <a:pPr/>
                <a:r>
                  <a:t>thread 1</a:t>
                </a:r>
              </a:p>
            </p:txBody>
          </p:sp>
        </p:grpSp>
        <p:grpSp>
          <p:nvGrpSpPr>
            <p:cNvPr id="328" name="Group"/>
            <p:cNvGrpSpPr/>
            <p:nvPr/>
          </p:nvGrpSpPr>
          <p:grpSpPr>
            <a:xfrm>
              <a:off x="2423868" y="319065"/>
              <a:ext cx="873300" cy="2902087"/>
              <a:chOff x="0" y="0"/>
              <a:chExt cx="873299" cy="2902086"/>
            </a:xfrm>
          </p:grpSpPr>
          <p:sp>
            <p:nvSpPr>
              <p:cNvPr id="326"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sx="100000" sy="100000" kx="0" ky="0" algn="b" rotWithShape="0" blurRad="63500" dist="12700" dir="0">
                  <a:srgbClr val="000000">
                    <a:alpha val="50000"/>
                  </a:srgbClr>
                </a:outerShdw>
              </a:effectLst>
            </p:spPr>
            <p:txBody>
              <a:bodyPr wrap="square" lIns="71437" tIns="71437" rIns="71437" bIns="71437" numCol="1" anchor="ctr">
                <a:noAutofit/>
              </a:bodyPr>
              <a:lstStyle/>
              <a:p>
                <a:pPr defTabSz="821531">
                  <a:defRPr sz="3200">
                    <a:solidFill>
                      <a:srgbClr val="000000"/>
                    </a:solidFill>
                    <a:latin typeface="Helvetica Light"/>
                    <a:ea typeface="Helvetica Light"/>
                    <a:cs typeface="Helvetica Light"/>
                    <a:sym typeface="Helvetica Light"/>
                  </a:defRPr>
                </a:pPr>
              </a:p>
            </p:txBody>
          </p:sp>
          <p:sp>
            <p:nvSpPr>
              <p:cNvPr id="327" name="thread 2"/>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sx="100000" sy="100000" kx="0" ky="0" algn="b" rotWithShape="0" blurRad="63500" dist="12700" dir="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400">
                    <a:solidFill>
                      <a:srgbClr val="000000"/>
                    </a:solidFill>
                    <a:latin typeface="Helvetica Light"/>
                    <a:ea typeface="Helvetica Light"/>
                    <a:cs typeface="Helvetica Light"/>
                    <a:sym typeface="Helvetica Light"/>
                  </a:defRPr>
                </a:lvl1pPr>
              </a:lstStyle>
              <a:p>
                <a:pPr/>
                <a:r>
                  <a:t>thread 2</a:t>
                </a:r>
              </a:p>
            </p:txBody>
          </p:sp>
        </p:grpSp>
        <p:grpSp>
          <p:nvGrpSpPr>
            <p:cNvPr id="331" name="Group"/>
            <p:cNvGrpSpPr/>
            <p:nvPr/>
          </p:nvGrpSpPr>
          <p:grpSpPr>
            <a:xfrm>
              <a:off x="3502990" y="319065"/>
              <a:ext cx="873301" cy="2902087"/>
              <a:chOff x="0" y="0"/>
              <a:chExt cx="873299" cy="2902086"/>
            </a:xfrm>
          </p:grpSpPr>
          <p:sp>
            <p:nvSpPr>
              <p:cNvPr id="329"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sx="100000" sy="100000" kx="0" ky="0" algn="b" rotWithShape="0" blurRad="63500" dist="12700" dir="0">
                  <a:srgbClr val="000000">
                    <a:alpha val="50000"/>
                  </a:srgbClr>
                </a:outerShdw>
              </a:effectLst>
            </p:spPr>
            <p:txBody>
              <a:bodyPr wrap="square" lIns="71437" tIns="71437" rIns="71437" bIns="71437" numCol="1" anchor="ctr">
                <a:noAutofit/>
              </a:bodyPr>
              <a:lstStyle/>
              <a:p>
                <a:pPr defTabSz="821531">
                  <a:defRPr sz="3200">
                    <a:solidFill>
                      <a:srgbClr val="000000"/>
                    </a:solidFill>
                    <a:latin typeface="Helvetica Light"/>
                    <a:ea typeface="Helvetica Light"/>
                    <a:cs typeface="Helvetica Light"/>
                    <a:sym typeface="Helvetica Light"/>
                  </a:defRPr>
                </a:pPr>
              </a:p>
            </p:txBody>
          </p:sp>
          <p:sp>
            <p:nvSpPr>
              <p:cNvPr id="330" name="thread 3"/>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sx="100000" sy="100000" kx="0" ky="0" algn="b" rotWithShape="0" blurRad="63500" dist="12700" dir="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400">
                    <a:solidFill>
                      <a:srgbClr val="000000"/>
                    </a:solidFill>
                    <a:latin typeface="Helvetica Light"/>
                    <a:ea typeface="Helvetica Light"/>
                    <a:cs typeface="Helvetica Light"/>
                    <a:sym typeface="Helvetica Light"/>
                  </a:defRPr>
                </a:lvl1pPr>
              </a:lstStyle>
              <a:p>
                <a:pPr/>
                <a:r>
                  <a:t>thread 3</a:t>
                </a:r>
              </a:p>
            </p:txBody>
          </p:sp>
        </p:grpSp>
        <p:grpSp>
          <p:nvGrpSpPr>
            <p:cNvPr id="334" name="Group"/>
            <p:cNvGrpSpPr/>
            <p:nvPr/>
          </p:nvGrpSpPr>
          <p:grpSpPr>
            <a:xfrm>
              <a:off x="5661235" y="319065"/>
              <a:ext cx="873301" cy="2902087"/>
              <a:chOff x="0" y="0"/>
              <a:chExt cx="873299" cy="2902086"/>
            </a:xfrm>
          </p:grpSpPr>
          <p:sp>
            <p:nvSpPr>
              <p:cNvPr id="332"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sx="100000" sy="100000" kx="0" ky="0" algn="b" rotWithShape="0" blurRad="63500" dist="12700" dir="0">
                  <a:srgbClr val="000000">
                    <a:alpha val="50000"/>
                  </a:srgbClr>
                </a:outerShdw>
              </a:effectLst>
            </p:spPr>
            <p:txBody>
              <a:bodyPr wrap="square" lIns="71437" tIns="71437" rIns="71437" bIns="71437" numCol="1" anchor="ctr">
                <a:noAutofit/>
              </a:bodyPr>
              <a:lstStyle/>
              <a:p>
                <a:pPr defTabSz="821531">
                  <a:defRPr sz="3200">
                    <a:solidFill>
                      <a:srgbClr val="FFFFFF"/>
                    </a:solidFill>
                    <a:latin typeface="Helvetica Light"/>
                    <a:ea typeface="Helvetica Light"/>
                    <a:cs typeface="Helvetica Light"/>
                    <a:sym typeface="Helvetica Light"/>
                  </a:defRPr>
                </a:pPr>
              </a:p>
            </p:txBody>
          </p:sp>
          <p:sp>
            <p:nvSpPr>
              <p:cNvPr id="333" name="thread n"/>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sx="100000" sy="100000" kx="0" ky="0" algn="b" rotWithShape="0" blurRad="63500" dist="12700" dir="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400">
                    <a:solidFill>
                      <a:srgbClr val="000000"/>
                    </a:solidFill>
                    <a:latin typeface="Helvetica Light"/>
                    <a:ea typeface="Helvetica Light"/>
                    <a:cs typeface="Helvetica Light"/>
                    <a:sym typeface="Helvetica Light"/>
                  </a:defRPr>
                </a:lvl1pPr>
              </a:lstStyle>
              <a:p>
                <a:pPr/>
                <a:r>
                  <a:t>thread n</a:t>
                </a:r>
              </a:p>
            </p:txBody>
          </p:sp>
        </p:grpSp>
        <p:sp>
          <p:nvSpPr>
            <p:cNvPr id="335" name="…"/>
            <p:cNvSpPr txBox="1"/>
            <p:nvPr/>
          </p:nvSpPr>
          <p:spPr>
            <a:xfrm>
              <a:off x="4637952" y="2389807"/>
              <a:ext cx="761622" cy="87701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b="1" sz="8000">
                  <a:solidFill>
                    <a:srgbClr val="FFFFFF"/>
                  </a:solidFill>
                  <a:latin typeface="Helvetica"/>
                  <a:ea typeface="Helvetica"/>
                  <a:cs typeface="Helvetica"/>
                  <a:sym typeface="Helvetica"/>
                </a:defRPr>
              </a:lvl1pPr>
            </a:lstStyle>
            <a:p>
              <a:pPr/>
              <a:r>
                <a:t>…</a:t>
              </a:r>
            </a:p>
          </p:txBody>
        </p:sp>
        <p:sp>
          <p:nvSpPr>
            <p:cNvPr id="336" name="JS Engine"/>
            <p:cNvSpPr txBox="1"/>
            <p:nvPr/>
          </p:nvSpPr>
          <p:spPr>
            <a:xfrm>
              <a:off x="1625902" y="3470106"/>
              <a:ext cx="3390613" cy="8149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4200">
                  <a:solidFill>
                    <a:srgbClr val="000000"/>
                  </a:solidFill>
                  <a:latin typeface="Helvetica Light"/>
                  <a:ea typeface="Helvetica Light"/>
                  <a:cs typeface="Helvetica Light"/>
                  <a:sym typeface="Helvetica Light"/>
                </a:defRPr>
              </a:lvl1pPr>
            </a:lstStyle>
            <a:p>
              <a:pPr/>
              <a:r>
                <a:t>JS Engine</a:t>
              </a:r>
            </a:p>
          </p:txBody>
        </p:sp>
      </p:grpSp>
      <p:grpSp>
        <p:nvGrpSpPr>
          <p:cNvPr id="340" name="Group"/>
          <p:cNvGrpSpPr/>
          <p:nvPr/>
        </p:nvGrpSpPr>
        <p:grpSpPr>
          <a:xfrm>
            <a:off x="14680813" y="2088719"/>
            <a:ext cx="1003418" cy="3334483"/>
            <a:chOff x="0" y="0"/>
            <a:chExt cx="1003416" cy="3334481"/>
          </a:xfrm>
        </p:grpSpPr>
        <p:sp>
          <p:nvSpPr>
            <p:cNvPr id="338" name="Rectangle"/>
            <p:cNvSpPr/>
            <p:nvPr/>
          </p:nvSpPr>
          <p:spPr>
            <a:xfrm>
              <a:off x="0" y="0"/>
              <a:ext cx="1003417" cy="267433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sx="100000" sy="100000" kx="0" ky="0" algn="b" rotWithShape="0" blurRad="50800" dist="25400" dir="5400000">
                <a:srgbClr val="000000">
                  <a:alpha val="50000"/>
                </a:srgbClr>
              </a:outerShdw>
            </a:effectLst>
          </p:spPr>
          <p:txBody>
            <a:bodyPr wrap="square" lIns="71437" tIns="71437" rIns="71437" bIns="71437" numCol="1" anchor="ctr">
              <a:noAutofit/>
            </a:bodyPr>
            <a:lstStyle/>
            <a:p>
              <a:pPr defTabSz="821531">
                <a:defRPr b="1" sz="2800">
                  <a:solidFill>
                    <a:srgbClr val="000000"/>
                  </a:solidFill>
                  <a:latin typeface="Helvetica"/>
                  <a:ea typeface="Helvetica"/>
                  <a:cs typeface="Helvetica"/>
                  <a:sym typeface="Helvetica"/>
                </a:defRPr>
              </a:pPr>
            </a:p>
          </p:txBody>
        </p:sp>
        <p:sp>
          <p:nvSpPr>
            <p:cNvPr id="339" name="event loop"/>
            <p:cNvSpPr/>
            <p:nvPr/>
          </p:nvSpPr>
          <p:spPr>
            <a:xfrm>
              <a:off x="0" y="2675732"/>
              <a:ext cx="1003417" cy="658750"/>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b="1" sz="1600">
                  <a:solidFill>
                    <a:srgbClr val="000000"/>
                  </a:solidFill>
                  <a:latin typeface="Helvetica"/>
                  <a:ea typeface="Helvetica"/>
                  <a:cs typeface="Helvetica"/>
                  <a:sym typeface="Helvetica"/>
                </a:defRPr>
              </a:lvl1pPr>
            </a:lstStyle>
            <a:p>
              <a:pPr/>
              <a:r>
                <a:t>event loop</a:t>
              </a:r>
            </a:p>
          </p:txBody>
        </p:sp>
      </p:grpSp>
      <p:sp>
        <p:nvSpPr>
          <p:cNvPr id="341" name="Rectangle"/>
          <p:cNvSpPr/>
          <p:nvPr/>
        </p:nvSpPr>
        <p:spPr>
          <a:xfrm>
            <a:off x="3405516" y="2071495"/>
            <a:ext cx="12285811" cy="1544223"/>
          </a:xfrm>
          <a:prstGeom prst="rect">
            <a:avLst/>
          </a:prstGeom>
          <a:solidFill>
            <a:srgbClr val="648299"/>
          </a:solidFill>
          <a:ln w="12700">
            <a:miter lim="400000"/>
          </a:ln>
          <a:effectLst>
            <a:outerShdw sx="100000" sy="100000" kx="0" ky="0" algn="b" rotWithShape="0" blurRad="50800" dist="25400" dir="5400000">
              <a:srgbClr val="000000">
                <a:alpha val="50000"/>
              </a:srgbClr>
            </a:outerShdw>
          </a:effectLst>
        </p:spPr>
        <p:txBody>
          <a:bodyPr lIns="71437" tIns="71437" rIns="71437" bIns="71437" anchor="ctr"/>
          <a:lstStyle/>
          <a:p>
            <a:pPr defTabSz="821531">
              <a:defRPr b="1" sz="2000">
                <a:solidFill>
                  <a:srgbClr val="000000"/>
                </a:solidFill>
                <a:latin typeface="Helvetica"/>
                <a:ea typeface="Helvetica"/>
                <a:cs typeface="Helvetica"/>
                <a:sym typeface="Helvetica"/>
              </a:defRPr>
            </a:pPr>
          </a:p>
        </p:txBody>
      </p:sp>
      <p:sp>
        <p:nvSpPr>
          <p:cNvPr id="342" name="Are there any listeners registered for this event?"/>
          <p:cNvSpPr txBox="1"/>
          <p:nvPr/>
        </p:nvSpPr>
        <p:spPr>
          <a:xfrm>
            <a:off x="6794319" y="8901245"/>
            <a:ext cx="13661391" cy="904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5000">
                <a:solidFill>
                  <a:srgbClr val="000000"/>
                </a:solidFill>
                <a:latin typeface="Helvetica Light"/>
                <a:ea typeface="Helvetica Light"/>
                <a:cs typeface="Helvetica Light"/>
                <a:sym typeface="Helvetica Light"/>
              </a:defRPr>
            </a:lvl1pPr>
          </a:lstStyle>
          <a:p>
            <a:pPr/>
            <a:r>
              <a:t>Are there any listeners registered for this event?</a:t>
            </a:r>
          </a:p>
        </p:txBody>
      </p:sp>
      <p:sp>
        <p:nvSpPr>
          <p:cNvPr id="343" name="If so, call listener with event"/>
          <p:cNvSpPr txBox="1"/>
          <p:nvPr/>
        </p:nvSpPr>
        <p:spPr>
          <a:xfrm>
            <a:off x="8214360" y="9874980"/>
            <a:ext cx="7955281" cy="904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5000">
                <a:solidFill>
                  <a:srgbClr val="000000"/>
                </a:solidFill>
                <a:latin typeface="Helvetica Light"/>
                <a:ea typeface="Helvetica Light"/>
                <a:cs typeface="Helvetica Light"/>
                <a:sym typeface="Helvetica Light"/>
              </a:defRPr>
            </a:lvl1pPr>
          </a:lstStyle>
          <a:p>
            <a:pPr/>
            <a:r>
              <a:t>If so, call listener with event</a:t>
            </a:r>
          </a:p>
        </p:txBody>
      </p:sp>
      <p:sp>
        <p:nvSpPr>
          <p:cNvPr id="344" name="After the listener is finished, repeat"/>
          <p:cNvSpPr txBox="1"/>
          <p:nvPr/>
        </p:nvSpPr>
        <p:spPr>
          <a:xfrm>
            <a:off x="8205732" y="10857674"/>
            <a:ext cx="9990456" cy="904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5000">
                <a:solidFill>
                  <a:srgbClr val="000000"/>
                </a:solidFill>
                <a:latin typeface="Helvetica Light"/>
                <a:ea typeface="Helvetica Light"/>
                <a:cs typeface="Helvetica Light"/>
                <a:sym typeface="Helvetica Light"/>
              </a:defRPr>
            </a:lvl1pPr>
          </a:lstStyle>
          <a:p>
            <a:pPr/>
            <a:r>
              <a:t>After the listener is finished, repeat</a:t>
            </a:r>
          </a:p>
        </p:txBody>
      </p:sp>
      <p:sp>
        <p:nvSpPr>
          <p:cNvPr id="345" name="response from google.com"/>
          <p:cNvSpPr/>
          <p:nvPr/>
        </p:nvSpPr>
        <p:spPr>
          <a:xfrm>
            <a:off x="3455833" y="7612002"/>
            <a:ext cx="2966714" cy="1358189"/>
          </a:xfrm>
          <a:prstGeom prst="rect">
            <a:avLst/>
          </a:prstGeom>
          <a:solidFill>
            <a:srgbClr val="CC2A23"/>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p>
            <a:pPr defTabSz="821531">
              <a:defRPr sz="3200">
                <a:solidFill>
                  <a:srgbClr val="FFFFFF"/>
                </a:solidFill>
                <a:latin typeface="Helvetica Light"/>
                <a:ea typeface="Helvetica Light"/>
                <a:cs typeface="Helvetica Light"/>
                <a:sym typeface="Helvetica Light"/>
              </a:defRPr>
            </a:pPr>
            <a:r>
              <a:t>response from </a:t>
            </a:r>
            <a:r>
              <a:rPr u="sng">
                <a:hlinkClick r:id="rId2" invalidUrl="" action="" tgtFrame="" tooltip="" history="1" highlightClick="0" endSnd="0"/>
              </a:rPr>
              <a:t>google.com</a:t>
            </a:r>
          </a:p>
        </p:txBody>
      </p:sp>
      <p:sp>
        <p:nvSpPr>
          <p:cNvPr id="346" name="response from facebook.com"/>
          <p:cNvSpPr/>
          <p:nvPr/>
        </p:nvSpPr>
        <p:spPr>
          <a:xfrm>
            <a:off x="3584509" y="2164512"/>
            <a:ext cx="2966714" cy="1358189"/>
          </a:xfrm>
          <a:prstGeom prst="rect">
            <a:avLst/>
          </a:prstGeom>
          <a:solidFill>
            <a:srgbClr val="CC2A23"/>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p>
            <a:pPr defTabSz="821531">
              <a:defRPr sz="3200">
                <a:solidFill>
                  <a:srgbClr val="FFFFFF"/>
                </a:solidFill>
                <a:latin typeface="Helvetica Light"/>
                <a:ea typeface="Helvetica Light"/>
                <a:cs typeface="Helvetica Light"/>
                <a:sym typeface="Helvetica Light"/>
              </a:defRPr>
            </a:pPr>
            <a:r>
              <a:t>response from </a:t>
            </a:r>
            <a:r>
              <a:rPr u="sng">
                <a:hlinkClick r:id="rId3" invalidUrl="" action="" tgtFrame="" tooltip="" history="1" highlightClick="0" endSnd="0"/>
              </a:rPr>
              <a:t>facebook.com</a:t>
            </a:r>
          </a:p>
        </p:txBody>
      </p:sp>
      <p:sp>
        <p:nvSpPr>
          <p:cNvPr id="347" name="response from covey.town"/>
          <p:cNvSpPr/>
          <p:nvPr/>
        </p:nvSpPr>
        <p:spPr>
          <a:xfrm>
            <a:off x="6863095" y="2164512"/>
            <a:ext cx="2966713" cy="1358189"/>
          </a:xfrm>
          <a:prstGeom prst="rect">
            <a:avLst/>
          </a:prstGeom>
          <a:solidFill>
            <a:srgbClr val="CC2A23"/>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p>
            <a:pPr defTabSz="821531">
              <a:defRPr sz="3200">
                <a:solidFill>
                  <a:srgbClr val="FFFFFF"/>
                </a:solidFill>
                <a:latin typeface="Helvetica Light"/>
                <a:ea typeface="Helvetica Light"/>
                <a:cs typeface="Helvetica Light"/>
                <a:sym typeface="Helvetica Light"/>
              </a:defRPr>
            </a:pPr>
            <a:r>
              <a:t>response from </a:t>
            </a:r>
            <a:r>
              <a:rPr u="sng"/>
              <a:t>covey.town</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3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42" grpId="1"/>
      <p:bldP build="whole" bldLvl="1" animBg="1" rev="0" advAuto="0" spid="343" grpId="2"/>
      <p:bldP build="whole" bldLvl="1" animBg="1" rev="0" advAuto="0" spid="344" grpId="3"/>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9" name="Event Being Processed:"/>
          <p:cNvSpPr txBox="1"/>
          <p:nvPr/>
        </p:nvSpPr>
        <p:spPr>
          <a:xfrm>
            <a:off x="3186014" y="6731782"/>
            <a:ext cx="7425209" cy="904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5000">
                <a:solidFill>
                  <a:srgbClr val="000000"/>
                </a:solidFill>
                <a:latin typeface="Helvetica"/>
                <a:ea typeface="Helvetica"/>
                <a:cs typeface="Helvetica"/>
                <a:sym typeface="Helvetica"/>
              </a:defRPr>
            </a:lvl1pPr>
          </a:lstStyle>
          <a:p>
            <a:pPr/>
            <a:r>
              <a:t>Event Being Processed:</a:t>
            </a:r>
          </a:p>
        </p:txBody>
      </p:sp>
      <p:sp>
        <p:nvSpPr>
          <p:cNvPr id="350" name="The Event Loop"/>
          <p:cNvSpPr txBox="1"/>
          <p:nvPr>
            <p:ph type="title"/>
          </p:nvPr>
        </p:nvSpPr>
        <p:spPr>
          <a:xfrm>
            <a:off x="1206500" y="38100"/>
            <a:ext cx="21971000" cy="1433163"/>
          </a:xfrm>
          <a:prstGeom prst="rect">
            <a:avLst/>
          </a:prstGeom>
        </p:spPr>
        <p:txBody>
          <a:bodyPr/>
          <a:lstStyle/>
          <a:p>
            <a:pPr/>
            <a:r>
              <a:t>The Event Loop</a:t>
            </a:r>
          </a:p>
        </p:txBody>
      </p:sp>
      <p:sp>
        <p:nvSpPr>
          <p:cNvPr id="351" name="Slide Subtitle"/>
          <p:cNvSpPr txBox="1"/>
          <p:nvPr>
            <p:ph type="body" idx="21"/>
          </p:nvPr>
        </p:nvSpPr>
        <p:spPr>
          <a:prstGeom prst="rect">
            <a:avLst/>
          </a:prstGeom>
        </p:spPr>
        <p:txBody>
          <a:bodyPr/>
          <a:lstStyle/>
          <a:p>
            <a:pPr/>
          </a:p>
        </p:txBody>
      </p:sp>
      <p:sp>
        <p:nvSpPr>
          <p:cNvPr id="352" name="Event Queue"/>
          <p:cNvSpPr txBox="1"/>
          <p:nvPr/>
        </p:nvSpPr>
        <p:spPr>
          <a:xfrm>
            <a:off x="3393028" y="1354256"/>
            <a:ext cx="3092324" cy="752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i="1" sz="4000">
                <a:solidFill>
                  <a:srgbClr val="000000"/>
                </a:solidFill>
                <a:latin typeface="Helvetica"/>
                <a:ea typeface="Helvetica"/>
                <a:cs typeface="Helvetica"/>
                <a:sym typeface="Helvetica"/>
              </a:defRPr>
            </a:lvl1pPr>
          </a:lstStyle>
          <a:p>
            <a:pPr/>
            <a:r>
              <a:t>Event Queue</a:t>
            </a:r>
          </a:p>
        </p:txBody>
      </p:sp>
      <p:grpSp>
        <p:nvGrpSpPr>
          <p:cNvPr id="368" name="Group"/>
          <p:cNvGrpSpPr/>
          <p:nvPr/>
        </p:nvGrpSpPr>
        <p:grpSpPr>
          <a:xfrm>
            <a:off x="14536089" y="1985852"/>
            <a:ext cx="6642417" cy="4285053"/>
            <a:chOff x="0" y="0"/>
            <a:chExt cx="6642416" cy="4285052"/>
          </a:xfrm>
        </p:grpSpPr>
        <p:sp>
          <p:nvSpPr>
            <p:cNvPr id="353" name="Rectangle"/>
            <p:cNvSpPr/>
            <p:nvPr/>
          </p:nvSpPr>
          <p:spPr>
            <a:xfrm>
              <a:off x="0" y="0"/>
              <a:ext cx="6642417" cy="3540217"/>
            </a:xfrm>
            <a:prstGeom prst="rect">
              <a:avLst/>
            </a:prstGeom>
            <a:solidFill>
              <a:srgbClr val="3284CC"/>
            </a:solidFill>
            <a:ln w="12700" cap="flat">
              <a:noFill/>
              <a:miter lim="400000"/>
            </a:ln>
            <a:effectLst>
              <a:outerShdw sx="100000" sy="100000" kx="0" ky="0" algn="b" rotWithShape="0" blurRad="50800" dist="25400" dir="5400000">
                <a:srgbClr val="000000">
                  <a:alpha val="50000"/>
                </a:srgbClr>
              </a:outerShdw>
            </a:effectLst>
          </p:spPr>
          <p:txBody>
            <a:bodyPr wrap="square" lIns="71437" tIns="71437" rIns="71437" bIns="71437" numCol="1" anchor="ctr">
              <a:noAutofit/>
            </a:bodyPr>
            <a:lstStyle/>
            <a:p>
              <a:pPr defTabSz="821531">
                <a:defRPr sz="3200">
                  <a:solidFill>
                    <a:srgbClr val="FFFFFF"/>
                  </a:solidFill>
                  <a:latin typeface="Helvetica Light"/>
                  <a:ea typeface="Helvetica Light"/>
                  <a:cs typeface="Helvetica Light"/>
                  <a:sym typeface="Helvetica Light"/>
                </a:defRPr>
              </a:pPr>
            </a:p>
          </p:txBody>
        </p:sp>
        <p:grpSp>
          <p:nvGrpSpPr>
            <p:cNvPr id="356" name="Group"/>
            <p:cNvGrpSpPr/>
            <p:nvPr/>
          </p:nvGrpSpPr>
          <p:grpSpPr>
            <a:xfrm>
              <a:off x="1344745" y="319065"/>
              <a:ext cx="873301" cy="2902087"/>
              <a:chOff x="0" y="0"/>
              <a:chExt cx="873299" cy="2902086"/>
            </a:xfrm>
          </p:grpSpPr>
          <p:sp>
            <p:nvSpPr>
              <p:cNvPr id="354"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sx="100000" sy="100000" kx="0" ky="0" algn="b" rotWithShape="0" blurRad="63500" dist="12700" dir="0">
                  <a:srgbClr val="000000">
                    <a:alpha val="50000"/>
                  </a:srgbClr>
                </a:outerShdw>
              </a:effectLst>
            </p:spPr>
            <p:txBody>
              <a:bodyPr wrap="square" lIns="71437" tIns="71437" rIns="71437" bIns="71437" numCol="1" anchor="ctr">
                <a:noAutofit/>
              </a:bodyPr>
              <a:lstStyle/>
              <a:p>
                <a:pPr defTabSz="821531">
                  <a:defRPr sz="3200">
                    <a:solidFill>
                      <a:srgbClr val="000000"/>
                    </a:solidFill>
                    <a:latin typeface="Helvetica Light"/>
                    <a:ea typeface="Helvetica Light"/>
                    <a:cs typeface="Helvetica Light"/>
                    <a:sym typeface="Helvetica Light"/>
                  </a:defRPr>
                </a:pPr>
              </a:p>
            </p:txBody>
          </p:sp>
          <p:sp>
            <p:nvSpPr>
              <p:cNvPr id="355" name="thread 1"/>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sx="100000" sy="100000" kx="0" ky="0" algn="b" rotWithShape="0" blurRad="63500" dist="12700" dir="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400">
                    <a:solidFill>
                      <a:srgbClr val="000000"/>
                    </a:solidFill>
                    <a:latin typeface="Helvetica Light"/>
                    <a:ea typeface="Helvetica Light"/>
                    <a:cs typeface="Helvetica Light"/>
                    <a:sym typeface="Helvetica Light"/>
                  </a:defRPr>
                </a:lvl1pPr>
              </a:lstStyle>
              <a:p>
                <a:pPr/>
                <a:r>
                  <a:t>thread 1</a:t>
                </a:r>
              </a:p>
            </p:txBody>
          </p:sp>
        </p:grpSp>
        <p:grpSp>
          <p:nvGrpSpPr>
            <p:cNvPr id="359" name="Group"/>
            <p:cNvGrpSpPr/>
            <p:nvPr/>
          </p:nvGrpSpPr>
          <p:grpSpPr>
            <a:xfrm>
              <a:off x="2423868" y="319065"/>
              <a:ext cx="873300" cy="2902087"/>
              <a:chOff x="0" y="0"/>
              <a:chExt cx="873299" cy="2902086"/>
            </a:xfrm>
          </p:grpSpPr>
          <p:sp>
            <p:nvSpPr>
              <p:cNvPr id="357"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sx="100000" sy="100000" kx="0" ky="0" algn="b" rotWithShape="0" blurRad="63500" dist="12700" dir="0">
                  <a:srgbClr val="000000">
                    <a:alpha val="50000"/>
                  </a:srgbClr>
                </a:outerShdw>
              </a:effectLst>
            </p:spPr>
            <p:txBody>
              <a:bodyPr wrap="square" lIns="71437" tIns="71437" rIns="71437" bIns="71437" numCol="1" anchor="ctr">
                <a:noAutofit/>
              </a:bodyPr>
              <a:lstStyle/>
              <a:p>
                <a:pPr defTabSz="821531">
                  <a:defRPr sz="3200">
                    <a:solidFill>
                      <a:srgbClr val="000000"/>
                    </a:solidFill>
                    <a:latin typeface="Helvetica Light"/>
                    <a:ea typeface="Helvetica Light"/>
                    <a:cs typeface="Helvetica Light"/>
                    <a:sym typeface="Helvetica Light"/>
                  </a:defRPr>
                </a:pPr>
              </a:p>
            </p:txBody>
          </p:sp>
          <p:sp>
            <p:nvSpPr>
              <p:cNvPr id="358" name="thread 2"/>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sx="100000" sy="100000" kx="0" ky="0" algn="b" rotWithShape="0" blurRad="63500" dist="12700" dir="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400">
                    <a:solidFill>
                      <a:srgbClr val="000000"/>
                    </a:solidFill>
                    <a:latin typeface="Helvetica Light"/>
                    <a:ea typeface="Helvetica Light"/>
                    <a:cs typeface="Helvetica Light"/>
                    <a:sym typeface="Helvetica Light"/>
                  </a:defRPr>
                </a:lvl1pPr>
              </a:lstStyle>
              <a:p>
                <a:pPr/>
                <a:r>
                  <a:t>thread 2</a:t>
                </a:r>
              </a:p>
            </p:txBody>
          </p:sp>
        </p:grpSp>
        <p:grpSp>
          <p:nvGrpSpPr>
            <p:cNvPr id="362" name="Group"/>
            <p:cNvGrpSpPr/>
            <p:nvPr/>
          </p:nvGrpSpPr>
          <p:grpSpPr>
            <a:xfrm>
              <a:off x="3502990" y="319065"/>
              <a:ext cx="873301" cy="2902087"/>
              <a:chOff x="0" y="0"/>
              <a:chExt cx="873299" cy="2902086"/>
            </a:xfrm>
          </p:grpSpPr>
          <p:sp>
            <p:nvSpPr>
              <p:cNvPr id="360"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sx="100000" sy="100000" kx="0" ky="0" algn="b" rotWithShape="0" blurRad="63500" dist="12700" dir="0">
                  <a:srgbClr val="000000">
                    <a:alpha val="50000"/>
                  </a:srgbClr>
                </a:outerShdw>
              </a:effectLst>
            </p:spPr>
            <p:txBody>
              <a:bodyPr wrap="square" lIns="71437" tIns="71437" rIns="71437" bIns="71437" numCol="1" anchor="ctr">
                <a:noAutofit/>
              </a:bodyPr>
              <a:lstStyle/>
              <a:p>
                <a:pPr defTabSz="821531">
                  <a:defRPr sz="3200">
                    <a:solidFill>
                      <a:srgbClr val="000000"/>
                    </a:solidFill>
                    <a:latin typeface="Helvetica Light"/>
                    <a:ea typeface="Helvetica Light"/>
                    <a:cs typeface="Helvetica Light"/>
                    <a:sym typeface="Helvetica Light"/>
                  </a:defRPr>
                </a:pPr>
              </a:p>
            </p:txBody>
          </p:sp>
          <p:sp>
            <p:nvSpPr>
              <p:cNvPr id="361" name="thread 3"/>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sx="100000" sy="100000" kx="0" ky="0" algn="b" rotWithShape="0" blurRad="63500" dist="12700" dir="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400">
                    <a:solidFill>
                      <a:srgbClr val="000000"/>
                    </a:solidFill>
                    <a:latin typeface="Helvetica Light"/>
                    <a:ea typeface="Helvetica Light"/>
                    <a:cs typeface="Helvetica Light"/>
                    <a:sym typeface="Helvetica Light"/>
                  </a:defRPr>
                </a:lvl1pPr>
              </a:lstStyle>
              <a:p>
                <a:pPr/>
                <a:r>
                  <a:t>thread 3</a:t>
                </a:r>
              </a:p>
            </p:txBody>
          </p:sp>
        </p:grpSp>
        <p:grpSp>
          <p:nvGrpSpPr>
            <p:cNvPr id="365" name="Group"/>
            <p:cNvGrpSpPr/>
            <p:nvPr/>
          </p:nvGrpSpPr>
          <p:grpSpPr>
            <a:xfrm>
              <a:off x="5661235" y="319065"/>
              <a:ext cx="873301" cy="2902087"/>
              <a:chOff x="0" y="0"/>
              <a:chExt cx="873299" cy="2902086"/>
            </a:xfrm>
          </p:grpSpPr>
          <p:sp>
            <p:nvSpPr>
              <p:cNvPr id="363"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sx="100000" sy="100000" kx="0" ky="0" algn="b" rotWithShape="0" blurRad="63500" dist="12700" dir="0">
                  <a:srgbClr val="000000">
                    <a:alpha val="50000"/>
                  </a:srgbClr>
                </a:outerShdw>
              </a:effectLst>
            </p:spPr>
            <p:txBody>
              <a:bodyPr wrap="square" lIns="71437" tIns="71437" rIns="71437" bIns="71437" numCol="1" anchor="ctr">
                <a:noAutofit/>
              </a:bodyPr>
              <a:lstStyle/>
              <a:p>
                <a:pPr defTabSz="821531">
                  <a:defRPr sz="3200">
                    <a:solidFill>
                      <a:srgbClr val="FFFFFF"/>
                    </a:solidFill>
                    <a:latin typeface="Helvetica Light"/>
                    <a:ea typeface="Helvetica Light"/>
                    <a:cs typeface="Helvetica Light"/>
                    <a:sym typeface="Helvetica Light"/>
                  </a:defRPr>
                </a:pPr>
              </a:p>
            </p:txBody>
          </p:sp>
          <p:sp>
            <p:nvSpPr>
              <p:cNvPr id="364" name="thread n"/>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sx="100000" sy="100000" kx="0" ky="0" algn="b" rotWithShape="0" blurRad="63500" dist="12700" dir="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400">
                    <a:solidFill>
                      <a:srgbClr val="000000"/>
                    </a:solidFill>
                    <a:latin typeface="Helvetica Light"/>
                    <a:ea typeface="Helvetica Light"/>
                    <a:cs typeface="Helvetica Light"/>
                    <a:sym typeface="Helvetica Light"/>
                  </a:defRPr>
                </a:lvl1pPr>
              </a:lstStyle>
              <a:p>
                <a:pPr/>
                <a:r>
                  <a:t>thread n</a:t>
                </a:r>
              </a:p>
            </p:txBody>
          </p:sp>
        </p:grpSp>
        <p:sp>
          <p:nvSpPr>
            <p:cNvPr id="366" name="…"/>
            <p:cNvSpPr txBox="1"/>
            <p:nvPr/>
          </p:nvSpPr>
          <p:spPr>
            <a:xfrm>
              <a:off x="4637952" y="2389807"/>
              <a:ext cx="761622" cy="87701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b="1" sz="8000">
                  <a:solidFill>
                    <a:srgbClr val="FFFFFF"/>
                  </a:solidFill>
                  <a:latin typeface="Helvetica"/>
                  <a:ea typeface="Helvetica"/>
                  <a:cs typeface="Helvetica"/>
                  <a:sym typeface="Helvetica"/>
                </a:defRPr>
              </a:lvl1pPr>
            </a:lstStyle>
            <a:p>
              <a:pPr/>
              <a:r>
                <a:t>…</a:t>
              </a:r>
            </a:p>
          </p:txBody>
        </p:sp>
        <p:sp>
          <p:nvSpPr>
            <p:cNvPr id="367" name="JS Engine"/>
            <p:cNvSpPr txBox="1"/>
            <p:nvPr/>
          </p:nvSpPr>
          <p:spPr>
            <a:xfrm>
              <a:off x="1625902" y="3470106"/>
              <a:ext cx="3390613" cy="8149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4200">
                  <a:solidFill>
                    <a:srgbClr val="000000"/>
                  </a:solidFill>
                  <a:latin typeface="Helvetica Light"/>
                  <a:ea typeface="Helvetica Light"/>
                  <a:cs typeface="Helvetica Light"/>
                  <a:sym typeface="Helvetica Light"/>
                </a:defRPr>
              </a:lvl1pPr>
            </a:lstStyle>
            <a:p>
              <a:pPr/>
              <a:r>
                <a:t>JS Engine</a:t>
              </a:r>
            </a:p>
          </p:txBody>
        </p:sp>
      </p:grpSp>
      <p:grpSp>
        <p:nvGrpSpPr>
          <p:cNvPr id="371" name="Group"/>
          <p:cNvGrpSpPr/>
          <p:nvPr/>
        </p:nvGrpSpPr>
        <p:grpSpPr>
          <a:xfrm>
            <a:off x="14680813" y="2088719"/>
            <a:ext cx="1003418" cy="3334483"/>
            <a:chOff x="0" y="0"/>
            <a:chExt cx="1003416" cy="3334481"/>
          </a:xfrm>
        </p:grpSpPr>
        <p:sp>
          <p:nvSpPr>
            <p:cNvPr id="369" name="Rectangle"/>
            <p:cNvSpPr/>
            <p:nvPr/>
          </p:nvSpPr>
          <p:spPr>
            <a:xfrm>
              <a:off x="0" y="0"/>
              <a:ext cx="1003417" cy="267433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sx="100000" sy="100000" kx="0" ky="0" algn="b" rotWithShape="0" blurRad="50800" dist="25400" dir="5400000">
                <a:srgbClr val="000000">
                  <a:alpha val="50000"/>
                </a:srgbClr>
              </a:outerShdw>
            </a:effectLst>
          </p:spPr>
          <p:txBody>
            <a:bodyPr wrap="square" lIns="71437" tIns="71437" rIns="71437" bIns="71437" numCol="1" anchor="ctr">
              <a:noAutofit/>
            </a:bodyPr>
            <a:lstStyle/>
            <a:p>
              <a:pPr defTabSz="821531">
                <a:defRPr b="1" sz="2800">
                  <a:solidFill>
                    <a:srgbClr val="000000"/>
                  </a:solidFill>
                  <a:latin typeface="Helvetica"/>
                  <a:ea typeface="Helvetica"/>
                  <a:cs typeface="Helvetica"/>
                  <a:sym typeface="Helvetica"/>
                </a:defRPr>
              </a:pPr>
            </a:p>
          </p:txBody>
        </p:sp>
        <p:sp>
          <p:nvSpPr>
            <p:cNvPr id="370" name="event loop"/>
            <p:cNvSpPr/>
            <p:nvPr/>
          </p:nvSpPr>
          <p:spPr>
            <a:xfrm>
              <a:off x="0" y="2675732"/>
              <a:ext cx="1003417" cy="658750"/>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b="1" sz="1600">
                  <a:solidFill>
                    <a:srgbClr val="000000"/>
                  </a:solidFill>
                  <a:latin typeface="Helvetica"/>
                  <a:ea typeface="Helvetica"/>
                  <a:cs typeface="Helvetica"/>
                  <a:sym typeface="Helvetica"/>
                </a:defRPr>
              </a:lvl1pPr>
            </a:lstStyle>
            <a:p>
              <a:pPr/>
              <a:r>
                <a:t>event loop</a:t>
              </a:r>
            </a:p>
          </p:txBody>
        </p:sp>
      </p:grpSp>
      <p:sp>
        <p:nvSpPr>
          <p:cNvPr id="372" name="Rectangle"/>
          <p:cNvSpPr/>
          <p:nvPr/>
        </p:nvSpPr>
        <p:spPr>
          <a:xfrm>
            <a:off x="3405516" y="2071495"/>
            <a:ext cx="12285811" cy="1544223"/>
          </a:xfrm>
          <a:prstGeom prst="rect">
            <a:avLst/>
          </a:prstGeom>
          <a:solidFill>
            <a:srgbClr val="648299"/>
          </a:solidFill>
          <a:ln w="12700">
            <a:miter lim="400000"/>
          </a:ln>
          <a:effectLst>
            <a:outerShdw sx="100000" sy="100000" kx="0" ky="0" algn="b" rotWithShape="0" blurRad="50800" dist="25400" dir="5400000">
              <a:srgbClr val="000000">
                <a:alpha val="50000"/>
              </a:srgbClr>
            </a:outerShdw>
          </a:effectLst>
        </p:spPr>
        <p:txBody>
          <a:bodyPr lIns="71437" tIns="71437" rIns="71437" bIns="71437" anchor="ctr"/>
          <a:lstStyle/>
          <a:p>
            <a:pPr defTabSz="821531">
              <a:defRPr b="1" sz="2000">
                <a:solidFill>
                  <a:srgbClr val="000000"/>
                </a:solidFill>
                <a:latin typeface="Helvetica"/>
                <a:ea typeface="Helvetica"/>
                <a:cs typeface="Helvetica"/>
                <a:sym typeface="Helvetica"/>
              </a:defRPr>
            </a:pPr>
          </a:p>
        </p:txBody>
      </p:sp>
      <p:sp>
        <p:nvSpPr>
          <p:cNvPr id="373" name="Are there any listeners registered for this event?"/>
          <p:cNvSpPr txBox="1"/>
          <p:nvPr/>
        </p:nvSpPr>
        <p:spPr>
          <a:xfrm>
            <a:off x="6794319" y="8901245"/>
            <a:ext cx="13661391" cy="904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5000">
                <a:solidFill>
                  <a:srgbClr val="000000"/>
                </a:solidFill>
                <a:latin typeface="Helvetica Light"/>
                <a:ea typeface="Helvetica Light"/>
                <a:cs typeface="Helvetica Light"/>
                <a:sym typeface="Helvetica Light"/>
              </a:defRPr>
            </a:lvl1pPr>
          </a:lstStyle>
          <a:p>
            <a:pPr/>
            <a:r>
              <a:t>Are there any listeners registered for this event?</a:t>
            </a:r>
          </a:p>
        </p:txBody>
      </p:sp>
      <p:sp>
        <p:nvSpPr>
          <p:cNvPr id="374" name="If so, call listener with event"/>
          <p:cNvSpPr txBox="1"/>
          <p:nvPr/>
        </p:nvSpPr>
        <p:spPr>
          <a:xfrm>
            <a:off x="8214360" y="9874980"/>
            <a:ext cx="7955281" cy="904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5000">
                <a:solidFill>
                  <a:srgbClr val="000000"/>
                </a:solidFill>
                <a:latin typeface="Helvetica Light"/>
                <a:ea typeface="Helvetica Light"/>
                <a:cs typeface="Helvetica Light"/>
                <a:sym typeface="Helvetica Light"/>
              </a:defRPr>
            </a:lvl1pPr>
          </a:lstStyle>
          <a:p>
            <a:pPr/>
            <a:r>
              <a:t>If so, call listener with event</a:t>
            </a:r>
          </a:p>
        </p:txBody>
      </p:sp>
      <p:sp>
        <p:nvSpPr>
          <p:cNvPr id="375" name="After the listener is finished, repeat"/>
          <p:cNvSpPr txBox="1"/>
          <p:nvPr/>
        </p:nvSpPr>
        <p:spPr>
          <a:xfrm>
            <a:off x="8205732" y="10857674"/>
            <a:ext cx="9990456" cy="904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5000">
                <a:solidFill>
                  <a:srgbClr val="000000"/>
                </a:solidFill>
                <a:latin typeface="Helvetica Light"/>
                <a:ea typeface="Helvetica Light"/>
                <a:cs typeface="Helvetica Light"/>
                <a:sym typeface="Helvetica Light"/>
              </a:defRPr>
            </a:lvl1pPr>
          </a:lstStyle>
          <a:p>
            <a:pPr/>
            <a:r>
              <a:t>After the listener is finished, repeat</a:t>
            </a:r>
          </a:p>
        </p:txBody>
      </p:sp>
      <p:sp>
        <p:nvSpPr>
          <p:cNvPr id="376" name="response from facebook.com"/>
          <p:cNvSpPr/>
          <p:nvPr/>
        </p:nvSpPr>
        <p:spPr>
          <a:xfrm>
            <a:off x="3584509" y="7767987"/>
            <a:ext cx="2966714" cy="1358190"/>
          </a:xfrm>
          <a:prstGeom prst="rect">
            <a:avLst/>
          </a:prstGeom>
          <a:solidFill>
            <a:srgbClr val="CC2A23"/>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p>
            <a:pPr defTabSz="821531">
              <a:defRPr sz="3200">
                <a:solidFill>
                  <a:srgbClr val="FFFFFF"/>
                </a:solidFill>
                <a:latin typeface="Helvetica Light"/>
                <a:ea typeface="Helvetica Light"/>
                <a:cs typeface="Helvetica Light"/>
                <a:sym typeface="Helvetica Light"/>
              </a:defRPr>
            </a:pPr>
            <a:r>
              <a:t>response from </a:t>
            </a:r>
            <a:r>
              <a:rPr u="sng">
                <a:hlinkClick r:id="rId2" invalidUrl="" action="" tgtFrame="" tooltip="" history="1" highlightClick="0" endSnd="0"/>
              </a:rPr>
              <a:t>facebook.com</a:t>
            </a:r>
          </a:p>
        </p:txBody>
      </p:sp>
      <p:sp>
        <p:nvSpPr>
          <p:cNvPr id="377" name="response from covey.town"/>
          <p:cNvSpPr/>
          <p:nvPr/>
        </p:nvSpPr>
        <p:spPr>
          <a:xfrm>
            <a:off x="3584509" y="2164512"/>
            <a:ext cx="2966714" cy="1358189"/>
          </a:xfrm>
          <a:prstGeom prst="rect">
            <a:avLst/>
          </a:prstGeom>
          <a:solidFill>
            <a:srgbClr val="CC2A23"/>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p>
            <a:pPr defTabSz="821531">
              <a:defRPr sz="3200">
                <a:solidFill>
                  <a:srgbClr val="FFFFFF"/>
                </a:solidFill>
                <a:latin typeface="Helvetica Light"/>
                <a:ea typeface="Helvetica Light"/>
                <a:cs typeface="Helvetica Light"/>
                <a:sym typeface="Helvetica Light"/>
              </a:defRPr>
            </a:pPr>
            <a:r>
              <a:t>response from </a:t>
            </a:r>
            <a:r>
              <a:rPr u="sng"/>
              <a:t>covey.town</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3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73" grpId="1"/>
      <p:bldP build="whole" bldLvl="1" animBg="1" rev="0" advAuto="0" spid="374" grpId="2"/>
      <p:bldP build="whole" bldLvl="1" animBg="1" rev="0" advAuto="0" spid="375" grpId="3"/>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9" name="Event Being Processed:"/>
          <p:cNvSpPr txBox="1"/>
          <p:nvPr/>
        </p:nvSpPr>
        <p:spPr>
          <a:xfrm>
            <a:off x="3186014" y="6731782"/>
            <a:ext cx="7425209" cy="904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5000">
                <a:solidFill>
                  <a:srgbClr val="000000"/>
                </a:solidFill>
                <a:latin typeface="Helvetica"/>
                <a:ea typeface="Helvetica"/>
                <a:cs typeface="Helvetica"/>
                <a:sym typeface="Helvetica"/>
              </a:defRPr>
            </a:lvl1pPr>
          </a:lstStyle>
          <a:p>
            <a:pPr/>
            <a:r>
              <a:t>Event Being Processed:</a:t>
            </a:r>
          </a:p>
        </p:txBody>
      </p:sp>
      <p:sp>
        <p:nvSpPr>
          <p:cNvPr id="380" name="The Event Loop"/>
          <p:cNvSpPr txBox="1"/>
          <p:nvPr>
            <p:ph type="title"/>
          </p:nvPr>
        </p:nvSpPr>
        <p:spPr>
          <a:xfrm>
            <a:off x="1206500" y="38100"/>
            <a:ext cx="21971000" cy="1433163"/>
          </a:xfrm>
          <a:prstGeom prst="rect">
            <a:avLst/>
          </a:prstGeom>
        </p:spPr>
        <p:txBody>
          <a:bodyPr/>
          <a:lstStyle/>
          <a:p>
            <a:pPr/>
            <a:r>
              <a:t>The Event Loop</a:t>
            </a:r>
          </a:p>
        </p:txBody>
      </p:sp>
      <p:sp>
        <p:nvSpPr>
          <p:cNvPr id="381" name="Slide Subtitle"/>
          <p:cNvSpPr txBox="1"/>
          <p:nvPr>
            <p:ph type="body" idx="21"/>
          </p:nvPr>
        </p:nvSpPr>
        <p:spPr>
          <a:prstGeom prst="rect">
            <a:avLst/>
          </a:prstGeom>
        </p:spPr>
        <p:txBody>
          <a:bodyPr/>
          <a:lstStyle/>
          <a:p>
            <a:pPr/>
          </a:p>
        </p:txBody>
      </p:sp>
      <p:sp>
        <p:nvSpPr>
          <p:cNvPr id="382" name="Event Queue"/>
          <p:cNvSpPr txBox="1"/>
          <p:nvPr/>
        </p:nvSpPr>
        <p:spPr>
          <a:xfrm>
            <a:off x="3393028" y="1354256"/>
            <a:ext cx="3092324" cy="752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i="1" sz="4000">
                <a:solidFill>
                  <a:srgbClr val="000000"/>
                </a:solidFill>
                <a:latin typeface="Helvetica"/>
                <a:ea typeface="Helvetica"/>
                <a:cs typeface="Helvetica"/>
                <a:sym typeface="Helvetica"/>
              </a:defRPr>
            </a:lvl1pPr>
          </a:lstStyle>
          <a:p>
            <a:pPr/>
            <a:r>
              <a:t>Event Queue</a:t>
            </a:r>
          </a:p>
        </p:txBody>
      </p:sp>
      <p:grpSp>
        <p:nvGrpSpPr>
          <p:cNvPr id="398" name="Group"/>
          <p:cNvGrpSpPr/>
          <p:nvPr/>
        </p:nvGrpSpPr>
        <p:grpSpPr>
          <a:xfrm>
            <a:off x="14536089" y="1985852"/>
            <a:ext cx="6642417" cy="4285053"/>
            <a:chOff x="0" y="0"/>
            <a:chExt cx="6642416" cy="4285052"/>
          </a:xfrm>
        </p:grpSpPr>
        <p:sp>
          <p:nvSpPr>
            <p:cNvPr id="383" name="Rectangle"/>
            <p:cNvSpPr/>
            <p:nvPr/>
          </p:nvSpPr>
          <p:spPr>
            <a:xfrm>
              <a:off x="0" y="0"/>
              <a:ext cx="6642417" cy="3540217"/>
            </a:xfrm>
            <a:prstGeom prst="rect">
              <a:avLst/>
            </a:prstGeom>
            <a:solidFill>
              <a:srgbClr val="3284CC"/>
            </a:solidFill>
            <a:ln w="12700" cap="flat">
              <a:noFill/>
              <a:miter lim="400000"/>
            </a:ln>
            <a:effectLst>
              <a:outerShdw sx="100000" sy="100000" kx="0" ky="0" algn="b" rotWithShape="0" blurRad="50800" dist="25400" dir="5400000">
                <a:srgbClr val="000000">
                  <a:alpha val="50000"/>
                </a:srgbClr>
              </a:outerShdw>
            </a:effectLst>
          </p:spPr>
          <p:txBody>
            <a:bodyPr wrap="square" lIns="71437" tIns="71437" rIns="71437" bIns="71437" numCol="1" anchor="ctr">
              <a:noAutofit/>
            </a:bodyPr>
            <a:lstStyle/>
            <a:p>
              <a:pPr defTabSz="821531">
                <a:defRPr sz="3200">
                  <a:solidFill>
                    <a:srgbClr val="FFFFFF"/>
                  </a:solidFill>
                  <a:latin typeface="Helvetica Light"/>
                  <a:ea typeface="Helvetica Light"/>
                  <a:cs typeface="Helvetica Light"/>
                  <a:sym typeface="Helvetica Light"/>
                </a:defRPr>
              </a:pPr>
            </a:p>
          </p:txBody>
        </p:sp>
        <p:grpSp>
          <p:nvGrpSpPr>
            <p:cNvPr id="386" name="Group"/>
            <p:cNvGrpSpPr/>
            <p:nvPr/>
          </p:nvGrpSpPr>
          <p:grpSpPr>
            <a:xfrm>
              <a:off x="1344745" y="319065"/>
              <a:ext cx="873301" cy="2902087"/>
              <a:chOff x="0" y="0"/>
              <a:chExt cx="873299" cy="2902086"/>
            </a:xfrm>
          </p:grpSpPr>
          <p:sp>
            <p:nvSpPr>
              <p:cNvPr id="384"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sx="100000" sy="100000" kx="0" ky="0" algn="b" rotWithShape="0" blurRad="63500" dist="12700" dir="0">
                  <a:srgbClr val="000000">
                    <a:alpha val="50000"/>
                  </a:srgbClr>
                </a:outerShdw>
              </a:effectLst>
            </p:spPr>
            <p:txBody>
              <a:bodyPr wrap="square" lIns="71437" tIns="71437" rIns="71437" bIns="71437" numCol="1" anchor="ctr">
                <a:noAutofit/>
              </a:bodyPr>
              <a:lstStyle/>
              <a:p>
                <a:pPr defTabSz="821531">
                  <a:defRPr sz="3200">
                    <a:solidFill>
                      <a:srgbClr val="000000"/>
                    </a:solidFill>
                    <a:latin typeface="Helvetica Light"/>
                    <a:ea typeface="Helvetica Light"/>
                    <a:cs typeface="Helvetica Light"/>
                    <a:sym typeface="Helvetica Light"/>
                  </a:defRPr>
                </a:pPr>
              </a:p>
            </p:txBody>
          </p:sp>
          <p:sp>
            <p:nvSpPr>
              <p:cNvPr id="385" name="thread 1"/>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sx="100000" sy="100000" kx="0" ky="0" algn="b" rotWithShape="0" blurRad="63500" dist="12700" dir="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400">
                    <a:solidFill>
                      <a:srgbClr val="000000"/>
                    </a:solidFill>
                    <a:latin typeface="Helvetica Light"/>
                    <a:ea typeface="Helvetica Light"/>
                    <a:cs typeface="Helvetica Light"/>
                    <a:sym typeface="Helvetica Light"/>
                  </a:defRPr>
                </a:lvl1pPr>
              </a:lstStyle>
              <a:p>
                <a:pPr/>
                <a:r>
                  <a:t>thread 1</a:t>
                </a:r>
              </a:p>
            </p:txBody>
          </p:sp>
        </p:grpSp>
        <p:grpSp>
          <p:nvGrpSpPr>
            <p:cNvPr id="389" name="Group"/>
            <p:cNvGrpSpPr/>
            <p:nvPr/>
          </p:nvGrpSpPr>
          <p:grpSpPr>
            <a:xfrm>
              <a:off x="2423868" y="319065"/>
              <a:ext cx="873300" cy="2902087"/>
              <a:chOff x="0" y="0"/>
              <a:chExt cx="873299" cy="2902086"/>
            </a:xfrm>
          </p:grpSpPr>
          <p:sp>
            <p:nvSpPr>
              <p:cNvPr id="387"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sx="100000" sy="100000" kx="0" ky="0" algn="b" rotWithShape="0" blurRad="63500" dist="12700" dir="0">
                  <a:srgbClr val="000000">
                    <a:alpha val="50000"/>
                  </a:srgbClr>
                </a:outerShdw>
              </a:effectLst>
            </p:spPr>
            <p:txBody>
              <a:bodyPr wrap="square" lIns="71437" tIns="71437" rIns="71437" bIns="71437" numCol="1" anchor="ctr">
                <a:noAutofit/>
              </a:bodyPr>
              <a:lstStyle/>
              <a:p>
                <a:pPr defTabSz="821531">
                  <a:defRPr sz="3200">
                    <a:solidFill>
                      <a:srgbClr val="000000"/>
                    </a:solidFill>
                    <a:latin typeface="Helvetica Light"/>
                    <a:ea typeface="Helvetica Light"/>
                    <a:cs typeface="Helvetica Light"/>
                    <a:sym typeface="Helvetica Light"/>
                  </a:defRPr>
                </a:pPr>
              </a:p>
            </p:txBody>
          </p:sp>
          <p:sp>
            <p:nvSpPr>
              <p:cNvPr id="388" name="thread 2"/>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sx="100000" sy="100000" kx="0" ky="0" algn="b" rotWithShape="0" blurRad="63500" dist="12700" dir="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400">
                    <a:solidFill>
                      <a:srgbClr val="000000"/>
                    </a:solidFill>
                    <a:latin typeface="Helvetica Light"/>
                    <a:ea typeface="Helvetica Light"/>
                    <a:cs typeface="Helvetica Light"/>
                    <a:sym typeface="Helvetica Light"/>
                  </a:defRPr>
                </a:lvl1pPr>
              </a:lstStyle>
              <a:p>
                <a:pPr/>
                <a:r>
                  <a:t>thread 2</a:t>
                </a:r>
              </a:p>
            </p:txBody>
          </p:sp>
        </p:grpSp>
        <p:grpSp>
          <p:nvGrpSpPr>
            <p:cNvPr id="392" name="Group"/>
            <p:cNvGrpSpPr/>
            <p:nvPr/>
          </p:nvGrpSpPr>
          <p:grpSpPr>
            <a:xfrm>
              <a:off x="3502990" y="319065"/>
              <a:ext cx="873301" cy="2902087"/>
              <a:chOff x="0" y="0"/>
              <a:chExt cx="873299" cy="2902086"/>
            </a:xfrm>
          </p:grpSpPr>
          <p:sp>
            <p:nvSpPr>
              <p:cNvPr id="390"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sx="100000" sy="100000" kx="0" ky="0" algn="b" rotWithShape="0" blurRad="63500" dist="12700" dir="0">
                  <a:srgbClr val="000000">
                    <a:alpha val="50000"/>
                  </a:srgbClr>
                </a:outerShdw>
              </a:effectLst>
            </p:spPr>
            <p:txBody>
              <a:bodyPr wrap="square" lIns="71437" tIns="71437" rIns="71437" bIns="71437" numCol="1" anchor="ctr">
                <a:noAutofit/>
              </a:bodyPr>
              <a:lstStyle/>
              <a:p>
                <a:pPr defTabSz="821531">
                  <a:defRPr sz="3200">
                    <a:solidFill>
                      <a:srgbClr val="000000"/>
                    </a:solidFill>
                    <a:latin typeface="Helvetica Light"/>
                    <a:ea typeface="Helvetica Light"/>
                    <a:cs typeface="Helvetica Light"/>
                    <a:sym typeface="Helvetica Light"/>
                  </a:defRPr>
                </a:pPr>
              </a:p>
            </p:txBody>
          </p:sp>
          <p:sp>
            <p:nvSpPr>
              <p:cNvPr id="391" name="thread 3"/>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sx="100000" sy="100000" kx="0" ky="0" algn="b" rotWithShape="0" blurRad="63500" dist="12700" dir="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400">
                    <a:solidFill>
                      <a:srgbClr val="000000"/>
                    </a:solidFill>
                    <a:latin typeface="Helvetica Light"/>
                    <a:ea typeface="Helvetica Light"/>
                    <a:cs typeface="Helvetica Light"/>
                    <a:sym typeface="Helvetica Light"/>
                  </a:defRPr>
                </a:lvl1pPr>
              </a:lstStyle>
              <a:p>
                <a:pPr/>
                <a:r>
                  <a:t>thread 3</a:t>
                </a:r>
              </a:p>
            </p:txBody>
          </p:sp>
        </p:grpSp>
        <p:grpSp>
          <p:nvGrpSpPr>
            <p:cNvPr id="395" name="Group"/>
            <p:cNvGrpSpPr/>
            <p:nvPr/>
          </p:nvGrpSpPr>
          <p:grpSpPr>
            <a:xfrm>
              <a:off x="5661235" y="319065"/>
              <a:ext cx="873301" cy="2902087"/>
              <a:chOff x="0" y="0"/>
              <a:chExt cx="873299" cy="2902086"/>
            </a:xfrm>
          </p:grpSpPr>
          <p:sp>
            <p:nvSpPr>
              <p:cNvPr id="393"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sx="100000" sy="100000" kx="0" ky="0" algn="b" rotWithShape="0" blurRad="63500" dist="12700" dir="0">
                  <a:srgbClr val="000000">
                    <a:alpha val="50000"/>
                  </a:srgbClr>
                </a:outerShdw>
              </a:effectLst>
            </p:spPr>
            <p:txBody>
              <a:bodyPr wrap="square" lIns="71437" tIns="71437" rIns="71437" bIns="71437" numCol="1" anchor="ctr">
                <a:noAutofit/>
              </a:bodyPr>
              <a:lstStyle/>
              <a:p>
                <a:pPr defTabSz="821531">
                  <a:defRPr sz="3200">
                    <a:solidFill>
                      <a:srgbClr val="FFFFFF"/>
                    </a:solidFill>
                    <a:latin typeface="Helvetica Light"/>
                    <a:ea typeface="Helvetica Light"/>
                    <a:cs typeface="Helvetica Light"/>
                    <a:sym typeface="Helvetica Light"/>
                  </a:defRPr>
                </a:pPr>
              </a:p>
            </p:txBody>
          </p:sp>
          <p:sp>
            <p:nvSpPr>
              <p:cNvPr id="394" name="thread n"/>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sx="100000" sy="100000" kx="0" ky="0" algn="b" rotWithShape="0" blurRad="63500" dist="12700" dir="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400">
                    <a:solidFill>
                      <a:srgbClr val="000000"/>
                    </a:solidFill>
                    <a:latin typeface="Helvetica Light"/>
                    <a:ea typeface="Helvetica Light"/>
                    <a:cs typeface="Helvetica Light"/>
                    <a:sym typeface="Helvetica Light"/>
                  </a:defRPr>
                </a:lvl1pPr>
              </a:lstStyle>
              <a:p>
                <a:pPr/>
                <a:r>
                  <a:t>thread n</a:t>
                </a:r>
              </a:p>
            </p:txBody>
          </p:sp>
        </p:grpSp>
        <p:sp>
          <p:nvSpPr>
            <p:cNvPr id="396" name="…"/>
            <p:cNvSpPr txBox="1"/>
            <p:nvPr/>
          </p:nvSpPr>
          <p:spPr>
            <a:xfrm>
              <a:off x="4637952" y="2389807"/>
              <a:ext cx="761622" cy="87701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b="1" sz="8000">
                  <a:solidFill>
                    <a:srgbClr val="FFFFFF"/>
                  </a:solidFill>
                  <a:latin typeface="Helvetica"/>
                  <a:ea typeface="Helvetica"/>
                  <a:cs typeface="Helvetica"/>
                  <a:sym typeface="Helvetica"/>
                </a:defRPr>
              </a:lvl1pPr>
            </a:lstStyle>
            <a:p>
              <a:pPr/>
              <a:r>
                <a:t>…</a:t>
              </a:r>
            </a:p>
          </p:txBody>
        </p:sp>
        <p:sp>
          <p:nvSpPr>
            <p:cNvPr id="397" name="JS Engine"/>
            <p:cNvSpPr txBox="1"/>
            <p:nvPr/>
          </p:nvSpPr>
          <p:spPr>
            <a:xfrm>
              <a:off x="1625902" y="3470106"/>
              <a:ext cx="3390613" cy="8149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4200">
                  <a:solidFill>
                    <a:srgbClr val="000000"/>
                  </a:solidFill>
                  <a:latin typeface="Helvetica Light"/>
                  <a:ea typeface="Helvetica Light"/>
                  <a:cs typeface="Helvetica Light"/>
                  <a:sym typeface="Helvetica Light"/>
                </a:defRPr>
              </a:lvl1pPr>
            </a:lstStyle>
            <a:p>
              <a:pPr/>
              <a:r>
                <a:t>JS Engine</a:t>
              </a:r>
            </a:p>
          </p:txBody>
        </p:sp>
      </p:grpSp>
      <p:grpSp>
        <p:nvGrpSpPr>
          <p:cNvPr id="401" name="Group"/>
          <p:cNvGrpSpPr/>
          <p:nvPr/>
        </p:nvGrpSpPr>
        <p:grpSpPr>
          <a:xfrm>
            <a:off x="14680813" y="2088719"/>
            <a:ext cx="1003418" cy="3334483"/>
            <a:chOff x="0" y="0"/>
            <a:chExt cx="1003416" cy="3334481"/>
          </a:xfrm>
        </p:grpSpPr>
        <p:sp>
          <p:nvSpPr>
            <p:cNvPr id="399" name="Rectangle"/>
            <p:cNvSpPr/>
            <p:nvPr/>
          </p:nvSpPr>
          <p:spPr>
            <a:xfrm>
              <a:off x="0" y="0"/>
              <a:ext cx="1003417" cy="267433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sx="100000" sy="100000" kx="0" ky="0" algn="b" rotWithShape="0" blurRad="50800" dist="25400" dir="5400000">
                <a:srgbClr val="000000">
                  <a:alpha val="50000"/>
                </a:srgbClr>
              </a:outerShdw>
            </a:effectLst>
          </p:spPr>
          <p:txBody>
            <a:bodyPr wrap="square" lIns="71437" tIns="71437" rIns="71437" bIns="71437" numCol="1" anchor="ctr">
              <a:noAutofit/>
            </a:bodyPr>
            <a:lstStyle/>
            <a:p>
              <a:pPr defTabSz="821531">
                <a:defRPr b="1" sz="2800">
                  <a:solidFill>
                    <a:srgbClr val="000000"/>
                  </a:solidFill>
                  <a:latin typeface="Helvetica"/>
                  <a:ea typeface="Helvetica"/>
                  <a:cs typeface="Helvetica"/>
                  <a:sym typeface="Helvetica"/>
                </a:defRPr>
              </a:pPr>
            </a:p>
          </p:txBody>
        </p:sp>
        <p:sp>
          <p:nvSpPr>
            <p:cNvPr id="400" name="event loop"/>
            <p:cNvSpPr/>
            <p:nvPr/>
          </p:nvSpPr>
          <p:spPr>
            <a:xfrm>
              <a:off x="0" y="2675732"/>
              <a:ext cx="1003417" cy="658750"/>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b="1" sz="1600">
                  <a:solidFill>
                    <a:srgbClr val="000000"/>
                  </a:solidFill>
                  <a:latin typeface="Helvetica"/>
                  <a:ea typeface="Helvetica"/>
                  <a:cs typeface="Helvetica"/>
                  <a:sym typeface="Helvetica"/>
                </a:defRPr>
              </a:lvl1pPr>
            </a:lstStyle>
            <a:p>
              <a:pPr/>
              <a:r>
                <a:t>event loop</a:t>
              </a:r>
            </a:p>
          </p:txBody>
        </p:sp>
      </p:grpSp>
      <p:sp>
        <p:nvSpPr>
          <p:cNvPr id="402" name="Rectangle"/>
          <p:cNvSpPr/>
          <p:nvPr/>
        </p:nvSpPr>
        <p:spPr>
          <a:xfrm>
            <a:off x="3405516" y="2071495"/>
            <a:ext cx="12285811" cy="1544223"/>
          </a:xfrm>
          <a:prstGeom prst="rect">
            <a:avLst/>
          </a:prstGeom>
          <a:solidFill>
            <a:srgbClr val="648299"/>
          </a:solidFill>
          <a:ln w="12700">
            <a:miter lim="400000"/>
          </a:ln>
          <a:effectLst>
            <a:outerShdw sx="100000" sy="100000" kx="0" ky="0" algn="b" rotWithShape="0" blurRad="50800" dist="25400" dir="5400000">
              <a:srgbClr val="000000">
                <a:alpha val="50000"/>
              </a:srgbClr>
            </a:outerShdw>
          </a:effectLst>
        </p:spPr>
        <p:txBody>
          <a:bodyPr lIns="71437" tIns="71437" rIns="71437" bIns="71437" anchor="ctr"/>
          <a:lstStyle/>
          <a:p>
            <a:pPr defTabSz="821531">
              <a:defRPr b="1" sz="2000">
                <a:solidFill>
                  <a:srgbClr val="000000"/>
                </a:solidFill>
                <a:latin typeface="Helvetica"/>
                <a:ea typeface="Helvetica"/>
                <a:cs typeface="Helvetica"/>
                <a:sym typeface="Helvetica"/>
              </a:defRPr>
            </a:pPr>
          </a:p>
        </p:txBody>
      </p:sp>
      <p:sp>
        <p:nvSpPr>
          <p:cNvPr id="403" name="Are there any listeners registered for this event?"/>
          <p:cNvSpPr txBox="1"/>
          <p:nvPr/>
        </p:nvSpPr>
        <p:spPr>
          <a:xfrm>
            <a:off x="6794319" y="8901245"/>
            <a:ext cx="13661391" cy="904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5000">
                <a:solidFill>
                  <a:srgbClr val="000000"/>
                </a:solidFill>
                <a:latin typeface="Helvetica Light"/>
                <a:ea typeface="Helvetica Light"/>
                <a:cs typeface="Helvetica Light"/>
                <a:sym typeface="Helvetica Light"/>
              </a:defRPr>
            </a:lvl1pPr>
          </a:lstStyle>
          <a:p>
            <a:pPr/>
            <a:r>
              <a:t>Are there any listeners registered for this event?</a:t>
            </a:r>
          </a:p>
        </p:txBody>
      </p:sp>
      <p:sp>
        <p:nvSpPr>
          <p:cNvPr id="404" name="If so, call listener with event"/>
          <p:cNvSpPr txBox="1"/>
          <p:nvPr/>
        </p:nvSpPr>
        <p:spPr>
          <a:xfrm>
            <a:off x="8214360" y="9874980"/>
            <a:ext cx="7955281" cy="904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5000">
                <a:solidFill>
                  <a:srgbClr val="000000"/>
                </a:solidFill>
                <a:latin typeface="Helvetica Light"/>
                <a:ea typeface="Helvetica Light"/>
                <a:cs typeface="Helvetica Light"/>
                <a:sym typeface="Helvetica Light"/>
              </a:defRPr>
            </a:lvl1pPr>
          </a:lstStyle>
          <a:p>
            <a:pPr/>
            <a:r>
              <a:t>If so, call listener with event</a:t>
            </a:r>
          </a:p>
        </p:txBody>
      </p:sp>
      <p:sp>
        <p:nvSpPr>
          <p:cNvPr id="405" name="After the listener is finished, repeat"/>
          <p:cNvSpPr txBox="1"/>
          <p:nvPr/>
        </p:nvSpPr>
        <p:spPr>
          <a:xfrm>
            <a:off x="8205732" y="10857674"/>
            <a:ext cx="9990456" cy="904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5000">
                <a:solidFill>
                  <a:srgbClr val="000000"/>
                </a:solidFill>
                <a:latin typeface="Helvetica Light"/>
                <a:ea typeface="Helvetica Light"/>
                <a:cs typeface="Helvetica Light"/>
                <a:sym typeface="Helvetica Light"/>
              </a:defRPr>
            </a:lvl1pPr>
          </a:lstStyle>
          <a:p>
            <a:pPr/>
            <a:r>
              <a:t>After the listener is finished, repeat</a:t>
            </a:r>
          </a:p>
        </p:txBody>
      </p:sp>
      <p:sp>
        <p:nvSpPr>
          <p:cNvPr id="406" name="response from covey.town"/>
          <p:cNvSpPr/>
          <p:nvPr/>
        </p:nvSpPr>
        <p:spPr>
          <a:xfrm>
            <a:off x="3584509" y="7767987"/>
            <a:ext cx="2966714" cy="1358190"/>
          </a:xfrm>
          <a:prstGeom prst="rect">
            <a:avLst/>
          </a:prstGeom>
          <a:solidFill>
            <a:srgbClr val="CC2A23"/>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p>
            <a:pPr defTabSz="821531">
              <a:defRPr sz="3200">
                <a:solidFill>
                  <a:srgbClr val="FFFFFF"/>
                </a:solidFill>
                <a:latin typeface="Helvetica Light"/>
                <a:ea typeface="Helvetica Light"/>
                <a:cs typeface="Helvetica Light"/>
                <a:sym typeface="Helvetica Light"/>
              </a:defRPr>
            </a:pPr>
            <a:r>
              <a:t>response from </a:t>
            </a:r>
            <a:r>
              <a:rPr u="sng"/>
              <a:t>covey.town</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4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4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04" grpId="2"/>
      <p:bldP build="whole" bldLvl="1" animBg="1" rev="0" advAuto="0" spid="405" grpId="3"/>
      <p:bldP build="whole" bldLvl="1" animBg="1" rev="0" advAuto="0" spid="403" grpId="1"/>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8" name="The Event Loop"/>
          <p:cNvSpPr txBox="1"/>
          <p:nvPr>
            <p:ph type="title"/>
          </p:nvPr>
        </p:nvSpPr>
        <p:spPr>
          <a:prstGeom prst="rect">
            <a:avLst/>
          </a:prstGeom>
        </p:spPr>
        <p:txBody>
          <a:bodyPr/>
          <a:lstStyle/>
          <a:p>
            <a:pPr/>
            <a:r>
              <a:t>The Event Loop</a:t>
            </a:r>
          </a:p>
        </p:txBody>
      </p:sp>
      <p:sp>
        <p:nvSpPr>
          <p:cNvPr id="409" name="Slide Subtitle"/>
          <p:cNvSpPr txBox="1"/>
          <p:nvPr>
            <p:ph type="body" idx="21"/>
          </p:nvPr>
        </p:nvSpPr>
        <p:spPr>
          <a:prstGeom prst="rect">
            <a:avLst/>
          </a:prstGeom>
        </p:spPr>
        <p:txBody>
          <a:bodyPr/>
          <a:lstStyle/>
          <a:p>
            <a:pPr/>
          </a:p>
        </p:txBody>
      </p:sp>
      <p:sp>
        <p:nvSpPr>
          <p:cNvPr id="410" name="Remember that JS is event-driven…"/>
          <p:cNvSpPr txBox="1"/>
          <p:nvPr>
            <p:ph type="body" idx="1"/>
          </p:nvPr>
        </p:nvSpPr>
        <p:spPr>
          <a:prstGeom prst="rect">
            <a:avLst/>
          </a:prstGeom>
        </p:spPr>
        <p:txBody>
          <a:bodyPr/>
          <a:lstStyle/>
          <a:p>
            <a:pPr/>
            <a:r>
              <a:t>Remember that JS is </a:t>
            </a:r>
            <a:r>
              <a:rPr b="1"/>
              <a:t>event-driven</a:t>
            </a:r>
            <a:endParaRPr sz="6200"/>
          </a:p>
          <a:p>
            <a:pPr marL="0" indent="0" defTabSz="457200">
              <a:lnSpc>
                <a:spcPct val="100000"/>
              </a:lnSpc>
              <a:spcBef>
                <a:spcPts val="0"/>
              </a:spcBef>
              <a:buSzTx/>
              <a:buNone/>
              <a:defRPr i="1" sz="2800">
                <a:solidFill>
                  <a:srgbClr val="808080"/>
                </a:solidFill>
                <a:latin typeface="Courier"/>
                <a:ea typeface="Courier"/>
                <a:cs typeface="Courier"/>
                <a:sym typeface="Courier"/>
              </a:defRPr>
            </a:pPr>
            <a:r>
              <a:rPr b="1">
                <a:solidFill>
                  <a:srgbClr val="66187A"/>
                </a:solidFill>
              </a:rPr>
              <a:t>axios</a:t>
            </a:r>
            <a:r>
              <a:rPr i="0">
                <a:solidFill>
                  <a:srgbClr val="000000"/>
                </a:solidFill>
              </a:rPr>
              <a:t>.</a:t>
            </a:r>
            <a:r>
              <a:rPr i="0">
                <a:solidFill>
                  <a:srgbClr val="7A7A43"/>
                </a:solidFill>
              </a:rPr>
              <a:t>get</a:t>
            </a:r>
            <a:r>
              <a:rPr i="0">
                <a:solidFill>
                  <a:srgbClr val="000000"/>
                </a:solidFill>
              </a:rPr>
              <a:t>(</a:t>
            </a:r>
            <a:r>
              <a:rPr b="1" i="0">
                <a:solidFill>
                  <a:srgbClr val="018001"/>
                </a:solidFill>
              </a:rPr>
              <a:t>'https://rest-example.covey.town/'</a:t>
            </a:r>
            <a:r>
              <a:rPr i="0">
                <a:solidFill>
                  <a:srgbClr val="000000"/>
                </a:solidFill>
              </a:rPr>
              <a:t>) </a:t>
            </a:r>
            <a:r>
              <a:t>// axios is a popular library for making HTTP requests</a:t>
            </a:r>
          </a:p>
          <a:p>
            <a:pPr marL="0" indent="0" defTabSz="457200">
              <a:lnSpc>
                <a:spcPct val="100000"/>
              </a:lnSpc>
              <a:spcBef>
                <a:spcPts val="0"/>
              </a:spcBef>
              <a:buSzTx/>
              <a:buNone/>
              <a:defRPr sz="2800">
                <a:latin typeface="Courier"/>
                <a:ea typeface="Courier"/>
                <a:cs typeface="Courier"/>
                <a:sym typeface="Courier"/>
              </a:defRPr>
            </a:pPr>
            <a:r>
              <a:rPr i="1">
                <a:solidFill>
                  <a:srgbClr val="808080"/>
                </a:solidFill>
              </a:rPr>
              <a:t>  </a:t>
            </a:r>
            <a:r>
              <a:t>.</a:t>
            </a:r>
            <a:r>
              <a:rPr>
                <a:solidFill>
                  <a:srgbClr val="7A7A43"/>
                </a:solidFill>
              </a:rPr>
              <a:t>then</a:t>
            </a:r>
            <a:r>
              <a:t>((response) =&gt;{</a:t>
            </a:r>
          </a:p>
          <a:p>
            <a:pPr marL="0" indent="0" defTabSz="457200">
              <a:lnSpc>
                <a:spcPct val="100000"/>
              </a:lnSpc>
              <a:spcBef>
                <a:spcPts val="0"/>
              </a:spcBef>
              <a:buSzTx/>
              <a:buNone/>
              <a:defRPr b="1" sz="28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'Heard back from server'</a:t>
            </a:r>
            <a:r>
              <a:rPr b="0">
                <a:solidFill>
                  <a:srgbClr val="000000"/>
                </a:solidFill>
              </a:rPr>
              <a:t>);</a:t>
            </a:r>
            <a:endParaRPr b="0">
              <a:solidFill>
                <a:srgbClr val="000000"/>
              </a:solidFill>
            </a:endParaRPr>
          </a:p>
          <a:p>
            <a:pPr marL="0" indent="0" defTabSz="457200">
              <a:lnSpc>
                <a:spcPct val="100000"/>
              </a:lnSpc>
              <a:spcBef>
                <a:spcPts val="0"/>
              </a:spcBef>
              <a:buSzTx/>
              <a:buNone/>
              <a:defRPr sz="2800">
                <a:latin typeface="Courier"/>
                <a:ea typeface="Courier"/>
                <a:cs typeface="Courier"/>
                <a:sym typeface="Courier"/>
              </a:defRPr>
            </a:pPr>
            <a:r>
              <a:t>  </a:t>
            </a:r>
            <a:r>
              <a:rPr b="1" i="1">
                <a:solidFill>
                  <a:srgbClr val="66187A"/>
                </a:solidFill>
              </a:rPr>
              <a:t>console</a:t>
            </a:r>
            <a:r>
              <a:t>.</a:t>
            </a:r>
            <a:r>
              <a:rPr>
                <a:solidFill>
                  <a:srgbClr val="7A7A43"/>
                </a:solidFill>
              </a:rPr>
              <a:t>log</a:t>
            </a:r>
            <a:r>
              <a:t>(response.</a:t>
            </a:r>
            <a:r>
              <a:rPr b="1">
                <a:solidFill>
                  <a:srgbClr val="66187A"/>
                </a:solidFill>
              </a:rPr>
              <a:t>data</a:t>
            </a:r>
            <a:r>
              <a:t>);</a:t>
            </a:r>
          </a:p>
          <a:p>
            <a:pPr marL="0" indent="0" defTabSz="457200">
              <a:lnSpc>
                <a:spcPct val="100000"/>
              </a:lnSpc>
              <a:spcBef>
                <a:spcPts val="0"/>
              </a:spcBef>
              <a:buSzTx/>
              <a:buNone/>
              <a:defRPr sz="2800">
                <a:latin typeface="Courier"/>
                <a:ea typeface="Courier"/>
                <a:cs typeface="Courier"/>
                <a:sym typeface="Courier"/>
              </a:defRPr>
            </a:pPr>
            <a:r>
              <a:t>});</a:t>
            </a:r>
          </a:p>
          <a:p>
            <a:pPr/>
            <a:r>
              <a:t>Event loop is responsible for dispatching events when they occur</a:t>
            </a:r>
          </a:p>
          <a:p>
            <a:pPr/>
            <a:r>
              <a:t>Main thread for event loop (buried somewhere in NodeJS) :</a:t>
            </a:r>
          </a:p>
          <a:p>
            <a:pPr marL="0" indent="0" defTabSz="821531">
              <a:lnSpc>
                <a:spcPct val="100000"/>
              </a:lnSpc>
              <a:spcBef>
                <a:spcPts val="0"/>
              </a:spcBef>
              <a:buSzTx/>
              <a:buNone/>
              <a:defRPr sz="5000">
                <a:latin typeface="Consolas"/>
                <a:ea typeface="Consolas"/>
                <a:cs typeface="Consolas"/>
                <a:sym typeface="Consolas"/>
              </a:defRPr>
            </a:pPr>
            <a:r>
              <a:rPr>
                <a:solidFill>
                  <a:srgbClr val="942192"/>
                </a:solidFill>
              </a:rPr>
              <a:t>while</a:t>
            </a:r>
            <a:r>
              <a:t>(queue.</a:t>
            </a:r>
            <a:r>
              <a:rPr>
                <a:solidFill>
                  <a:srgbClr val="0432FF"/>
                </a:solidFill>
              </a:rPr>
              <a:t>waitForMessage</a:t>
            </a:r>
            <a:r>
              <a:t>()){</a:t>
            </a:r>
          </a:p>
          <a:p>
            <a:pPr marL="0" indent="0" defTabSz="821531">
              <a:lnSpc>
                <a:spcPct val="100000"/>
              </a:lnSpc>
              <a:spcBef>
                <a:spcPts val="0"/>
              </a:spcBef>
              <a:buSzTx/>
              <a:buNone/>
              <a:defRPr sz="5000">
                <a:latin typeface="Consolas"/>
                <a:ea typeface="Consolas"/>
                <a:cs typeface="Consolas"/>
                <a:sym typeface="Consolas"/>
              </a:defRPr>
            </a:pPr>
            <a:r>
              <a:t>  queue.</a:t>
            </a:r>
            <a:r>
              <a:rPr>
                <a:solidFill>
                  <a:srgbClr val="0432FF"/>
                </a:solidFill>
              </a:rPr>
              <a:t>processNextMessage</a:t>
            </a:r>
            <a:r>
              <a:t>();</a:t>
            </a:r>
          </a:p>
          <a:p>
            <a:pPr marL="0" indent="0" defTabSz="821531">
              <a:lnSpc>
                <a:spcPct val="100000"/>
              </a:lnSpc>
              <a:spcBef>
                <a:spcPts val="0"/>
              </a:spcBef>
              <a:buSzTx/>
              <a:buNone/>
              <a:defRPr sz="5000">
                <a:latin typeface="Consolas"/>
                <a:ea typeface="Consolas"/>
                <a:cs typeface="Consolas"/>
                <a:sym typeface="Consolas"/>
              </a:defRPr>
            </a:pPr>
            <a:r>
              <a:t>}</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2" name="Run-to-completion semantics"/>
          <p:cNvSpPr txBox="1"/>
          <p:nvPr>
            <p:ph type="title"/>
          </p:nvPr>
        </p:nvSpPr>
        <p:spPr>
          <a:prstGeom prst="rect">
            <a:avLst/>
          </a:prstGeom>
        </p:spPr>
        <p:txBody>
          <a:bodyPr/>
          <a:lstStyle/>
          <a:p>
            <a:pPr/>
            <a:r>
              <a:t>Run-to-completion semantics</a:t>
            </a:r>
          </a:p>
        </p:txBody>
      </p:sp>
      <p:sp>
        <p:nvSpPr>
          <p:cNvPr id="413" name="Slide Subtitle"/>
          <p:cNvSpPr txBox="1"/>
          <p:nvPr>
            <p:ph type="body" idx="21"/>
          </p:nvPr>
        </p:nvSpPr>
        <p:spPr>
          <a:prstGeom prst="rect">
            <a:avLst/>
          </a:prstGeom>
        </p:spPr>
        <p:txBody>
          <a:bodyPr/>
          <a:lstStyle/>
          <a:p>
            <a:pPr/>
          </a:p>
        </p:txBody>
      </p:sp>
      <p:sp>
        <p:nvSpPr>
          <p:cNvPr id="414" name="Run-to-completion…"/>
          <p:cNvSpPr txBox="1"/>
          <p:nvPr>
            <p:ph type="body" idx="1"/>
          </p:nvPr>
        </p:nvSpPr>
        <p:spPr>
          <a:prstGeom prst="rect">
            <a:avLst/>
          </a:prstGeom>
        </p:spPr>
        <p:txBody>
          <a:bodyPr/>
          <a:lstStyle/>
          <a:p>
            <a:pPr/>
            <a:r>
              <a:t>Run-to-completion</a:t>
            </a:r>
          </a:p>
          <a:p>
            <a:pPr lvl="1"/>
            <a:r>
              <a:t>The function handling an event and the functions that it (transitively) synchronously calls will keep executing until the function finishes.</a:t>
            </a:r>
          </a:p>
          <a:p>
            <a:pPr lvl="1"/>
            <a:r>
              <a:t>The JS engine will not handle the next event until the event handler finishes.</a:t>
            </a:r>
          </a:p>
        </p:txBody>
      </p:sp>
      <p:sp>
        <p:nvSpPr>
          <p:cNvPr id="415" name="handler1"/>
          <p:cNvSpPr txBox="1"/>
          <p:nvPr/>
        </p:nvSpPr>
        <p:spPr>
          <a:xfrm>
            <a:off x="7945041" y="9221392"/>
            <a:ext cx="1959687" cy="688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600">
                <a:solidFill>
                  <a:srgbClr val="000000"/>
                </a:solidFill>
                <a:latin typeface="Helvetica Light"/>
                <a:ea typeface="Helvetica Light"/>
                <a:cs typeface="Helvetica Light"/>
                <a:sym typeface="Helvetica Light"/>
              </a:defRPr>
            </a:lvl1pPr>
          </a:lstStyle>
          <a:p>
            <a:pPr/>
            <a:r>
              <a:t>handler1</a:t>
            </a:r>
          </a:p>
        </p:txBody>
      </p:sp>
      <p:sp>
        <p:nvSpPr>
          <p:cNvPr id="416" name="f"/>
          <p:cNvSpPr txBox="1"/>
          <p:nvPr/>
        </p:nvSpPr>
        <p:spPr>
          <a:xfrm>
            <a:off x="11169650" y="8516981"/>
            <a:ext cx="282677" cy="688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600">
                <a:solidFill>
                  <a:srgbClr val="000000"/>
                </a:solidFill>
                <a:latin typeface="Helvetica Light"/>
                <a:ea typeface="Helvetica Light"/>
                <a:cs typeface="Helvetica Light"/>
                <a:sym typeface="Helvetica Light"/>
              </a:defRPr>
            </a:lvl1pPr>
          </a:lstStyle>
          <a:p>
            <a:pPr/>
            <a:r>
              <a:t>f</a:t>
            </a:r>
          </a:p>
        </p:txBody>
      </p:sp>
      <p:sp>
        <p:nvSpPr>
          <p:cNvPr id="417" name="h"/>
          <p:cNvSpPr txBox="1"/>
          <p:nvPr/>
        </p:nvSpPr>
        <p:spPr>
          <a:xfrm>
            <a:off x="11106099" y="9578581"/>
            <a:ext cx="409779" cy="688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600">
                <a:solidFill>
                  <a:srgbClr val="000000"/>
                </a:solidFill>
                <a:latin typeface="Helvetica Light"/>
                <a:ea typeface="Helvetica Light"/>
                <a:cs typeface="Helvetica Light"/>
                <a:sym typeface="Helvetica Light"/>
              </a:defRPr>
            </a:lvl1pPr>
          </a:lstStyle>
          <a:p>
            <a:pPr/>
            <a:r>
              <a:t>h</a:t>
            </a:r>
          </a:p>
        </p:txBody>
      </p:sp>
      <p:sp>
        <p:nvSpPr>
          <p:cNvPr id="418" name="g"/>
          <p:cNvSpPr txBox="1"/>
          <p:nvPr/>
        </p:nvSpPr>
        <p:spPr>
          <a:xfrm>
            <a:off x="13567629" y="8516981"/>
            <a:ext cx="434926" cy="688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600">
                <a:solidFill>
                  <a:srgbClr val="000000"/>
                </a:solidFill>
                <a:latin typeface="Helvetica Light"/>
                <a:ea typeface="Helvetica Light"/>
                <a:cs typeface="Helvetica Light"/>
                <a:sym typeface="Helvetica Light"/>
              </a:defRPr>
            </a:lvl1pPr>
          </a:lstStyle>
          <a:p>
            <a:pPr/>
            <a:r>
              <a:t>g</a:t>
            </a:r>
          </a:p>
        </p:txBody>
      </p:sp>
      <p:sp>
        <p:nvSpPr>
          <p:cNvPr id="419" name="handler2"/>
          <p:cNvSpPr txBox="1"/>
          <p:nvPr/>
        </p:nvSpPr>
        <p:spPr>
          <a:xfrm>
            <a:off x="7945041" y="11754664"/>
            <a:ext cx="1959687" cy="688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600">
                <a:solidFill>
                  <a:srgbClr val="000000"/>
                </a:solidFill>
                <a:latin typeface="Helvetica Light"/>
                <a:ea typeface="Helvetica Light"/>
                <a:cs typeface="Helvetica Light"/>
                <a:sym typeface="Helvetica Light"/>
              </a:defRPr>
            </a:lvl1pPr>
          </a:lstStyle>
          <a:p>
            <a:pPr/>
            <a:r>
              <a:t>handler2</a:t>
            </a:r>
          </a:p>
        </p:txBody>
      </p:sp>
      <p:sp>
        <p:nvSpPr>
          <p:cNvPr id="420" name="Line"/>
          <p:cNvSpPr/>
          <p:nvPr/>
        </p:nvSpPr>
        <p:spPr>
          <a:xfrm>
            <a:off x="11622799" y="8933362"/>
            <a:ext cx="1785938" cy="1"/>
          </a:xfrm>
          <a:prstGeom prst="line">
            <a:avLst/>
          </a:prstGeom>
          <a:ln w="25400">
            <a:solidFill>
              <a:srgbClr val="000000"/>
            </a:solidFill>
            <a:miter lim="400000"/>
            <a:tailEnd type="triangle"/>
          </a:ln>
        </p:spPr>
        <p:txBody>
          <a:bodyPr lIns="71437" tIns="71437" rIns="71437" bIns="71437" anchor="ctr"/>
          <a:lstStyle/>
          <a:p>
            <a:pPr defTabSz="821531">
              <a:defRPr sz="3200">
                <a:solidFill>
                  <a:srgbClr val="000000"/>
                </a:solidFill>
                <a:latin typeface="Helvetica Light"/>
                <a:ea typeface="Helvetica Light"/>
                <a:cs typeface="Helvetica Light"/>
                <a:sym typeface="Helvetica Light"/>
              </a:defRPr>
            </a:pPr>
          </a:p>
        </p:txBody>
      </p:sp>
      <p:sp>
        <p:nvSpPr>
          <p:cNvPr id="421" name="Line"/>
          <p:cNvSpPr/>
          <p:nvPr/>
        </p:nvSpPr>
        <p:spPr>
          <a:xfrm>
            <a:off x="11622799" y="9994506"/>
            <a:ext cx="1785938" cy="1"/>
          </a:xfrm>
          <a:prstGeom prst="line">
            <a:avLst/>
          </a:prstGeom>
          <a:ln w="25400">
            <a:solidFill>
              <a:srgbClr val="000000"/>
            </a:solidFill>
            <a:miter lim="400000"/>
            <a:tailEnd type="triangle"/>
          </a:ln>
        </p:spPr>
        <p:txBody>
          <a:bodyPr lIns="71437" tIns="71437" rIns="71437" bIns="71437" anchor="ctr"/>
          <a:lstStyle/>
          <a:p>
            <a:pPr defTabSz="821531">
              <a:defRPr sz="3200">
                <a:solidFill>
                  <a:srgbClr val="000000"/>
                </a:solidFill>
                <a:latin typeface="Helvetica Light"/>
                <a:ea typeface="Helvetica Light"/>
                <a:cs typeface="Helvetica Light"/>
                <a:sym typeface="Helvetica Light"/>
              </a:defRPr>
            </a:pPr>
          </a:p>
        </p:txBody>
      </p:sp>
      <p:sp>
        <p:nvSpPr>
          <p:cNvPr id="422" name="..."/>
          <p:cNvSpPr txBox="1"/>
          <p:nvPr/>
        </p:nvSpPr>
        <p:spPr>
          <a:xfrm>
            <a:off x="13516651" y="9578581"/>
            <a:ext cx="536881" cy="688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600">
                <a:solidFill>
                  <a:srgbClr val="000000"/>
                </a:solidFill>
                <a:latin typeface="Helvetica Light"/>
                <a:ea typeface="Helvetica Light"/>
                <a:cs typeface="Helvetica Light"/>
                <a:sym typeface="Helvetica Light"/>
              </a:defRPr>
            </a:lvl1pPr>
          </a:lstStyle>
          <a:p>
            <a:pPr/>
            <a:r>
              <a:t>...</a:t>
            </a:r>
          </a:p>
        </p:txBody>
      </p:sp>
      <p:sp>
        <p:nvSpPr>
          <p:cNvPr id="423" name="Line"/>
          <p:cNvSpPr/>
          <p:nvPr/>
        </p:nvSpPr>
        <p:spPr>
          <a:xfrm flipV="1">
            <a:off x="9985431" y="9029412"/>
            <a:ext cx="1060220" cy="386660"/>
          </a:xfrm>
          <a:prstGeom prst="line">
            <a:avLst/>
          </a:prstGeom>
          <a:ln w="25400">
            <a:solidFill>
              <a:srgbClr val="000000"/>
            </a:solidFill>
            <a:miter lim="400000"/>
            <a:tailEnd type="triangle"/>
          </a:ln>
        </p:spPr>
        <p:txBody>
          <a:bodyPr lIns="71437" tIns="71437" rIns="71437" bIns="71437" anchor="ctr"/>
          <a:lstStyle/>
          <a:p>
            <a:pPr defTabSz="821531">
              <a:defRPr sz="3200">
                <a:solidFill>
                  <a:srgbClr val="000000"/>
                </a:solidFill>
                <a:latin typeface="Helvetica Light"/>
                <a:ea typeface="Helvetica Light"/>
                <a:cs typeface="Helvetica Light"/>
                <a:sym typeface="Helvetica Light"/>
              </a:defRPr>
            </a:pPr>
          </a:p>
        </p:txBody>
      </p:sp>
      <p:sp>
        <p:nvSpPr>
          <p:cNvPr id="424" name="Line"/>
          <p:cNvSpPr/>
          <p:nvPr/>
        </p:nvSpPr>
        <p:spPr>
          <a:xfrm>
            <a:off x="14161445" y="9994506"/>
            <a:ext cx="1785939" cy="1"/>
          </a:xfrm>
          <a:prstGeom prst="line">
            <a:avLst/>
          </a:prstGeom>
          <a:ln w="25400">
            <a:solidFill>
              <a:srgbClr val="000000"/>
            </a:solidFill>
            <a:miter lim="400000"/>
            <a:tailEnd type="triangle"/>
          </a:ln>
        </p:spPr>
        <p:txBody>
          <a:bodyPr lIns="71437" tIns="71437" rIns="71437" bIns="71437" anchor="ctr"/>
          <a:lstStyle/>
          <a:p>
            <a:pPr defTabSz="821531">
              <a:defRPr sz="3200">
                <a:solidFill>
                  <a:srgbClr val="000000"/>
                </a:solidFill>
                <a:latin typeface="Helvetica Light"/>
                <a:ea typeface="Helvetica Light"/>
                <a:cs typeface="Helvetica Light"/>
                <a:sym typeface="Helvetica Light"/>
              </a:defRPr>
            </a:pPr>
          </a:p>
        </p:txBody>
      </p:sp>
      <p:sp>
        <p:nvSpPr>
          <p:cNvPr id="425" name="i"/>
          <p:cNvSpPr txBox="1"/>
          <p:nvPr/>
        </p:nvSpPr>
        <p:spPr>
          <a:xfrm>
            <a:off x="16117888" y="9578581"/>
            <a:ext cx="257075" cy="688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600">
                <a:solidFill>
                  <a:srgbClr val="000000"/>
                </a:solidFill>
                <a:latin typeface="Helvetica Light"/>
                <a:ea typeface="Helvetica Light"/>
                <a:cs typeface="Helvetica Light"/>
                <a:sym typeface="Helvetica Light"/>
              </a:defRPr>
            </a:lvl1pPr>
          </a:lstStyle>
          <a:p>
            <a:pPr/>
            <a:r>
              <a:t>i</a:t>
            </a:r>
          </a:p>
        </p:txBody>
      </p:sp>
      <p:sp>
        <p:nvSpPr>
          <p:cNvPr id="426" name="Line"/>
          <p:cNvSpPr/>
          <p:nvPr/>
        </p:nvSpPr>
        <p:spPr>
          <a:xfrm>
            <a:off x="10098950" y="9678941"/>
            <a:ext cx="961777" cy="382765"/>
          </a:xfrm>
          <a:prstGeom prst="line">
            <a:avLst/>
          </a:prstGeom>
          <a:ln w="25400">
            <a:solidFill>
              <a:srgbClr val="000000"/>
            </a:solidFill>
            <a:miter lim="400000"/>
            <a:tailEnd type="triangle"/>
          </a:ln>
        </p:spPr>
        <p:txBody>
          <a:bodyPr lIns="71437" tIns="71437" rIns="71437" bIns="71437" anchor="ctr"/>
          <a:lstStyle/>
          <a:p>
            <a:pPr defTabSz="821531">
              <a:defRPr sz="3200">
                <a:solidFill>
                  <a:srgbClr val="000000"/>
                </a:solidFill>
                <a:latin typeface="Helvetica Light"/>
                <a:ea typeface="Helvetica Light"/>
                <a:cs typeface="Helvetica Light"/>
                <a:sym typeface="Helvetica Light"/>
              </a:defRPr>
            </a:pPr>
          </a:p>
        </p:txBody>
      </p:sp>
      <p:sp>
        <p:nvSpPr>
          <p:cNvPr id="427" name="Line"/>
          <p:cNvSpPr/>
          <p:nvPr/>
        </p:nvSpPr>
        <p:spPr>
          <a:xfrm>
            <a:off x="10277543" y="12143408"/>
            <a:ext cx="1228351" cy="1"/>
          </a:xfrm>
          <a:prstGeom prst="line">
            <a:avLst/>
          </a:prstGeom>
          <a:ln w="25400">
            <a:solidFill>
              <a:srgbClr val="000000"/>
            </a:solidFill>
            <a:miter lim="400000"/>
            <a:tailEnd type="triangle"/>
          </a:ln>
        </p:spPr>
        <p:txBody>
          <a:bodyPr lIns="71437" tIns="71437" rIns="71437" bIns="71437" anchor="ctr"/>
          <a:lstStyle/>
          <a:p>
            <a:pPr defTabSz="821531">
              <a:defRPr sz="3200">
                <a:solidFill>
                  <a:srgbClr val="000000"/>
                </a:solidFill>
                <a:latin typeface="Helvetica Light"/>
                <a:ea typeface="Helvetica Light"/>
                <a:cs typeface="Helvetica Light"/>
                <a:sym typeface="Helvetica Light"/>
              </a:defRPr>
            </a:pPr>
          </a:p>
        </p:txBody>
      </p:sp>
      <p:sp>
        <p:nvSpPr>
          <p:cNvPr id="428" name="j"/>
          <p:cNvSpPr txBox="1"/>
          <p:nvPr/>
        </p:nvSpPr>
        <p:spPr>
          <a:xfrm>
            <a:off x="13656555" y="11798920"/>
            <a:ext cx="257074" cy="688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600">
                <a:solidFill>
                  <a:srgbClr val="000000"/>
                </a:solidFill>
                <a:latin typeface="Helvetica Light"/>
                <a:ea typeface="Helvetica Light"/>
                <a:cs typeface="Helvetica Light"/>
                <a:sym typeface="Helvetica Light"/>
              </a:defRPr>
            </a:lvl1pPr>
          </a:lstStyle>
          <a:p>
            <a:pPr/>
            <a:r>
              <a:t>j</a:t>
            </a:r>
          </a:p>
        </p:txBody>
      </p:sp>
      <p:sp>
        <p:nvSpPr>
          <p:cNvPr id="429" name="..."/>
          <p:cNvSpPr txBox="1"/>
          <p:nvPr/>
        </p:nvSpPr>
        <p:spPr>
          <a:xfrm>
            <a:off x="11576035" y="11846950"/>
            <a:ext cx="536881" cy="688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600">
                <a:solidFill>
                  <a:srgbClr val="000000"/>
                </a:solidFill>
                <a:latin typeface="Helvetica Light"/>
                <a:ea typeface="Helvetica Light"/>
                <a:cs typeface="Helvetica Light"/>
                <a:sym typeface="Helvetica Light"/>
              </a:defRPr>
            </a:lvl1pPr>
          </a:lstStyle>
          <a:p>
            <a:pPr/>
            <a:r>
              <a:t>...</a:t>
            </a:r>
          </a:p>
        </p:txBody>
      </p:sp>
      <p:sp>
        <p:nvSpPr>
          <p:cNvPr id="430" name="Line"/>
          <p:cNvSpPr/>
          <p:nvPr/>
        </p:nvSpPr>
        <p:spPr>
          <a:xfrm>
            <a:off x="6905900" y="8940722"/>
            <a:ext cx="1" cy="3636763"/>
          </a:xfrm>
          <a:prstGeom prst="line">
            <a:avLst/>
          </a:prstGeom>
          <a:ln w="25400">
            <a:solidFill>
              <a:srgbClr val="000000"/>
            </a:solidFill>
            <a:miter lim="400000"/>
            <a:tailEnd type="triangle"/>
          </a:ln>
        </p:spPr>
        <p:txBody>
          <a:bodyPr lIns="71437" tIns="71437" rIns="71437" bIns="71437" anchor="ctr"/>
          <a:lstStyle/>
          <a:p>
            <a:pPr defTabSz="821531">
              <a:defRPr sz="3200">
                <a:solidFill>
                  <a:srgbClr val="000000"/>
                </a:solidFill>
                <a:latin typeface="Helvetica Light"/>
                <a:ea typeface="Helvetica Light"/>
                <a:cs typeface="Helvetica Light"/>
                <a:sym typeface="Helvetica Light"/>
              </a:defRPr>
            </a:pPr>
          </a:p>
        </p:txBody>
      </p:sp>
      <p:sp>
        <p:nvSpPr>
          <p:cNvPr id="431" name="processing of event queue"/>
          <p:cNvSpPr txBox="1"/>
          <p:nvPr/>
        </p:nvSpPr>
        <p:spPr>
          <a:xfrm>
            <a:off x="4946886" y="7884828"/>
            <a:ext cx="3918030" cy="12350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defTabSz="821531">
              <a:defRPr sz="3600">
                <a:solidFill>
                  <a:srgbClr val="000000"/>
                </a:solidFill>
                <a:latin typeface="Helvetica Light"/>
                <a:ea typeface="Helvetica Light"/>
                <a:cs typeface="Helvetica Light"/>
                <a:sym typeface="Helvetica Light"/>
              </a:defRPr>
            </a:lvl1pPr>
          </a:lstStyle>
          <a:p>
            <a:pPr/>
            <a:r>
              <a:t>processing of event queue</a:t>
            </a:r>
          </a:p>
        </p:txBody>
      </p:sp>
      <p:sp>
        <p:nvSpPr>
          <p:cNvPr id="432" name="Line"/>
          <p:cNvSpPr/>
          <p:nvPr/>
        </p:nvSpPr>
        <p:spPr>
          <a:xfrm>
            <a:off x="12251580" y="12204267"/>
            <a:ext cx="1228350" cy="1"/>
          </a:xfrm>
          <a:prstGeom prst="line">
            <a:avLst/>
          </a:prstGeom>
          <a:ln w="25400">
            <a:solidFill>
              <a:srgbClr val="000000"/>
            </a:solidFill>
            <a:miter lim="400000"/>
            <a:tailEnd type="triangle"/>
          </a:ln>
        </p:spPr>
        <p:txBody>
          <a:bodyPr lIns="71437" tIns="71437" rIns="71437" bIns="71437" anchor="ctr"/>
          <a:lstStyle/>
          <a:p>
            <a:pPr defTabSz="821531">
              <a:defRPr sz="3200">
                <a:solidFill>
                  <a:srgbClr val="000000"/>
                </a:solidFill>
                <a:latin typeface="Helvetica Light"/>
                <a:ea typeface="Helvetica Light"/>
                <a:cs typeface="Helvetica Light"/>
                <a:sym typeface="Helvetica Light"/>
              </a:defRPr>
            </a:pP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4" name="Implications of run-to-completion"/>
          <p:cNvSpPr txBox="1"/>
          <p:nvPr>
            <p:ph type="title"/>
          </p:nvPr>
        </p:nvSpPr>
        <p:spPr>
          <a:prstGeom prst="rect">
            <a:avLst/>
          </a:prstGeom>
        </p:spPr>
        <p:txBody>
          <a:bodyPr/>
          <a:lstStyle/>
          <a:p>
            <a:pPr/>
            <a:r>
              <a:t>Implications of run-to-completion</a:t>
            </a:r>
          </a:p>
        </p:txBody>
      </p:sp>
      <p:sp>
        <p:nvSpPr>
          <p:cNvPr id="435" name="Slide Subtitle"/>
          <p:cNvSpPr txBox="1"/>
          <p:nvPr>
            <p:ph type="body" idx="21"/>
          </p:nvPr>
        </p:nvSpPr>
        <p:spPr>
          <a:prstGeom prst="rect">
            <a:avLst/>
          </a:prstGeom>
        </p:spPr>
        <p:txBody>
          <a:bodyPr/>
          <a:lstStyle/>
          <a:p>
            <a:pPr/>
          </a:p>
        </p:txBody>
      </p:sp>
      <p:sp>
        <p:nvSpPr>
          <p:cNvPr id="436" name="Good news: no other code will run until you finish (no worries about other threads overwriting your data)"/>
          <p:cNvSpPr txBox="1"/>
          <p:nvPr>
            <p:ph type="body" idx="1"/>
          </p:nvPr>
        </p:nvSpPr>
        <p:spPr>
          <a:prstGeom prst="rect">
            <a:avLst/>
          </a:prstGeom>
        </p:spPr>
        <p:txBody>
          <a:bodyPr/>
          <a:lstStyle/>
          <a:p>
            <a:pPr/>
            <a:r>
              <a:t>Good news: no other code will run until you finish (no worries about other threads overwriting your data)</a:t>
            </a:r>
          </a:p>
        </p:txBody>
      </p:sp>
      <p:sp>
        <p:nvSpPr>
          <p:cNvPr id="437" name="handler1"/>
          <p:cNvSpPr txBox="1"/>
          <p:nvPr/>
        </p:nvSpPr>
        <p:spPr>
          <a:xfrm>
            <a:off x="8386543" y="8102920"/>
            <a:ext cx="1959687" cy="688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600">
                <a:solidFill>
                  <a:srgbClr val="000000"/>
                </a:solidFill>
                <a:latin typeface="Helvetica Light"/>
                <a:ea typeface="Helvetica Light"/>
                <a:cs typeface="Helvetica Light"/>
                <a:sym typeface="Helvetica Light"/>
              </a:defRPr>
            </a:lvl1pPr>
          </a:lstStyle>
          <a:p>
            <a:pPr/>
            <a:r>
              <a:t>handler1</a:t>
            </a:r>
          </a:p>
        </p:txBody>
      </p:sp>
      <p:sp>
        <p:nvSpPr>
          <p:cNvPr id="438" name="f"/>
          <p:cNvSpPr txBox="1"/>
          <p:nvPr/>
        </p:nvSpPr>
        <p:spPr>
          <a:xfrm>
            <a:off x="11611152" y="7398509"/>
            <a:ext cx="282678" cy="688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600">
                <a:solidFill>
                  <a:srgbClr val="000000"/>
                </a:solidFill>
                <a:latin typeface="Helvetica Light"/>
                <a:ea typeface="Helvetica Light"/>
                <a:cs typeface="Helvetica Light"/>
                <a:sym typeface="Helvetica Light"/>
              </a:defRPr>
            </a:lvl1pPr>
          </a:lstStyle>
          <a:p>
            <a:pPr/>
            <a:r>
              <a:t>f</a:t>
            </a:r>
          </a:p>
        </p:txBody>
      </p:sp>
      <p:sp>
        <p:nvSpPr>
          <p:cNvPr id="439" name="h"/>
          <p:cNvSpPr txBox="1"/>
          <p:nvPr/>
        </p:nvSpPr>
        <p:spPr>
          <a:xfrm>
            <a:off x="11547602" y="8460108"/>
            <a:ext cx="409779" cy="688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600">
                <a:solidFill>
                  <a:srgbClr val="000000"/>
                </a:solidFill>
                <a:latin typeface="Helvetica Light"/>
                <a:ea typeface="Helvetica Light"/>
                <a:cs typeface="Helvetica Light"/>
                <a:sym typeface="Helvetica Light"/>
              </a:defRPr>
            </a:lvl1pPr>
          </a:lstStyle>
          <a:p>
            <a:pPr/>
            <a:r>
              <a:t>h</a:t>
            </a:r>
          </a:p>
        </p:txBody>
      </p:sp>
      <p:sp>
        <p:nvSpPr>
          <p:cNvPr id="440" name="g"/>
          <p:cNvSpPr txBox="1"/>
          <p:nvPr/>
        </p:nvSpPr>
        <p:spPr>
          <a:xfrm>
            <a:off x="14009131" y="7398509"/>
            <a:ext cx="434925" cy="688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600">
                <a:solidFill>
                  <a:srgbClr val="000000"/>
                </a:solidFill>
                <a:latin typeface="Helvetica Light"/>
                <a:ea typeface="Helvetica Light"/>
                <a:cs typeface="Helvetica Light"/>
                <a:sym typeface="Helvetica Light"/>
              </a:defRPr>
            </a:lvl1pPr>
          </a:lstStyle>
          <a:p>
            <a:pPr/>
            <a:r>
              <a:t>g</a:t>
            </a:r>
          </a:p>
        </p:txBody>
      </p:sp>
      <p:sp>
        <p:nvSpPr>
          <p:cNvPr id="441" name="handler2"/>
          <p:cNvSpPr txBox="1"/>
          <p:nvPr/>
        </p:nvSpPr>
        <p:spPr>
          <a:xfrm>
            <a:off x="8386543" y="10636192"/>
            <a:ext cx="1959687" cy="688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600">
                <a:solidFill>
                  <a:srgbClr val="000000"/>
                </a:solidFill>
                <a:latin typeface="Helvetica Light"/>
                <a:ea typeface="Helvetica Light"/>
                <a:cs typeface="Helvetica Light"/>
                <a:sym typeface="Helvetica Light"/>
              </a:defRPr>
            </a:lvl1pPr>
          </a:lstStyle>
          <a:p>
            <a:pPr/>
            <a:r>
              <a:t>handler2</a:t>
            </a:r>
          </a:p>
        </p:txBody>
      </p:sp>
      <p:sp>
        <p:nvSpPr>
          <p:cNvPr id="442" name="Line"/>
          <p:cNvSpPr/>
          <p:nvPr/>
        </p:nvSpPr>
        <p:spPr>
          <a:xfrm>
            <a:off x="12064301" y="7814890"/>
            <a:ext cx="1785939" cy="1"/>
          </a:xfrm>
          <a:prstGeom prst="line">
            <a:avLst/>
          </a:prstGeom>
          <a:ln w="25400">
            <a:solidFill>
              <a:srgbClr val="000000"/>
            </a:solidFill>
            <a:miter lim="400000"/>
            <a:tailEnd type="triangle"/>
          </a:ln>
        </p:spPr>
        <p:txBody>
          <a:bodyPr lIns="71437" tIns="71437" rIns="71437" bIns="71437" anchor="ctr"/>
          <a:lstStyle/>
          <a:p>
            <a:pPr defTabSz="821531">
              <a:defRPr sz="3200">
                <a:solidFill>
                  <a:srgbClr val="000000"/>
                </a:solidFill>
                <a:latin typeface="Helvetica Light"/>
                <a:ea typeface="Helvetica Light"/>
                <a:cs typeface="Helvetica Light"/>
                <a:sym typeface="Helvetica Light"/>
              </a:defRPr>
            </a:pPr>
          </a:p>
        </p:txBody>
      </p:sp>
      <p:sp>
        <p:nvSpPr>
          <p:cNvPr id="443" name="Line"/>
          <p:cNvSpPr/>
          <p:nvPr/>
        </p:nvSpPr>
        <p:spPr>
          <a:xfrm>
            <a:off x="12064301" y="8876033"/>
            <a:ext cx="1785939" cy="1"/>
          </a:xfrm>
          <a:prstGeom prst="line">
            <a:avLst/>
          </a:prstGeom>
          <a:ln w="25400">
            <a:solidFill>
              <a:srgbClr val="000000"/>
            </a:solidFill>
            <a:miter lim="400000"/>
            <a:tailEnd type="triangle"/>
          </a:ln>
        </p:spPr>
        <p:txBody>
          <a:bodyPr lIns="71437" tIns="71437" rIns="71437" bIns="71437" anchor="ctr"/>
          <a:lstStyle/>
          <a:p>
            <a:pPr defTabSz="821531">
              <a:defRPr sz="3200">
                <a:solidFill>
                  <a:srgbClr val="000000"/>
                </a:solidFill>
                <a:latin typeface="Helvetica Light"/>
                <a:ea typeface="Helvetica Light"/>
                <a:cs typeface="Helvetica Light"/>
                <a:sym typeface="Helvetica Light"/>
              </a:defRPr>
            </a:pPr>
          </a:p>
        </p:txBody>
      </p:sp>
      <p:sp>
        <p:nvSpPr>
          <p:cNvPr id="444" name="..."/>
          <p:cNvSpPr txBox="1"/>
          <p:nvPr/>
        </p:nvSpPr>
        <p:spPr>
          <a:xfrm>
            <a:off x="13958153" y="8460108"/>
            <a:ext cx="536881" cy="688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600">
                <a:solidFill>
                  <a:srgbClr val="000000"/>
                </a:solidFill>
                <a:latin typeface="Helvetica Light"/>
                <a:ea typeface="Helvetica Light"/>
                <a:cs typeface="Helvetica Light"/>
                <a:sym typeface="Helvetica Light"/>
              </a:defRPr>
            </a:lvl1pPr>
          </a:lstStyle>
          <a:p>
            <a:pPr/>
            <a:r>
              <a:t>...</a:t>
            </a:r>
          </a:p>
        </p:txBody>
      </p:sp>
      <p:sp>
        <p:nvSpPr>
          <p:cNvPr id="445" name="Line"/>
          <p:cNvSpPr/>
          <p:nvPr/>
        </p:nvSpPr>
        <p:spPr>
          <a:xfrm flipV="1">
            <a:off x="10426934" y="7910940"/>
            <a:ext cx="1060219" cy="386660"/>
          </a:xfrm>
          <a:prstGeom prst="line">
            <a:avLst/>
          </a:prstGeom>
          <a:ln w="25400">
            <a:solidFill>
              <a:srgbClr val="000000"/>
            </a:solidFill>
            <a:miter lim="400000"/>
            <a:tailEnd type="triangle"/>
          </a:ln>
        </p:spPr>
        <p:txBody>
          <a:bodyPr lIns="71437" tIns="71437" rIns="71437" bIns="71437" anchor="ctr"/>
          <a:lstStyle/>
          <a:p>
            <a:pPr defTabSz="821531">
              <a:defRPr sz="3200">
                <a:solidFill>
                  <a:srgbClr val="000000"/>
                </a:solidFill>
                <a:latin typeface="Helvetica Light"/>
                <a:ea typeface="Helvetica Light"/>
                <a:cs typeface="Helvetica Light"/>
                <a:sym typeface="Helvetica Light"/>
              </a:defRPr>
            </a:pPr>
          </a:p>
        </p:txBody>
      </p:sp>
      <p:sp>
        <p:nvSpPr>
          <p:cNvPr id="446" name="Line"/>
          <p:cNvSpPr/>
          <p:nvPr/>
        </p:nvSpPr>
        <p:spPr>
          <a:xfrm>
            <a:off x="14602947" y="8876033"/>
            <a:ext cx="1785938" cy="1"/>
          </a:xfrm>
          <a:prstGeom prst="line">
            <a:avLst/>
          </a:prstGeom>
          <a:ln w="25400">
            <a:solidFill>
              <a:srgbClr val="000000"/>
            </a:solidFill>
            <a:miter lim="400000"/>
            <a:tailEnd type="triangle"/>
          </a:ln>
        </p:spPr>
        <p:txBody>
          <a:bodyPr lIns="71437" tIns="71437" rIns="71437" bIns="71437" anchor="ctr"/>
          <a:lstStyle/>
          <a:p>
            <a:pPr defTabSz="821531">
              <a:defRPr sz="3200">
                <a:solidFill>
                  <a:srgbClr val="000000"/>
                </a:solidFill>
                <a:latin typeface="Helvetica Light"/>
                <a:ea typeface="Helvetica Light"/>
                <a:cs typeface="Helvetica Light"/>
                <a:sym typeface="Helvetica Light"/>
              </a:defRPr>
            </a:pPr>
          </a:p>
        </p:txBody>
      </p:sp>
      <p:sp>
        <p:nvSpPr>
          <p:cNvPr id="447" name="i"/>
          <p:cNvSpPr txBox="1"/>
          <p:nvPr/>
        </p:nvSpPr>
        <p:spPr>
          <a:xfrm>
            <a:off x="16559390" y="8460108"/>
            <a:ext cx="257074" cy="688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600">
                <a:solidFill>
                  <a:srgbClr val="000000"/>
                </a:solidFill>
                <a:latin typeface="Helvetica Light"/>
                <a:ea typeface="Helvetica Light"/>
                <a:cs typeface="Helvetica Light"/>
                <a:sym typeface="Helvetica Light"/>
              </a:defRPr>
            </a:lvl1pPr>
          </a:lstStyle>
          <a:p>
            <a:pPr/>
            <a:r>
              <a:t>i</a:t>
            </a:r>
          </a:p>
        </p:txBody>
      </p:sp>
      <p:sp>
        <p:nvSpPr>
          <p:cNvPr id="448" name="Line"/>
          <p:cNvSpPr/>
          <p:nvPr/>
        </p:nvSpPr>
        <p:spPr>
          <a:xfrm>
            <a:off x="10540452" y="8560469"/>
            <a:ext cx="961777" cy="382765"/>
          </a:xfrm>
          <a:prstGeom prst="line">
            <a:avLst/>
          </a:prstGeom>
          <a:ln w="25400">
            <a:solidFill>
              <a:srgbClr val="000000"/>
            </a:solidFill>
            <a:miter lim="400000"/>
            <a:tailEnd type="triangle"/>
          </a:ln>
        </p:spPr>
        <p:txBody>
          <a:bodyPr lIns="71437" tIns="71437" rIns="71437" bIns="71437" anchor="ctr"/>
          <a:lstStyle/>
          <a:p>
            <a:pPr defTabSz="821531">
              <a:defRPr sz="3200">
                <a:solidFill>
                  <a:srgbClr val="000000"/>
                </a:solidFill>
                <a:latin typeface="Helvetica Light"/>
                <a:ea typeface="Helvetica Light"/>
                <a:cs typeface="Helvetica Light"/>
                <a:sym typeface="Helvetica Light"/>
              </a:defRPr>
            </a:pPr>
          </a:p>
        </p:txBody>
      </p:sp>
      <p:sp>
        <p:nvSpPr>
          <p:cNvPr id="449" name="Line"/>
          <p:cNvSpPr/>
          <p:nvPr/>
        </p:nvSpPr>
        <p:spPr>
          <a:xfrm>
            <a:off x="10719046" y="11024936"/>
            <a:ext cx="1228351" cy="1"/>
          </a:xfrm>
          <a:prstGeom prst="line">
            <a:avLst/>
          </a:prstGeom>
          <a:ln w="25400">
            <a:solidFill>
              <a:srgbClr val="000000"/>
            </a:solidFill>
            <a:miter lim="400000"/>
            <a:tailEnd type="triangle"/>
          </a:ln>
        </p:spPr>
        <p:txBody>
          <a:bodyPr lIns="71437" tIns="71437" rIns="71437" bIns="71437" anchor="ctr"/>
          <a:lstStyle/>
          <a:p>
            <a:pPr defTabSz="821531">
              <a:defRPr sz="3200">
                <a:solidFill>
                  <a:srgbClr val="000000"/>
                </a:solidFill>
                <a:latin typeface="Helvetica Light"/>
                <a:ea typeface="Helvetica Light"/>
                <a:cs typeface="Helvetica Light"/>
                <a:sym typeface="Helvetica Light"/>
              </a:defRPr>
            </a:pPr>
          </a:p>
        </p:txBody>
      </p:sp>
      <p:sp>
        <p:nvSpPr>
          <p:cNvPr id="450" name="j"/>
          <p:cNvSpPr txBox="1"/>
          <p:nvPr/>
        </p:nvSpPr>
        <p:spPr>
          <a:xfrm>
            <a:off x="14098056" y="10680448"/>
            <a:ext cx="257075" cy="688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600">
                <a:solidFill>
                  <a:srgbClr val="000000"/>
                </a:solidFill>
                <a:latin typeface="Helvetica Light"/>
                <a:ea typeface="Helvetica Light"/>
                <a:cs typeface="Helvetica Light"/>
                <a:sym typeface="Helvetica Light"/>
              </a:defRPr>
            </a:lvl1pPr>
          </a:lstStyle>
          <a:p>
            <a:pPr/>
            <a:r>
              <a:t>j</a:t>
            </a:r>
          </a:p>
        </p:txBody>
      </p:sp>
      <p:sp>
        <p:nvSpPr>
          <p:cNvPr id="451" name="..."/>
          <p:cNvSpPr txBox="1"/>
          <p:nvPr/>
        </p:nvSpPr>
        <p:spPr>
          <a:xfrm>
            <a:off x="12017537" y="10728478"/>
            <a:ext cx="536881" cy="688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600">
                <a:solidFill>
                  <a:srgbClr val="000000"/>
                </a:solidFill>
                <a:latin typeface="Helvetica Light"/>
                <a:ea typeface="Helvetica Light"/>
                <a:cs typeface="Helvetica Light"/>
                <a:sym typeface="Helvetica Light"/>
              </a:defRPr>
            </a:lvl1pPr>
          </a:lstStyle>
          <a:p>
            <a:pPr/>
            <a:r>
              <a:t>...</a:t>
            </a:r>
          </a:p>
        </p:txBody>
      </p:sp>
      <p:sp>
        <p:nvSpPr>
          <p:cNvPr id="452" name="Line"/>
          <p:cNvSpPr/>
          <p:nvPr/>
        </p:nvSpPr>
        <p:spPr>
          <a:xfrm>
            <a:off x="7347402" y="7822251"/>
            <a:ext cx="1" cy="3636763"/>
          </a:xfrm>
          <a:prstGeom prst="line">
            <a:avLst/>
          </a:prstGeom>
          <a:ln w="25400">
            <a:solidFill>
              <a:srgbClr val="000000"/>
            </a:solidFill>
            <a:miter lim="400000"/>
            <a:tailEnd type="triangle"/>
          </a:ln>
        </p:spPr>
        <p:txBody>
          <a:bodyPr lIns="71437" tIns="71437" rIns="71437" bIns="71437" anchor="ctr"/>
          <a:lstStyle/>
          <a:p>
            <a:pPr defTabSz="821531">
              <a:defRPr sz="3200">
                <a:solidFill>
                  <a:srgbClr val="000000"/>
                </a:solidFill>
                <a:latin typeface="Helvetica Light"/>
                <a:ea typeface="Helvetica Light"/>
                <a:cs typeface="Helvetica Light"/>
                <a:sym typeface="Helvetica Light"/>
              </a:defRPr>
            </a:pPr>
          </a:p>
        </p:txBody>
      </p:sp>
      <p:sp>
        <p:nvSpPr>
          <p:cNvPr id="453" name="processing of event queue"/>
          <p:cNvSpPr txBox="1"/>
          <p:nvPr/>
        </p:nvSpPr>
        <p:spPr>
          <a:xfrm>
            <a:off x="5388388" y="6766355"/>
            <a:ext cx="3918030" cy="12350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defTabSz="821531">
              <a:defRPr sz="3600">
                <a:solidFill>
                  <a:srgbClr val="000000"/>
                </a:solidFill>
                <a:latin typeface="Helvetica Light"/>
                <a:ea typeface="Helvetica Light"/>
                <a:cs typeface="Helvetica Light"/>
                <a:sym typeface="Helvetica Light"/>
              </a:defRPr>
            </a:lvl1pPr>
          </a:lstStyle>
          <a:p>
            <a:pPr/>
            <a:r>
              <a:t>processing of event queue</a:t>
            </a:r>
          </a:p>
        </p:txBody>
      </p:sp>
      <p:sp>
        <p:nvSpPr>
          <p:cNvPr id="454" name="Line"/>
          <p:cNvSpPr/>
          <p:nvPr/>
        </p:nvSpPr>
        <p:spPr>
          <a:xfrm>
            <a:off x="12693081" y="11085796"/>
            <a:ext cx="1228351" cy="1"/>
          </a:xfrm>
          <a:prstGeom prst="line">
            <a:avLst/>
          </a:prstGeom>
          <a:ln w="25400">
            <a:solidFill>
              <a:srgbClr val="000000"/>
            </a:solidFill>
            <a:miter lim="400000"/>
            <a:tailEnd type="triangle"/>
          </a:ln>
        </p:spPr>
        <p:txBody>
          <a:bodyPr lIns="71437" tIns="71437" rIns="71437" bIns="71437" anchor="ctr"/>
          <a:lstStyle/>
          <a:p>
            <a:pPr defTabSz="821531">
              <a:defRPr sz="3200">
                <a:solidFill>
                  <a:srgbClr val="000000"/>
                </a:solidFill>
                <a:latin typeface="Helvetica Light"/>
                <a:ea typeface="Helvetica Light"/>
                <a:cs typeface="Helvetica Light"/>
                <a:sym typeface="Helvetica Light"/>
              </a:defRPr>
            </a:pPr>
          </a:p>
        </p:txBody>
      </p:sp>
      <p:sp>
        <p:nvSpPr>
          <p:cNvPr id="455" name="j will not execute until after i"/>
          <p:cNvSpPr txBox="1"/>
          <p:nvPr/>
        </p:nvSpPr>
        <p:spPr>
          <a:xfrm>
            <a:off x="7723523" y="12137694"/>
            <a:ext cx="7955281" cy="904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defTabSz="821531">
              <a:spcBef>
                <a:spcPts val="1500"/>
              </a:spcBef>
              <a:defRPr i="1" sz="5000">
                <a:solidFill>
                  <a:srgbClr val="000000"/>
                </a:solidFill>
                <a:latin typeface="Helvetica"/>
                <a:ea typeface="Helvetica"/>
                <a:cs typeface="Helvetica"/>
                <a:sym typeface="Helvetica"/>
              </a:defRPr>
            </a:lvl1pPr>
          </a:lstStyle>
          <a:p>
            <a:pPr/>
            <a:r>
              <a:t>j will not execute until after i</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7" name="Implications of run-to-completion"/>
          <p:cNvSpPr txBox="1"/>
          <p:nvPr>
            <p:ph type="title"/>
          </p:nvPr>
        </p:nvSpPr>
        <p:spPr>
          <a:prstGeom prst="rect">
            <a:avLst/>
          </a:prstGeom>
        </p:spPr>
        <p:txBody>
          <a:bodyPr/>
          <a:lstStyle/>
          <a:p>
            <a:pPr/>
            <a:r>
              <a:t>Implications of run-to-completion</a:t>
            </a:r>
          </a:p>
        </p:txBody>
      </p:sp>
      <p:sp>
        <p:nvSpPr>
          <p:cNvPr id="458" name="Run-to-completion: first 2 lines ALWAYS first, covey.town handler lines always together"/>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619125">
              <a:defRPr sz="4125"/>
            </a:lvl1pPr>
          </a:lstStyle>
          <a:p>
            <a:pPr/>
            <a:r>
              <a:t>Run-to-completion: first 2 lines ALWAYS first, covey.town handler lines always together</a:t>
            </a:r>
          </a:p>
        </p:txBody>
      </p:sp>
      <p:sp>
        <p:nvSpPr>
          <p:cNvPr id="459" name="console.log('Making a requests');…"/>
          <p:cNvSpPr txBox="1"/>
          <p:nvPr/>
        </p:nvSpPr>
        <p:spPr>
          <a:xfrm>
            <a:off x="1244237" y="5372960"/>
            <a:ext cx="10039129" cy="600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b="1" sz="2600">
                <a:solidFill>
                  <a:srgbClr val="018001"/>
                </a:solidFill>
                <a:latin typeface="Courier"/>
                <a:ea typeface="Courier"/>
                <a:cs typeface="Courier"/>
                <a:sym typeface="Courier"/>
              </a:defRPr>
            </a:pPr>
            <a:r>
              <a:rPr i="1">
                <a:solidFill>
                  <a:srgbClr val="66187A"/>
                </a:solidFill>
              </a:rPr>
              <a:t>console</a:t>
            </a:r>
            <a:r>
              <a:rPr b="0">
                <a:solidFill>
                  <a:srgbClr val="000000"/>
                </a:solidFill>
              </a:rPr>
              <a:t>.</a:t>
            </a:r>
            <a:r>
              <a:rPr b="0">
                <a:solidFill>
                  <a:srgbClr val="7A7A43"/>
                </a:solidFill>
              </a:rPr>
              <a:t>log</a:t>
            </a:r>
            <a:r>
              <a:rPr b="0">
                <a:solidFill>
                  <a:srgbClr val="000000"/>
                </a:solidFill>
              </a:rPr>
              <a:t>(</a:t>
            </a:r>
            <a:r>
              <a:t>'Making a requests'</a:t>
            </a:r>
            <a:r>
              <a:rPr b="0">
                <a:solidFill>
                  <a:srgbClr val="000000"/>
                </a:solidFill>
              </a:rPr>
              <a:t>);</a:t>
            </a:r>
            <a:endParaRPr b="0">
              <a:solidFill>
                <a:srgbClr val="000000"/>
              </a:solidFill>
            </a:endParaRPr>
          </a:p>
          <a:p>
            <a:pPr algn="l" defTabSz="457200">
              <a:defRPr b="1" sz="2600">
                <a:solidFill>
                  <a:srgbClr val="018001"/>
                </a:solidFill>
                <a:latin typeface="Courier"/>
                <a:ea typeface="Courier"/>
                <a:cs typeface="Courier"/>
                <a:sym typeface="Courier"/>
              </a:defRPr>
            </a:pPr>
            <a:r>
              <a:rPr i="1">
                <a:solidFill>
                  <a:srgbClr val="66187A"/>
                </a:solidFill>
              </a:rPr>
              <a:t>axios</a:t>
            </a:r>
            <a:r>
              <a:rPr b="0">
                <a:solidFill>
                  <a:srgbClr val="000000"/>
                </a:solidFill>
              </a:rPr>
              <a:t>.</a:t>
            </a:r>
            <a:r>
              <a:rPr b="0">
                <a:solidFill>
                  <a:srgbClr val="7A7A43"/>
                </a:solidFill>
              </a:rPr>
              <a:t>get</a:t>
            </a:r>
            <a:r>
              <a:rPr b="0">
                <a:solidFill>
                  <a:srgbClr val="000000"/>
                </a:solidFill>
              </a:rPr>
              <a:t>(</a:t>
            </a:r>
            <a:r>
              <a:t>'https://rest-example.covey.town/'</a:t>
            </a:r>
            <a:r>
              <a:rPr b="0">
                <a:solidFill>
                  <a:srgbClr val="000000"/>
                </a:solidFill>
              </a:rPr>
              <a:t>)</a:t>
            </a:r>
            <a:endParaRPr b="0">
              <a:solidFill>
                <a:srgbClr val="000000"/>
              </a:solidFill>
            </a:endParaRPr>
          </a:p>
          <a:p>
            <a:pPr algn="l" defTabSz="457200">
              <a:defRPr sz="2600">
                <a:solidFill>
                  <a:srgbClr val="000000"/>
                </a:solidFill>
                <a:latin typeface="Courier"/>
                <a:ea typeface="Courier"/>
                <a:cs typeface="Courier"/>
                <a:sym typeface="Courier"/>
              </a:defRPr>
            </a:pPr>
            <a:r>
              <a:t>  .</a:t>
            </a:r>
            <a:r>
              <a:rPr>
                <a:solidFill>
                  <a:srgbClr val="7A7A43"/>
                </a:solidFill>
              </a:rPr>
              <a:t>then</a:t>
            </a:r>
            <a:r>
              <a:t>((response) =&gt;{</a:t>
            </a:r>
          </a:p>
          <a:p>
            <a:pPr algn="l" defTabSz="457200">
              <a:defRPr b="1" sz="26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'Heard back from server'</a:t>
            </a:r>
            <a:r>
              <a:rPr b="0">
                <a:solidFill>
                  <a:srgbClr val="000000"/>
                </a:solidFill>
              </a:rPr>
              <a:t>);</a:t>
            </a:r>
            <a:endParaRPr b="0">
              <a:solidFill>
                <a:srgbClr val="000000"/>
              </a:solidFill>
            </a:endParaRPr>
          </a:p>
          <a:p>
            <a:pPr algn="l" defTabSz="457200">
              <a:defRPr sz="2600">
                <a:solidFill>
                  <a:srgbClr val="000000"/>
                </a:solidFill>
                <a:latin typeface="Courier"/>
                <a:ea typeface="Courier"/>
                <a:cs typeface="Courier"/>
                <a:sym typeface="Courier"/>
              </a:defRPr>
            </a:pPr>
            <a:r>
              <a:t>  </a:t>
            </a:r>
            <a:r>
              <a:rPr b="1" i="1">
                <a:solidFill>
                  <a:srgbClr val="66187A"/>
                </a:solidFill>
              </a:rPr>
              <a:t>console</a:t>
            </a:r>
            <a:r>
              <a:t>.</a:t>
            </a:r>
            <a:r>
              <a:rPr>
                <a:solidFill>
                  <a:srgbClr val="7A7A43"/>
                </a:solidFill>
              </a:rPr>
              <a:t>log</a:t>
            </a:r>
            <a:r>
              <a:t>(response.</a:t>
            </a:r>
            <a:r>
              <a:rPr b="1">
                <a:solidFill>
                  <a:srgbClr val="66187A"/>
                </a:solidFill>
              </a:rPr>
              <a:t>data</a:t>
            </a:r>
            <a:r>
              <a:t>);</a:t>
            </a:r>
          </a:p>
          <a:p>
            <a:pPr algn="l" defTabSz="457200">
              <a:defRPr sz="2600">
                <a:solidFill>
                  <a:srgbClr val="000000"/>
                </a:solidFill>
                <a:latin typeface="Courier"/>
                <a:ea typeface="Courier"/>
                <a:cs typeface="Courier"/>
                <a:sym typeface="Courier"/>
              </a:defRPr>
            </a:pPr>
            <a:r>
              <a:t>});</a:t>
            </a:r>
          </a:p>
          <a:p>
            <a:pPr algn="l" defTabSz="457200">
              <a:defRPr b="1" sz="2600">
                <a:solidFill>
                  <a:srgbClr val="018001"/>
                </a:solidFill>
                <a:latin typeface="Courier"/>
                <a:ea typeface="Courier"/>
                <a:cs typeface="Courier"/>
                <a:sym typeface="Courier"/>
              </a:defRPr>
            </a:pPr>
            <a:r>
              <a:rPr i="1">
                <a:solidFill>
                  <a:srgbClr val="66187A"/>
                </a:solidFill>
              </a:rPr>
              <a:t>axios</a:t>
            </a:r>
            <a:r>
              <a:rPr b="0">
                <a:solidFill>
                  <a:srgbClr val="000000"/>
                </a:solidFill>
              </a:rPr>
              <a:t>.</a:t>
            </a:r>
            <a:r>
              <a:rPr b="0">
                <a:solidFill>
                  <a:srgbClr val="7A7A43"/>
                </a:solidFill>
              </a:rPr>
              <a:t>get</a:t>
            </a:r>
            <a:r>
              <a:rPr b="0">
                <a:solidFill>
                  <a:srgbClr val="000000"/>
                </a:solidFill>
              </a:rPr>
              <a:t>(</a:t>
            </a:r>
            <a:r>
              <a:t>'https://www.google.com/'</a:t>
            </a:r>
            <a:r>
              <a:rPr b="0">
                <a:solidFill>
                  <a:srgbClr val="000000"/>
                </a:solidFill>
              </a:rPr>
              <a:t>)</a:t>
            </a:r>
            <a:endParaRPr b="0">
              <a:solidFill>
                <a:srgbClr val="000000"/>
              </a:solidFill>
            </a:endParaRPr>
          </a:p>
          <a:p>
            <a:pPr algn="l" defTabSz="457200">
              <a:defRPr sz="2600">
                <a:solidFill>
                  <a:srgbClr val="000000"/>
                </a:solidFill>
                <a:latin typeface="Courier"/>
                <a:ea typeface="Courier"/>
                <a:cs typeface="Courier"/>
                <a:sym typeface="Courier"/>
              </a:defRPr>
            </a:pPr>
            <a:r>
              <a:t>  .</a:t>
            </a:r>
            <a:r>
              <a:rPr>
                <a:solidFill>
                  <a:srgbClr val="7A7A43"/>
                </a:solidFill>
              </a:rPr>
              <a:t>then</a:t>
            </a:r>
            <a:r>
              <a:t>((response) =&gt;{</a:t>
            </a:r>
          </a:p>
          <a:p>
            <a:pPr algn="l" defTabSz="457200">
              <a:defRPr b="1" sz="26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'Heard back from Google'</a:t>
            </a:r>
            <a:r>
              <a:rPr b="0">
                <a:solidFill>
                  <a:srgbClr val="000000"/>
                </a:solidFill>
              </a:rPr>
              <a:t>);</a:t>
            </a:r>
            <a:endParaRPr b="0">
              <a:solidFill>
                <a:srgbClr val="000000"/>
              </a:solidFill>
            </a:endParaRPr>
          </a:p>
          <a:p>
            <a:pPr algn="l" defTabSz="457200">
              <a:defRPr sz="2600">
                <a:solidFill>
                  <a:srgbClr val="000000"/>
                </a:solidFill>
                <a:latin typeface="Courier"/>
                <a:ea typeface="Courier"/>
                <a:cs typeface="Courier"/>
                <a:sym typeface="Courier"/>
              </a:defRPr>
            </a:pPr>
            <a:r>
              <a:t>  });</a:t>
            </a:r>
          </a:p>
          <a:p>
            <a:pPr algn="l" defTabSz="457200">
              <a:defRPr b="1" sz="2600">
                <a:solidFill>
                  <a:srgbClr val="018001"/>
                </a:solidFill>
                <a:latin typeface="Courier"/>
                <a:ea typeface="Courier"/>
                <a:cs typeface="Courier"/>
                <a:sym typeface="Courier"/>
              </a:defRPr>
            </a:pPr>
            <a:r>
              <a:rPr i="1">
                <a:solidFill>
                  <a:srgbClr val="66187A"/>
                </a:solidFill>
              </a:rPr>
              <a:t>axios</a:t>
            </a:r>
            <a:r>
              <a:rPr b="0">
                <a:solidFill>
                  <a:srgbClr val="000000"/>
                </a:solidFill>
              </a:rPr>
              <a:t>.</a:t>
            </a:r>
            <a:r>
              <a:rPr b="0">
                <a:solidFill>
                  <a:srgbClr val="7A7A43"/>
                </a:solidFill>
              </a:rPr>
              <a:t>get</a:t>
            </a:r>
            <a:r>
              <a:rPr b="0">
                <a:solidFill>
                  <a:srgbClr val="000000"/>
                </a:solidFill>
              </a:rPr>
              <a:t>(</a:t>
            </a:r>
            <a:r>
              <a:t>'https://www.facebook.com/'</a:t>
            </a:r>
            <a:r>
              <a:rPr b="0">
                <a:solidFill>
                  <a:srgbClr val="000000"/>
                </a:solidFill>
              </a:rPr>
              <a:t>)</a:t>
            </a:r>
            <a:endParaRPr b="0">
              <a:solidFill>
                <a:srgbClr val="000000"/>
              </a:solidFill>
            </a:endParaRPr>
          </a:p>
          <a:p>
            <a:pPr algn="l" defTabSz="457200">
              <a:defRPr sz="2600">
                <a:solidFill>
                  <a:srgbClr val="000000"/>
                </a:solidFill>
                <a:latin typeface="Courier"/>
                <a:ea typeface="Courier"/>
                <a:cs typeface="Courier"/>
                <a:sym typeface="Courier"/>
              </a:defRPr>
            </a:pPr>
            <a:r>
              <a:t>  .</a:t>
            </a:r>
            <a:r>
              <a:rPr>
                <a:solidFill>
                  <a:srgbClr val="7A7A43"/>
                </a:solidFill>
              </a:rPr>
              <a:t>then</a:t>
            </a:r>
            <a:r>
              <a:t>((response) =&gt;{</a:t>
            </a:r>
          </a:p>
          <a:p>
            <a:pPr algn="l" defTabSz="457200">
              <a:defRPr b="1" sz="26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'Heard back from Facebook'</a:t>
            </a:r>
            <a:r>
              <a:rPr b="0">
                <a:solidFill>
                  <a:srgbClr val="000000"/>
                </a:solidFill>
              </a:rPr>
              <a:t>);</a:t>
            </a:r>
            <a:endParaRPr b="0">
              <a:solidFill>
                <a:srgbClr val="000000"/>
              </a:solidFill>
            </a:endParaRPr>
          </a:p>
          <a:p>
            <a:pPr algn="l" defTabSz="457200">
              <a:defRPr sz="2600">
                <a:solidFill>
                  <a:srgbClr val="000000"/>
                </a:solidFill>
                <a:latin typeface="Courier"/>
                <a:ea typeface="Courier"/>
                <a:cs typeface="Courier"/>
                <a:sym typeface="Courier"/>
              </a:defRPr>
            </a:pPr>
            <a:r>
              <a:t>  });</a:t>
            </a:r>
          </a:p>
          <a:p>
            <a:pPr algn="l" defTabSz="457200">
              <a:defRPr b="1" sz="2600">
                <a:solidFill>
                  <a:srgbClr val="018001"/>
                </a:solidFill>
                <a:latin typeface="Courier"/>
                <a:ea typeface="Courier"/>
                <a:cs typeface="Courier"/>
                <a:sym typeface="Courier"/>
              </a:defRPr>
            </a:pPr>
            <a:r>
              <a:rPr i="1">
                <a:solidFill>
                  <a:srgbClr val="66187A"/>
                </a:solidFill>
              </a:rPr>
              <a:t>console</a:t>
            </a:r>
            <a:r>
              <a:rPr b="0">
                <a:solidFill>
                  <a:srgbClr val="000000"/>
                </a:solidFill>
              </a:rPr>
              <a:t>.</a:t>
            </a:r>
            <a:r>
              <a:rPr b="0">
                <a:solidFill>
                  <a:srgbClr val="7A7A43"/>
                </a:solidFill>
              </a:rPr>
              <a:t>log</a:t>
            </a:r>
            <a:r>
              <a:rPr b="0">
                <a:solidFill>
                  <a:srgbClr val="000000"/>
                </a:solidFill>
              </a:rPr>
              <a:t>(</a:t>
            </a:r>
            <a:r>
              <a:t>'Requests sent!'</a:t>
            </a:r>
            <a:r>
              <a:rPr b="0">
                <a:solidFill>
                  <a:srgbClr val="000000"/>
                </a:solidFill>
              </a:rPr>
              <a:t>);</a:t>
            </a:r>
          </a:p>
        </p:txBody>
      </p:sp>
      <p:sp>
        <p:nvSpPr>
          <p:cNvPr id="460" name="Making a requests…"/>
          <p:cNvSpPr txBox="1"/>
          <p:nvPr/>
        </p:nvSpPr>
        <p:spPr>
          <a:xfrm>
            <a:off x="11761043" y="6299200"/>
            <a:ext cx="10390585" cy="299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200">
                <a:latin typeface="Menlo Regular"/>
                <a:ea typeface="Menlo Regular"/>
                <a:cs typeface="Menlo Regular"/>
                <a:sym typeface="Menlo Regular"/>
              </a:defRPr>
            </a:pPr>
            <a:r>
              <a:t>Making a requests</a:t>
            </a:r>
          </a:p>
          <a:p>
            <a:pPr algn="l">
              <a:defRPr sz="3200">
                <a:latin typeface="Menlo Regular"/>
                <a:ea typeface="Menlo Regular"/>
                <a:cs typeface="Menlo Regular"/>
                <a:sym typeface="Menlo Regular"/>
              </a:defRPr>
            </a:pPr>
            <a:r>
              <a:t>Requests sent!</a:t>
            </a:r>
          </a:p>
          <a:p>
            <a:pPr algn="l">
              <a:defRPr sz="3200">
                <a:latin typeface="Menlo Regular"/>
                <a:ea typeface="Menlo Regular"/>
                <a:cs typeface="Menlo Regular"/>
                <a:sym typeface="Menlo Regular"/>
              </a:defRPr>
            </a:pPr>
            <a:r>
              <a:t>Heard back from Google</a:t>
            </a:r>
          </a:p>
          <a:p>
            <a:pPr algn="l">
              <a:defRPr sz="3200">
                <a:latin typeface="Menlo Regular"/>
                <a:ea typeface="Menlo Regular"/>
                <a:cs typeface="Menlo Regular"/>
                <a:sym typeface="Menlo Regular"/>
              </a:defRPr>
            </a:pPr>
            <a:r>
              <a:t>Heard back from server</a:t>
            </a:r>
          </a:p>
          <a:p>
            <a:pPr algn="l">
              <a:defRPr sz="3200">
                <a:latin typeface="Menlo Regular"/>
                <a:ea typeface="Menlo Regular"/>
                <a:cs typeface="Menlo Regular"/>
                <a:sym typeface="Menlo Regular"/>
              </a:defRPr>
            </a:pPr>
            <a:r>
              <a:t>This is GET number 6 on the current server</a:t>
            </a:r>
          </a:p>
          <a:p>
            <a:pPr algn="l">
              <a:defRPr sz="3200">
                <a:latin typeface="Menlo Regular"/>
                <a:ea typeface="Menlo Regular"/>
                <a:cs typeface="Menlo Regular"/>
                <a:sym typeface="Menlo Regular"/>
              </a:defRPr>
            </a:pPr>
            <a:r>
              <a:t>Heard back from Facebook</a:t>
            </a:r>
          </a:p>
        </p:txBody>
      </p:sp>
      <p:sp>
        <p:nvSpPr>
          <p:cNvPr id="461" name="Sample Output:"/>
          <p:cNvSpPr txBox="1"/>
          <p:nvPr/>
        </p:nvSpPr>
        <p:spPr>
          <a:xfrm>
            <a:off x="11722201" y="5712917"/>
            <a:ext cx="2260398"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000000"/>
                </a:solidFill>
              </a:defRPr>
            </a:lvl1pPr>
          </a:lstStyle>
          <a:p>
            <a:pPr/>
            <a:r>
              <a:t>Sample Output:</a:t>
            </a:r>
          </a:p>
        </p:txBody>
      </p:sp>
      <p:sp>
        <p:nvSpPr>
          <p:cNvPr id="462" name="No guarantee on order of hearing back from Google, our server, or Facebook (new handlers)"/>
          <p:cNvSpPr txBox="1"/>
          <p:nvPr/>
        </p:nvSpPr>
        <p:spPr>
          <a:xfrm>
            <a:off x="10684008" y="10005517"/>
            <a:ext cx="12544655"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i="1">
                <a:solidFill>
                  <a:schemeClr val="accent5">
                    <a:hueOff val="-82419"/>
                    <a:satOff val="-9513"/>
                    <a:lumOff val="-16343"/>
                  </a:schemeClr>
                </a:solidFill>
              </a:defRPr>
            </a:lvl1pPr>
          </a:lstStyle>
          <a:p>
            <a:pPr/>
            <a:r>
              <a:t>No guarantee on order of hearing back from Google, our server, or Facebook (new handlers)</a:t>
            </a:r>
          </a:p>
        </p:txBody>
      </p:sp>
      <p:grpSp>
        <p:nvGrpSpPr>
          <p:cNvPr id="465" name="Group"/>
          <p:cNvGrpSpPr/>
          <p:nvPr/>
        </p:nvGrpSpPr>
        <p:grpSpPr>
          <a:xfrm>
            <a:off x="11722100" y="4803470"/>
            <a:ext cx="9461501" cy="2466858"/>
            <a:chOff x="0" y="230682"/>
            <a:chExt cx="9461499" cy="2466856"/>
          </a:xfrm>
        </p:grpSpPr>
        <p:sp>
          <p:nvSpPr>
            <p:cNvPr id="463" name="These 2 lines ALWAYS first (same handler)"/>
            <p:cNvSpPr/>
            <p:nvPr/>
          </p:nvSpPr>
          <p:spPr>
            <a:xfrm>
              <a:off x="8191499" y="230682"/>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chemeClr val="accent5">
                      <a:hueOff val="-82419"/>
                      <a:satOff val="-9513"/>
                      <a:lumOff val="-16343"/>
                    </a:schemeClr>
                  </a:solidFill>
                </a:defRPr>
              </a:lvl1pPr>
            </a:lstStyle>
            <a:p>
              <a:pPr/>
              <a:r>
                <a:t>These 2 lines ALWAYS first (same handler)</a:t>
              </a:r>
            </a:p>
          </p:txBody>
        </p:sp>
        <p:sp>
          <p:nvSpPr>
            <p:cNvPr id="464" name="Callout"/>
            <p:cNvSpPr/>
            <p:nvPr/>
          </p:nvSpPr>
          <p:spPr>
            <a:xfrm rot="16200000">
              <a:off x="2061964" y="-1628200"/>
              <a:ext cx="2263776" cy="63877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79" y="0"/>
                  </a:moveTo>
                  <a:cubicBezTo>
                    <a:pt x="393" y="0"/>
                    <a:pt x="0" y="139"/>
                    <a:pt x="0" y="311"/>
                  </a:cubicBezTo>
                  <a:lnTo>
                    <a:pt x="0" y="15064"/>
                  </a:lnTo>
                  <a:cubicBezTo>
                    <a:pt x="0" y="15237"/>
                    <a:pt x="393" y="15377"/>
                    <a:pt x="879" y="15377"/>
                  </a:cubicBezTo>
                  <a:lnTo>
                    <a:pt x="5635" y="15377"/>
                  </a:lnTo>
                  <a:lnTo>
                    <a:pt x="21600" y="21600"/>
                  </a:lnTo>
                  <a:lnTo>
                    <a:pt x="8176" y="14362"/>
                  </a:lnTo>
                  <a:lnTo>
                    <a:pt x="8176" y="311"/>
                  </a:lnTo>
                  <a:cubicBezTo>
                    <a:pt x="8176" y="139"/>
                    <a:pt x="7783" y="0"/>
                    <a:pt x="7297" y="0"/>
                  </a:cubicBezTo>
                  <a:lnTo>
                    <a:pt x="879" y="0"/>
                  </a:lnTo>
                  <a:close/>
                </a:path>
              </a:pathLst>
            </a:custGeom>
            <a:noFill/>
            <a:ln w="76200" cap="flat">
              <a:solidFill>
                <a:srgbClr val="FF0000"/>
              </a:solidFill>
              <a:prstDash val="solid"/>
              <a:round/>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grpSp>
      <p:grpSp>
        <p:nvGrpSpPr>
          <p:cNvPr id="468" name="Group"/>
          <p:cNvGrpSpPr/>
          <p:nvPr/>
        </p:nvGrpSpPr>
        <p:grpSpPr>
          <a:xfrm>
            <a:off x="11352610" y="7746869"/>
            <a:ext cx="10947004" cy="3128352"/>
            <a:chOff x="1349734" y="-25"/>
            <a:chExt cx="10947003" cy="3128350"/>
          </a:xfrm>
        </p:grpSpPr>
        <p:sp>
          <p:nvSpPr>
            <p:cNvPr id="466" name="These 2 lines ALWAYS together (same handler)"/>
            <p:cNvSpPr/>
            <p:nvPr/>
          </p:nvSpPr>
          <p:spPr>
            <a:xfrm>
              <a:off x="3243224" y="185832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chemeClr val="accent5">
                      <a:hueOff val="-82419"/>
                      <a:satOff val="-9513"/>
                      <a:lumOff val="-16343"/>
                    </a:schemeClr>
                  </a:solidFill>
                </a:defRPr>
              </a:lvl1pPr>
            </a:lstStyle>
            <a:p>
              <a:pPr/>
              <a:r>
                <a:t>These 2 lines ALWAYS together (same handler)</a:t>
              </a:r>
            </a:p>
          </p:txBody>
        </p:sp>
        <p:sp>
          <p:nvSpPr>
            <p:cNvPr id="467" name="Callout"/>
            <p:cNvSpPr/>
            <p:nvPr/>
          </p:nvSpPr>
          <p:spPr>
            <a:xfrm rot="16200000">
              <a:off x="6016984" y="-4667276"/>
              <a:ext cx="1612504" cy="109470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8761" y="946"/>
                  </a:lnTo>
                  <a:lnTo>
                    <a:pt x="8761" y="21396"/>
                  </a:lnTo>
                  <a:cubicBezTo>
                    <a:pt x="8761" y="21509"/>
                    <a:pt x="9380" y="21600"/>
                    <a:pt x="10143" y="21600"/>
                  </a:cubicBezTo>
                  <a:lnTo>
                    <a:pt x="20218" y="21600"/>
                  </a:lnTo>
                  <a:cubicBezTo>
                    <a:pt x="20981" y="21600"/>
                    <a:pt x="21600" y="21509"/>
                    <a:pt x="21600" y="21396"/>
                  </a:cubicBezTo>
                  <a:lnTo>
                    <a:pt x="21600" y="632"/>
                  </a:lnTo>
                  <a:cubicBezTo>
                    <a:pt x="21600" y="520"/>
                    <a:pt x="20981" y="428"/>
                    <a:pt x="20218" y="428"/>
                  </a:cubicBezTo>
                  <a:lnTo>
                    <a:pt x="17193" y="428"/>
                  </a:lnTo>
                  <a:lnTo>
                    <a:pt x="0" y="0"/>
                  </a:lnTo>
                  <a:close/>
                </a:path>
              </a:pathLst>
            </a:custGeom>
            <a:noFill/>
            <a:ln w="76200" cap="flat">
              <a:solidFill>
                <a:srgbClr val="FF0000"/>
              </a:solidFill>
              <a:prstDash val="solid"/>
              <a:round/>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gr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Zoom Mechanics"/>
          <p:cNvSpPr txBox="1"/>
          <p:nvPr>
            <p:ph type="title"/>
          </p:nvPr>
        </p:nvSpPr>
        <p:spPr>
          <a:prstGeom prst="rect">
            <a:avLst/>
          </a:prstGeom>
        </p:spPr>
        <p:txBody>
          <a:bodyPr/>
          <a:lstStyle/>
          <a:p>
            <a:pPr/>
            <a:r>
              <a:t>Zoom Mechanics</a:t>
            </a:r>
          </a:p>
        </p:txBody>
      </p:sp>
      <p:sp>
        <p:nvSpPr>
          <p:cNvPr id="149" name="Slide Subtitle"/>
          <p:cNvSpPr txBox="1"/>
          <p:nvPr>
            <p:ph type="body" idx="21"/>
          </p:nvPr>
        </p:nvSpPr>
        <p:spPr>
          <a:prstGeom prst="rect">
            <a:avLst/>
          </a:prstGeom>
        </p:spPr>
        <p:txBody>
          <a:bodyPr/>
          <a:lstStyle/>
          <a:p>
            <a:pPr/>
          </a:p>
        </p:txBody>
      </p:sp>
      <p:sp>
        <p:nvSpPr>
          <p:cNvPr id="150" name="Recording: This meeting is being recorded…"/>
          <p:cNvSpPr txBox="1"/>
          <p:nvPr>
            <p:ph type="body" idx="1"/>
          </p:nvPr>
        </p:nvSpPr>
        <p:spPr>
          <a:prstGeom prst="rect">
            <a:avLst/>
          </a:prstGeom>
        </p:spPr>
        <p:txBody>
          <a:bodyPr/>
          <a:lstStyle/>
          <a:p>
            <a:pPr marL="457200" indent="-457200" defTabSz="1828754">
              <a:spcBef>
                <a:spcPts val="3300"/>
              </a:spcBef>
              <a:defRPr sz="3600"/>
            </a:pPr>
            <a:r>
              <a:t>Recording: This meeting is being recorded</a:t>
            </a:r>
          </a:p>
          <a:p>
            <a:pPr marL="457200" indent="-457200" defTabSz="1828754">
              <a:spcBef>
                <a:spcPts val="3300"/>
              </a:spcBef>
              <a:defRPr sz="3600"/>
            </a:pPr>
            <a:r>
              <a:t>If you feel comfortable having your camera on, please do so! If not: a photo?</a:t>
            </a:r>
          </a:p>
          <a:p>
            <a:pPr marL="457200" indent="-457200" defTabSz="1828754">
              <a:spcBef>
                <a:spcPts val="3300"/>
              </a:spcBef>
              <a:defRPr sz="3600"/>
            </a:pPr>
            <a:r>
              <a:t>I can see the zoom chat while lecturing, slack while you’re in breakout rooms</a:t>
            </a:r>
          </a:p>
          <a:p>
            <a:pPr marL="457200" indent="-457200" defTabSz="1828754">
              <a:spcBef>
                <a:spcPts val="3300"/>
              </a:spcBef>
              <a:defRPr sz="3600"/>
            </a:pPr>
            <a:r>
              <a:t>If you have a question or comment, please either:</a:t>
            </a:r>
          </a:p>
          <a:p>
            <a:pPr lvl="1" marL="914400" indent="-457200" defTabSz="1828754">
              <a:spcBef>
                <a:spcPts val="3300"/>
              </a:spcBef>
              <a:defRPr sz="3600"/>
            </a:pPr>
            <a:r>
              <a:t>“Raise hand” - I will call on you</a:t>
            </a:r>
          </a:p>
          <a:p>
            <a:pPr lvl="1" marL="914400" indent="-457200" defTabSz="1828754">
              <a:spcBef>
                <a:spcPts val="3300"/>
              </a:spcBef>
              <a:defRPr sz="3600"/>
            </a:pPr>
            <a:r>
              <a:t>Write “Q: &lt;my question&gt;” in chat - I will answer</a:t>
            </a:r>
            <a:br/>
            <a:r>
              <a:t>   your question, and might mention your name and ask you</a:t>
            </a:r>
            <a:br/>
            <a:r>
              <a:t>   a follow-up to make sure your question is addressed</a:t>
            </a:r>
          </a:p>
          <a:p>
            <a:pPr lvl="1" marL="914400" indent="-457200" defTabSz="1828754">
              <a:spcBef>
                <a:spcPts val="3300"/>
              </a:spcBef>
              <a:defRPr sz="3600"/>
            </a:pPr>
            <a:r>
              <a:t>Write “SQ: &lt;my question&gt;” in chat - I will answer</a:t>
            </a:r>
            <a:br/>
            <a:r>
              <a:t>   your question, and not mention your name or expect you to</a:t>
            </a:r>
            <a:br/>
            <a:r>
              <a:t>   respond verbally</a:t>
            </a:r>
          </a:p>
        </p:txBody>
      </p:sp>
      <p:pic>
        <p:nvPicPr>
          <p:cNvPr id="151" name="IMG_5632.jpeg" descr="IMG_5632.jpeg"/>
          <p:cNvPicPr>
            <a:picLocks noChangeAspect="1"/>
          </p:cNvPicPr>
          <p:nvPr/>
        </p:nvPicPr>
        <p:blipFill>
          <a:blip r:embed="rId2">
            <a:extLst/>
          </a:blip>
          <a:stretch>
            <a:fillRect/>
          </a:stretch>
        </p:blipFill>
        <p:spPr>
          <a:xfrm>
            <a:off x="16548003" y="8143606"/>
            <a:ext cx="7063663" cy="5297747"/>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0" name="Implications of run-to-completion"/>
          <p:cNvSpPr txBox="1"/>
          <p:nvPr>
            <p:ph type="title"/>
          </p:nvPr>
        </p:nvSpPr>
        <p:spPr>
          <a:prstGeom prst="rect">
            <a:avLst/>
          </a:prstGeom>
        </p:spPr>
        <p:txBody>
          <a:bodyPr/>
          <a:lstStyle/>
          <a:p>
            <a:pPr/>
            <a:r>
              <a:t>Implications of run-to-completion</a:t>
            </a:r>
          </a:p>
        </p:txBody>
      </p:sp>
      <p:sp>
        <p:nvSpPr>
          <p:cNvPr id="471" name="Slide Subtitle"/>
          <p:cNvSpPr txBox="1"/>
          <p:nvPr>
            <p:ph type="body" idx="21"/>
          </p:nvPr>
        </p:nvSpPr>
        <p:spPr>
          <a:prstGeom prst="rect">
            <a:avLst/>
          </a:prstGeom>
        </p:spPr>
        <p:txBody>
          <a:bodyPr/>
          <a:lstStyle/>
          <a:p>
            <a:pPr/>
          </a:p>
        </p:txBody>
      </p:sp>
      <p:sp>
        <p:nvSpPr>
          <p:cNvPr id="472" name="Bad/OK news: Nothing else will happen until event handler returns…"/>
          <p:cNvSpPr txBox="1"/>
          <p:nvPr>
            <p:ph type="body" idx="1"/>
          </p:nvPr>
        </p:nvSpPr>
        <p:spPr>
          <a:xfrm>
            <a:off x="1206500" y="3765904"/>
            <a:ext cx="21971000" cy="8256012"/>
          </a:xfrm>
          <a:prstGeom prst="rect">
            <a:avLst/>
          </a:prstGeom>
        </p:spPr>
        <p:txBody>
          <a:bodyPr/>
          <a:lstStyle/>
          <a:p>
            <a:pPr/>
            <a:r>
              <a:t>Bad/OK news: Nothing else will happen until event handler returns</a:t>
            </a:r>
          </a:p>
          <a:p>
            <a:pPr lvl="1"/>
            <a:r>
              <a:t>Event handlers should never block (e.g., wait for input) --&gt; all callbacks waiting for network response or user input are </a:t>
            </a:r>
            <a:r>
              <a:rPr b="1"/>
              <a:t>always </a:t>
            </a:r>
            <a:r>
              <a:t>asynchronous</a:t>
            </a:r>
          </a:p>
          <a:p>
            <a:pPr lvl="1"/>
            <a:r>
              <a:t>Event handlers shouldn't take a long time either</a:t>
            </a:r>
          </a:p>
        </p:txBody>
      </p:sp>
      <p:sp>
        <p:nvSpPr>
          <p:cNvPr id="473" name="callback1"/>
          <p:cNvSpPr txBox="1"/>
          <p:nvPr/>
        </p:nvSpPr>
        <p:spPr>
          <a:xfrm>
            <a:off x="8827420" y="8925553"/>
            <a:ext cx="2137538" cy="688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600">
                <a:solidFill>
                  <a:srgbClr val="000000"/>
                </a:solidFill>
                <a:latin typeface="Helvetica Light"/>
                <a:ea typeface="Helvetica Light"/>
                <a:cs typeface="Helvetica Light"/>
                <a:sym typeface="Helvetica Light"/>
              </a:defRPr>
            </a:lvl1pPr>
          </a:lstStyle>
          <a:p>
            <a:pPr/>
            <a:r>
              <a:t>callback1</a:t>
            </a:r>
          </a:p>
        </p:txBody>
      </p:sp>
      <p:sp>
        <p:nvSpPr>
          <p:cNvPr id="474" name="f"/>
          <p:cNvSpPr txBox="1"/>
          <p:nvPr/>
        </p:nvSpPr>
        <p:spPr>
          <a:xfrm>
            <a:off x="12140954" y="8221143"/>
            <a:ext cx="282678" cy="688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600">
                <a:solidFill>
                  <a:srgbClr val="000000"/>
                </a:solidFill>
                <a:latin typeface="Helvetica Light"/>
                <a:ea typeface="Helvetica Light"/>
                <a:cs typeface="Helvetica Light"/>
                <a:sym typeface="Helvetica Light"/>
              </a:defRPr>
            </a:lvl1pPr>
          </a:lstStyle>
          <a:p>
            <a:pPr/>
            <a:r>
              <a:t>f</a:t>
            </a:r>
          </a:p>
        </p:txBody>
      </p:sp>
      <p:sp>
        <p:nvSpPr>
          <p:cNvPr id="475" name="h"/>
          <p:cNvSpPr txBox="1"/>
          <p:nvPr/>
        </p:nvSpPr>
        <p:spPr>
          <a:xfrm>
            <a:off x="12077403" y="9282742"/>
            <a:ext cx="409780" cy="688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600">
                <a:solidFill>
                  <a:srgbClr val="000000"/>
                </a:solidFill>
                <a:latin typeface="Helvetica Light"/>
                <a:ea typeface="Helvetica Light"/>
                <a:cs typeface="Helvetica Light"/>
                <a:sym typeface="Helvetica Light"/>
              </a:defRPr>
            </a:lvl1pPr>
          </a:lstStyle>
          <a:p>
            <a:pPr/>
            <a:r>
              <a:t>h</a:t>
            </a:r>
          </a:p>
        </p:txBody>
      </p:sp>
      <p:sp>
        <p:nvSpPr>
          <p:cNvPr id="476" name="g"/>
          <p:cNvSpPr txBox="1"/>
          <p:nvPr/>
        </p:nvSpPr>
        <p:spPr>
          <a:xfrm>
            <a:off x="14538933" y="8221143"/>
            <a:ext cx="434925" cy="688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600">
                <a:solidFill>
                  <a:srgbClr val="000000"/>
                </a:solidFill>
                <a:latin typeface="Helvetica Light"/>
                <a:ea typeface="Helvetica Light"/>
                <a:cs typeface="Helvetica Light"/>
                <a:sym typeface="Helvetica Light"/>
              </a:defRPr>
            </a:lvl1pPr>
          </a:lstStyle>
          <a:p>
            <a:pPr/>
            <a:r>
              <a:t>g</a:t>
            </a:r>
          </a:p>
        </p:txBody>
      </p:sp>
      <p:sp>
        <p:nvSpPr>
          <p:cNvPr id="477" name="callback2"/>
          <p:cNvSpPr txBox="1"/>
          <p:nvPr/>
        </p:nvSpPr>
        <p:spPr>
          <a:xfrm>
            <a:off x="8827420" y="11458826"/>
            <a:ext cx="2137538" cy="688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600">
                <a:solidFill>
                  <a:srgbClr val="000000"/>
                </a:solidFill>
                <a:latin typeface="Helvetica Light"/>
                <a:ea typeface="Helvetica Light"/>
                <a:cs typeface="Helvetica Light"/>
                <a:sym typeface="Helvetica Light"/>
              </a:defRPr>
            </a:lvl1pPr>
          </a:lstStyle>
          <a:p>
            <a:pPr/>
            <a:r>
              <a:t>callback2</a:t>
            </a:r>
          </a:p>
        </p:txBody>
      </p:sp>
      <p:sp>
        <p:nvSpPr>
          <p:cNvPr id="478" name="Line"/>
          <p:cNvSpPr/>
          <p:nvPr/>
        </p:nvSpPr>
        <p:spPr>
          <a:xfrm>
            <a:off x="12594104" y="8637524"/>
            <a:ext cx="1785938" cy="1"/>
          </a:xfrm>
          <a:prstGeom prst="line">
            <a:avLst/>
          </a:prstGeom>
          <a:ln w="25400">
            <a:solidFill>
              <a:srgbClr val="000000"/>
            </a:solidFill>
            <a:miter lim="400000"/>
            <a:tailEnd type="triangle"/>
          </a:ln>
        </p:spPr>
        <p:txBody>
          <a:bodyPr lIns="71437" tIns="71437" rIns="71437" bIns="71437" anchor="ctr"/>
          <a:lstStyle/>
          <a:p>
            <a:pPr defTabSz="821531">
              <a:defRPr sz="3200">
                <a:solidFill>
                  <a:srgbClr val="000000"/>
                </a:solidFill>
                <a:latin typeface="Helvetica Light"/>
                <a:ea typeface="Helvetica Light"/>
                <a:cs typeface="Helvetica Light"/>
                <a:sym typeface="Helvetica Light"/>
              </a:defRPr>
            </a:pPr>
          </a:p>
        </p:txBody>
      </p:sp>
      <p:sp>
        <p:nvSpPr>
          <p:cNvPr id="479" name="Line"/>
          <p:cNvSpPr/>
          <p:nvPr/>
        </p:nvSpPr>
        <p:spPr>
          <a:xfrm>
            <a:off x="12594104" y="9698667"/>
            <a:ext cx="1785938" cy="1"/>
          </a:xfrm>
          <a:prstGeom prst="line">
            <a:avLst/>
          </a:prstGeom>
          <a:ln w="25400">
            <a:solidFill>
              <a:srgbClr val="000000"/>
            </a:solidFill>
            <a:miter lim="400000"/>
            <a:tailEnd type="triangle"/>
          </a:ln>
        </p:spPr>
        <p:txBody>
          <a:bodyPr lIns="71437" tIns="71437" rIns="71437" bIns="71437" anchor="ctr"/>
          <a:lstStyle/>
          <a:p>
            <a:pPr defTabSz="821531">
              <a:defRPr sz="3200">
                <a:solidFill>
                  <a:srgbClr val="000000"/>
                </a:solidFill>
                <a:latin typeface="Helvetica Light"/>
                <a:ea typeface="Helvetica Light"/>
                <a:cs typeface="Helvetica Light"/>
                <a:sym typeface="Helvetica Light"/>
              </a:defRPr>
            </a:pPr>
          </a:p>
        </p:txBody>
      </p:sp>
      <p:sp>
        <p:nvSpPr>
          <p:cNvPr id="480" name="..."/>
          <p:cNvSpPr txBox="1"/>
          <p:nvPr/>
        </p:nvSpPr>
        <p:spPr>
          <a:xfrm>
            <a:off x="14487955" y="9282742"/>
            <a:ext cx="536881" cy="688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600">
                <a:solidFill>
                  <a:srgbClr val="000000"/>
                </a:solidFill>
                <a:latin typeface="Helvetica Light"/>
                <a:ea typeface="Helvetica Light"/>
                <a:cs typeface="Helvetica Light"/>
                <a:sym typeface="Helvetica Light"/>
              </a:defRPr>
            </a:lvl1pPr>
          </a:lstStyle>
          <a:p>
            <a:pPr/>
            <a:r>
              <a:t>...</a:t>
            </a:r>
          </a:p>
        </p:txBody>
      </p:sp>
      <p:sp>
        <p:nvSpPr>
          <p:cNvPr id="481" name="Line"/>
          <p:cNvSpPr/>
          <p:nvPr/>
        </p:nvSpPr>
        <p:spPr>
          <a:xfrm flipV="1">
            <a:off x="10956736" y="8733574"/>
            <a:ext cx="1060219" cy="386660"/>
          </a:xfrm>
          <a:prstGeom prst="line">
            <a:avLst/>
          </a:prstGeom>
          <a:ln w="25400">
            <a:solidFill>
              <a:srgbClr val="000000"/>
            </a:solidFill>
            <a:miter lim="400000"/>
            <a:tailEnd type="triangle"/>
          </a:ln>
        </p:spPr>
        <p:txBody>
          <a:bodyPr lIns="71437" tIns="71437" rIns="71437" bIns="71437" anchor="ctr"/>
          <a:lstStyle/>
          <a:p>
            <a:pPr defTabSz="821531">
              <a:defRPr sz="3200">
                <a:solidFill>
                  <a:srgbClr val="000000"/>
                </a:solidFill>
                <a:latin typeface="Helvetica Light"/>
                <a:ea typeface="Helvetica Light"/>
                <a:cs typeface="Helvetica Light"/>
                <a:sym typeface="Helvetica Light"/>
              </a:defRPr>
            </a:pPr>
          </a:p>
        </p:txBody>
      </p:sp>
      <p:sp>
        <p:nvSpPr>
          <p:cNvPr id="482" name="Line"/>
          <p:cNvSpPr/>
          <p:nvPr/>
        </p:nvSpPr>
        <p:spPr>
          <a:xfrm>
            <a:off x="15132750" y="9698667"/>
            <a:ext cx="1785939" cy="1"/>
          </a:xfrm>
          <a:prstGeom prst="line">
            <a:avLst/>
          </a:prstGeom>
          <a:ln w="25400">
            <a:solidFill>
              <a:srgbClr val="000000"/>
            </a:solidFill>
            <a:miter lim="400000"/>
            <a:tailEnd type="triangle"/>
          </a:ln>
        </p:spPr>
        <p:txBody>
          <a:bodyPr lIns="71437" tIns="71437" rIns="71437" bIns="71437" anchor="ctr"/>
          <a:lstStyle/>
          <a:p>
            <a:pPr defTabSz="821531">
              <a:defRPr sz="3200">
                <a:solidFill>
                  <a:srgbClr val="000000"/>
                </a:solidFill>
                <a:latin typeface="Helvetica Light"/>
                <a:ea typeface="Helvetica Light"/>
                <a:cs typeface="Helvetica Light"/>
                <a:sym typeface="Helvetica Light"/>
              </a:defRPr>
            </a:pPr>
          </a:p>
        </p:txBody>
      </p:sp>
      <p:sp>
        <p:nvSpPr>
          <p:cNvPr id="483" name="i"/>
          <p:cNvSpPr txBox="1"/>
          <p:nvPr/>
        </p:nvSpPr>
        <p:spPr>
          <a:xfrm>
            <a:off x="17089193" y="9282742"/>
            <a:ext cx="257075" cy="688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600">
                <a:solidFill>
                  <a:srgbClr val="000000"/>
                </a:solidFill>
                <a:latin typeface="Helvetica Light"/>
                <a:ea typeface="Helvetica Light"/>
                <a:cs typeface="Helvetica Light"/>
                <a:sym typeface="Helvetica Light"/>
              </a:defRPr>
            </a:lvl1pPr>
          </a:lstStyle>
          <a:p>
            <a:pPr/>
            <a:r>
              <a:t>i</a:t>
            </a:r>
          </a:p>
        </p:txBody>
      </p:sp>
      <p:sp>
        <p:nvSpPr>
          <p:cNvPr id="484" name="Line"/>
          <p:cNvSpPr/>
          <p:nvPr/>
        </p:nvSpPr>
        <p:spPr>
          <a:xfrm>
            <a:off x="11070254" y="9383103"/>
            <a:ext cx="961777" cy="382765"/>
          </a:xfrm>
          <a:prstGeom prst="line">
            <a:avLst/>
          </a:prstGeom>
          <a:ln w="25400">
            <a:solidFill>
              <a:srgbClr val="000000"/>
            </a:solidFill>
            <a:miter lim="400000"/>
            <a:tailEnd type="triangle"/>
          </a:ln>
        </p:spPr>
        <p:txBody>
          <a:bodyPr lIns="71437" tIns="71437" rIns="71437" bIns="71437" anchor="ctr"/>
          <a:lstStyle/>
          <a:p>
            <a:pPr defTabSz="821531">
              <a:defRPr sz="3200">
                <a:solidFill>
                  <a:srgbClr val="000000"/>
                </a:solidFill>
                <a:latin typeface="Helvetica Light"/>
                <a:ea typeface="Helvetica Light"/>
                <a:cs typeface="Helvetica Light"/>
                <a:sym typeface="Helvetica Light"/>
              </a:defRPr>
            </a:pPr>
          </a:p>
        </p:txBody>
      </p:sp>
      <p:sp>
        <p:nvSpPr>
          <p:cNvPr id="485" name="Line"/>
          <p:cNvSpPr/>
          <p:nvPr/>
        </p:nvSpPr>
        <p:spPr>
          <a:xfrm>
            <a:off x="11248848" y="11847570"/>
            <a:ext cx="1228350" cy="1"/>
          </a:xfrm>
          <a:prstGeom prst="line">
            <a:avLst/>
          </a:prstGeom>
          <a:ln w="25400">
            <a:solidFill>
              <a:srgbClr val="000000"/>
            </a:solidFill>
            <a:miter lim="400000"/>
            <a:tailEnd type="triangle"/>
          </a:ln>
        </p:spPr>
        <p:txBody>
          <a:bodyPr lIns="71437" tIns="71437" rIns="71437" bIns="71437" anchor="ctr"/>
          <a:lstStyle/>
          <a:p>
            <a:pPr defTabSz="821531">
              <a:defRPr sz="3200">
                <a:solidFill>
                  <a:srgbClr val="000000"/>
                </a:solidFill>
                <a:latin typeface="Helvetica Light"/>
                <a:ea typeface="Helvetica Light"/>
                <a:cs typeface="Helvetica Light"/>
                <a:sym typeface="Helvetica Light"/>
              </a:defRPr>
            </a:pPr>
          </a:p>
        </p:txBody>
      </p:sp>
      <p:sp>
        <p:nvSpPr>
          <p:cNvPr id="486" name="j"/>
          <p:cNvSpPr txBox="1"/>
          <p:nvPr/>
        </p:nvSpPr>
        <p:spPr>
          <a:xfrm>
            <a:off x="14627858" y="11503083"/>
            <a:ext cx="257075" cy="688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600">
                <a:solidFill>
                  <a:srgbClr val="000000"/>
                </a:solidFill>
                <a:latin typeface="Helvetica Light"/>
                <a:ea typeface="Helvetica Light"/>
                <a:cs typeface="Helvetica Light"/>
                <a:sym typeface="Helvetica Light"/>
              </a:defRPr>
            </a:lvl1pPr>
          </a:lstStyle>
          <a:p>
            <a:pPr/>
            <a:r>
              <a:t>j</a:t>
            </a:r>
          </a:p>
        </p:txBody>
      </p:sp>
      <p:sp>
        <p:nvSpPr>
          <p:cNvPr id="487" name="..."/>
          <p:cNvSpPr txBox="1"/>
          <p:nvPr/>
        </p:nvSpPr>
        <p:spPr>
          <a:xfrm>
            <a:off x="12547339" y="11551112"/>
            <a:ext cx="536881" cy="688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600">
                <a:solidFill>
                  <a:srgbClr val="000000"/>
                </a:solidFill>
                <a:latin typeface="Helvetica Light"/>
                <a:ea typeface="Helvetica Light"/>
                <a:cs typeface="Helvetica Light"/>
                <a:sym typeface="Helvetica Light"/>
              </a:defRPr>
            </a:lvl1pPr>
          </a:lstStyle>
          <a:p>
            <a:pPr/>
            <a:r>
              <a:t>...</a:t>
            </a:r>
          </a:p>
        </p:txBody>
      </p:sp>
      <p:sp>
        <p:nvSpPr>
          <p:cNvPr id="488" name="Line"/>
          <p:cNvSpPr/>
          <p:nvPr/>
        </p:nvSpPr>
        <p:spPr>
          <a:xfrm>
            <a:off x="7877205" y="8644885"/>
            <a:ext cx="1" cy="3636763"/>
          </a:xfrm>
          <a:prstGeom prst="line">
            <a:avLst/>
          </a:prstGeom>
          <a:ln w="25400">
            <a:solidFill>
              <a:srgbClr val="000000"/>
            </a:solidFill>
            <a:miter lim="400000"/>
            <a:tailEnd type="triangle"/>
          </a:ln>
        </p:spPr>
        <p:txBody>
          <a:bodyPr lIns="71437" tIns="71437" rIns="71437" bIns="71437" anchor="ctr"/>
          <a:lstStyle/>
          <a:p>
            <a:pPr defTabSz="821531">
              <a:defRPr sz="3200">
                <a:solidFill>
                  <a:srgbClr val="000000"/>
                </a:solidFill>
                <a:latin typeface="Helvetica Light"/>
                <a:ea typeface="Helvetica Light"/>
                <a:cs typeface="Helvetica Light"/>
                <a:sym typeface="Helvetica Light"/>
              </a:defRPr>
            </a:pPr>
          </a:p>
        </p:txBody>
      </p:sp>
      <p:sp>
        <p:nvSpPr>
          <p:cNvPr id="489" name="processing of event queue"/>
          <p:cNvSpPr txBox="1"/>
          <p:nvPr/>
        </p:nvSpPr>
        <p:spPr>
          <a:xfrm>
            <a:off x="5918191" y="7588990"/>
            <a:ext cx="3918030" cy="12350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defTabSz="821531">
              <a:defRPr sz="3600">
                <a:solidFill>
                  <a:srgbClr val="000000"/>
                </a:solidFill>
                <a:latin typeface="Helvetica Light"/>
                <a:ea typeface="Helvetica Light"/>
                <a:cs typeface="Helvetica Light"/>
                <a:sym typeface="Helvetica Light"/>
              </a:defRPr>
            </a:lvl1pPr>
          </a:lstStyle>
          <a:p>
            <a:pPr/>
            <a:r>
              <a:t>processing of event queue</a:t>
            </a:r>
          </a:p>
        </p:txBody>
      </p:sp>
      <p:sp>
        <p:nvSpPr>
          <p:cNvPr id="490" name="Line"/>
          <p:cNvSpPr/>
          <p:nvPr/>
        </p:nvSpPr>
        <p:spPr>
          <a:xfrm>
            <a:off x="13222884" y="11908430"/>
            <a:ext cx="1228350" cy="1"/>
          </a:xfrm>
          <a:prstGeom prst="line">
            <a:avLst/>
          </a:prstGeom>
          <a:ln w="25400">
            <a:solidFill>
              <a:srgbClr val="000000"/>
            </a:solidFill>
            <a:miter lim="400000"/>
            <a:tailEnd type="triangle"/>
          </a:ln>
        </p:spPr>
        <p:txBody>
          <a:bodyPr lIns="71437" tIns="71437" rIns="71437" bIns="71437" anchor="ctr"/>
          <a:lstStyle/>
          <a:p>
            <a:pPr defTabSz="821531">
              <a:defRPr sz="3200">
                <a:solidFill>
                  <a:srgbClr val="000000"/>
                </a:solidFill>
                <a:latin typeface="Helvetica Light"/>
                <a:ea typeface="Helvetica Light"/>
                <a:cs typeface="Helvetica Light"/>
                <a:sym typeface="Helvetica Light"/>
              </a:defRPr>
            </a:pPr>
          </a:p>
        </p:txBody>
      </p:sp>
      <p:sp>
        <p:nvSpPr>
          <p:cNvPr id="491" name="j will not execute until i finishes"/>
          <p:cNvSpPr txBox="1"/>
          <p:nvPr/>
        </p:nvSpPr>
        <p:spPr>
          <a:xfrm>
            <a:off x="9361571" y="12308713"/>
            <a:ext cx="8837296" cy="904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defTabSz="821531">
              <a:spcBef>
                <a:spcPts val="1500"/>
              </a:spcBef>
              <a:defRPr i="1" sz="5000">
                <a:solidFill>
                  <a:srgbClr val="000000"/>
                </a:solidFill>
                <a:latin typeface="Helvetica"/>
                <a:ea typeface="Helvetica"/>
                <a:cs typeface="Helvetica"/>
                <a:sym typeface="Helvetica"/>
              </a:defRPr>
            </a:lvl1pPr>
          </a:lstStyle>
          <a:p>
            <a:pPr/>
            <a:r>
              <a:t>j will not execute until i finishes</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3" name="What NOT to do in an event handler?"/>
          <p:cNvSpPr txBox="1"/>
          <p:nvPr>
            <p:ph type="title"/>
          </p:nvPr>
        </p:nvSpPr>
        <p:spPr>
          <a:prstGeom prst="rect">
            <a:avLst/>
          </a:prstGeom>
        </p:spPr>
        <p:txBody>
          <a:bodyPr/>
          <a:lstStyle/>
          <a:p>
            <a:pPr/>
            <a:r>
              <a:t>What NOT to do in an event handler?</a:t>
            </a:r>
          </a:p>
        </p:txBody>
      </p:sp>
      <p:sp>
        <p:nvSpPr>
          <p:cNvPr id="494" name="Run-to-completion: Slow handlers are really bad."/>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Run-to-completion: Slow handlers are really bad.</a:t>
            </a:r>
          </a:p>
        </p:txBody>
      </p:sp>
      <p:sp>
        <p:nvSpPr>
          <p:cNvPr id="495" name="axios.get('https://rest-example.covey.town/')…"/>
          <p:cNvSpPr txBox="1"/>
          <p:nvPr/>
        </p:nvSpPr>
        <p:spPr>
          <a:xfrm>
            <a:off x="1244237" y="4820510"/>
            <a:ext cx="10261374" cy="4699001"/>
          </a:xfrm>
          <a:prstGeom prst="rect">
            <a:avLst/>
          </a:prstGeom>
          <a:ln w="254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b="1" sz="2000">
                <a:solidFill>
                  <a:srgbClr val="018001"/>
                </a:solidFill>
                <a:latin typeface="Courier"/>
                <a:ea typeface="Courier"/>
                <a:cs typeface="Courier"/>
                <a:sym typeface="Courier"/>
              </a:defRPr>
            </a:pPr>
            <a:r>
              <a:rPr i="1">
                <a:solidFill>
                  <a:srgbClr val="66187A"/>
                </a:solidFill>
              </a:rPr>
              <a:t>axios</a:t>
            </a:r>
            <a:r>
              <a:rPr b="0">
                <a:solidFill>
                  <a:srgbClr val="000000"/>
                </a:solidFill>
              </a:rPr>
              <a:t>.</a:t>
            </a:r>
            <a:r>
              <a:rPr b="0">
                <a:solidFill>
                  <a:srgbClr val="7A7A43"/>
                </a:solidFill>
              </a:rPr>
              <a:t>get</a:t>
            </a:r>
            <a:r>
              <a:rPr b="0">
                <a:solidFill>
                  <a:srgbClr val="000000"/>
                </a:solidFill>
              </a:rPr>
              <a:t>(</a:t>
            </a:r>
            <a:r>
              <a:t>'https://rest-example.covey.town/'</a:t>
            </a:r>
            <a:r>
              <a:rPr b="0">
                <a:solidFill>
                  <a:srgbClr val="000000"/>
                </a:solidFill>
              </a:rPr>
              <a:t>)</a:t>
            </a:r>
            <a:endParaRPr b="0">
              <a:solidFill>
                <a:srgbClr val="000000"/>
              </a:solidFill>
            </a:endParaRPr>
          </a:p>
          <a:p>
            <a:pPr algn="l" defTabSz="457200">
              <a:defRPr sz="2000">
                <a:solidFill>
                  <a:srgbClr val="000000"/>
                </a:solidFill>
                <a:latin typeface="Courier"/>
                <a:ea typeface="Courier"/>
                <a:cs typeface="Courier"/>
                <a:sym typeface="Courier"/>
              </a:defRPr>
            </a:pPr>
            <a:r>
              <a:t>  .</a:t>
            </a:r>
            <a:r>
              <a:rPr>
                <a:solidFill>
                  <a:srgbClr val="7A7A43"/>
                </a:solidFill>
              </a:rPr>
              <a:t>then</a:t>
            </a:r>
            <a:r>
              <a:t>((response) =&gt;{</a:t>
            </a:r>
          </a:p>
          <a:p>
            <a:pPr algn="l" defTabSz="457200">
              <a:defRPr b="1" sz="20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'Heard back from server'</a:t>
            </a:r>
            <a:r>
              <a:rPr b="0">
                <a:solidFill>
                  <a:srgbClr val="000000"/>
                </a:solidFill>
              </a:rPr>
              <a:t>);</a:t>
            </a:r>
            <a:endParaRPr b="0">
              <a:solidFill>
                <a:srgbClr val="000000"/>
              </a:solidFill>
            </a:endParaRPr>
          </a:p>
          <a:p>
            <a:pPr algn="l" defTabSz="457200">
              <a:defRPr sz="2000">
                <a:solidFill>
                  <a:srgbClr val="000000"/>
                </a:solidFill>
                <a:latin typeface="Courier"/>
                <a:ea typeface="Courier"/>
                <a:cs typeface="Courier"/>
                <a:sym typeface="Courier"/>
              </a:defRPr>
            </a:pPr>
            <a:r>
              <a:t>  </a:t>
            </a:r>
            <a:r>
              <a:rPr b="1" i="1">
                <a:solidFill>
                  <a:srgbClr val="66187A"/>
                </a:solidFill>
              </a:rPr>
              <a:t>console</a:t>
            </a:r>
            <a:r>
              <a:t>.</a:t>
            </a:r>
            <a:r>
              <a:rPr>
                <a:solidFill>
                  <a:srgbClr val="7A7A43"/>
                </a:solidFill>
              </a:rPr>
              <a:t>log</a:t>
            </a:r>
            <a:r>
              <a:t>(response.</a:t>
            </a:r>
            <a:r>
              <a:rPr b="1">
                <a:solidFill>
                  <a:srgbClr val="66187A"/>
                </a:solidFill>
              </a:rPr>
              <a:t>data</a:t>
            </a:r>
            <a:r>
              <a:t>);</a:t>
            </a:r>
          </a:p>
          <a:p>
            <a:pPr algn="l" defTabSz="457200">
              <a:defRPr sz="2000">
                <a:solidFill>
                  <a:srgbClr val="000000"/>
                </a:solidFill>
                <a:latin typeface="Courier"/>
                <a:ea typeface="Courier"/>
                <a:cs typeface="Courier"/>
                <a:sym typeface="Courier"/>
              </a:defRPr>
            </a:pPr>
            <a:r>
              <a:t>});</a:t>
            </a:r>
          </a:p>
          <a:p>
            <a:pPr algn="l" defTabSz="457200">
              <a:defRPr b="1" sz="2000">
                <a:solidFill>
                  <a:srgbClr val="018001"/>
                </a:solidFill>
                <a:latin typeface="Courier"/>
                <a:ea typeface="Courier"/>
                <a:cs typeface="Courier"/>
                <a:sym typeface="Courier"/>
              </a:defRPr>
            </a:pPr>
            <a:r>
              <a:rPr i="1">
                <a:solidFill>
                  <a:srgbClr val="66187A"/>
                </a:solidFill>
              </a:rPr>
              <a:t>axios</a:t>
            </a:r>
            <a:r>
              <a:rPr b="0">
                <a:solidFill>
                  <a:srgbClr val="000000"/>
                </a:solidFill>
              </a:rPr>
              <a:t>.</a:t>
            </a:r>
            <a:r>
              <a:rPr b="0">
                <a:solidFill>
                  <a:srgbClr val="7A7A43"/>
                </a:solidFill>
              </a:rPr>
              <a:t>get</a:t>
            </a:r>
            <a:r>
              <a:rPr b="0">
                <a:solidFill>
                  <a:srgbClr val="000000"/>
                </a:solidFill>
              </a:rPr>
              <a:t>(</a:t>
            </a:r>
            <a:r>
              <a:t>'https://www.google.com/'</a:t>
            </a:r>
            <a:r>
              <a:rPr b="0">
                <a:solidFill>
                  <a:srgbClr val="000000"/>
                </a:solidFill>
              </a:rPr>
              <a:t>)</a:t>
            </a:r>
            <a:endParaRPr b="0">
              <a:solidFill>
                <a:srgbClr val="000000"/>
              </a:solidFill>
            </a:endParaRPr>
          </a:p>
          <a:p>
            <a:pPr algn="l" defTabSz="457200">
              <a:defRPr sz="2000">
                <a:solidFill>
                  <a:srgbClr val="000000"/>
                </a:solidFill>
                <a:latin typeface="Courier"/>
                <a:ea typeface="Courier"/>
                <a:cs typeface="Courier"/>
                <a:sym typeface="Courier"/>
              </a:defRPr>
            </a:pPr>
            <a:r>
              <a:t>  .</a:t>
            </a:r>
            <a:r>
              <a:rPr>
                <a:solidFill>
                  <a:srgbClr val="7A7A43"/>
                </a:solidFill>
              </a:rPr>
              <a:t>then</a:t>
            </a:r>
            <a:r>
              <a:t>((response) =&gt;{</a:t>
            </a:r>
          </a:p>
          <a:p>
            <a:pPr algn="l" defTabSz="457200">
              <a:defRPr b="1" sz="20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'Heard back from Google'</a:t>
            </a:r>
            <a:r>
              <a:rPr b="0">
                <a:solidFill>
                  <a:srgbClr val="000000"/>
                </a:solidFill>
              </a:rPr>
              <a:t>);</a:t>
            </a:r>
            <a:endParaRPr b="0">
              <a:solidFill>
                <a:srgbClr val="000000"/>
              </a:solidFill>
            </a:endParaRPr>
          </a:p>
          <a:p>
            <a:pPr algn="l" defTabSz="457200">
              <a:defRPr b="1" sz="2000">
                <a:solidFill>
                  <a:srgbClr val="000000"/>
                </a:solidFill>
                <a:latin typeface="Courier"/>
                <a:ea typeface="Courier"/>
                <a:cs typeface="Courier"/>
                <a:sym typeface="Courier"/>
              </a:defRPr>
            </a:pPr>
            <a:r>
              <a:rPr b="0"/>
              <a:t>    fs.</a:t>
            </a:r>
            <a:r>
              <a:rPr b="0" i="1"/>
              <a:t>writeFileSync</a:t>
            </a:r>
            <a:r>
              <a:rPr b="0"/>
              <a:t>(</a:t>
            </a:r>
            <a:r>
              <a:rPr>
                <a:solidFill>
                  <a:srgbClr val="018001"/>
                </a:solidFill>
              </a:rPr>
              <a:t>"google-response.txt"</a:t>
            </a:r>
            <a:r>
              <a:rPr b="0"/>
              <a:t>,response.</a:t>
            </a:r>
            <a:r>
              <a:rPr>
                <a:solidFill>
                  <a:srgbClr val="66187A"/>
                </a:solidFill>
              </a:rPr>
              <a:t>data</a:t>
            </a:r>
            <a:r>
              <a:rPr b="0"/>
              <a:t>);</a:t>
            </a:r>
            <a:endParaRPr b="0"/>
          </a:p>
          <a:p>
            <a:pPr algn="l" defTabSz="457200">
              <a:defRPr sz="2000">
                <a:solidFill>
                  <a:srgbClr val="000000"/>
                </a:solidFill>
                <a:latin typeface="Courier"/>
                <a:ea typeface="Courier"/>
                <a:cs typeface="Courier"/>
                <a:sym typeface="Courier"/>
              </a:defRPr>
            </a:pPr>
            <a:r>
              <a:t>  });</a:t>
            </a:r>
          </a:p>
          <a:p>
            <a:pPr algn="l" defTabSz="457200">
              <a:defRPr b="1" sz="2000">
                <a:solidFill>
                  <a:srgbClr val="018001"/>
                </a:solidFill>
                <a:latin typeface="Courier"/>
                <a:ea typeface="Courier"/>
                <a:cs typeface="Courier"/>
                <a:sym typeface="Courier"/>
              </a:defRPr>
            </a:pPr>
            <a:r>
              <a:rPr i="1">
                <a:solidFill>
                  <a:srgbClr val="66187A"/>
                </a:solidFill>
              </a:rPr>
              <a:t>axios</a:t>
            </a:r>
            <a:r>
              <a:rPr b="0">
                <a:solidFill>
                  <a:srgbClr val="000000"/>
                </a:solidFill>
              </a:rPr>
              <a:t>.</a:t>
            </a:r>
            <a:r>
              <a:rPr b="0">
                <a:solidFill>
                  <a:srgbClr val="7A7A43"/>
                </a:solidFill>
              </a:rPr>
              <a:t>get</a:t>
            </a:r>
            <a:r>
              <a:rPr b="0">
                <a:solidFill>
                  <a:srgbClr val="000000"/>
                </a:solidFill>
              </a:rPr>
              <a:t>(</a:t>
            </a:r>
            <a:r>
              <a:t>'https://www.facebook.com/'</a:t>
            </a:r>
            <a:r>
              <a:rPr b="0">
                <a:solidFill>
                  <a:srgbClr val="000000"/>
                </a:solidFill>
              </a:rPr>
              <a:t>)</a:t>
            </a:r>
            <a:endParaRPr b="0">
              <a:solidFill>
                <a:srgbClr val="000000"/>
              </a:solidFill>
            </a:endParaRPr>
          </a:p>
          <a:p>
            <a:pPr algn="l" defTabSz="457200">
              <a:defRPr sz="2000">
                <a:solidFill>
                  <a:srgbClr val="000000"/>
                </a:solidFill>
                <a:latin typeface="Courier"/>
                <a:ea typeface="Courier"/>
                <a:cs typeface="Courier"/>
                <a:sym typeface="Courier"/>
              </a:defRPr>
            </a:pPr>
            <a:r>
              <a:t>  .</a:t>
            </a:r>
            <a:r>
              <a:rPr>
                <a:solidFill>
                  <a:srgbClr val="7A7A43"/>
                </a:solidFill>
              </a:rPr>
              <a:t>then</a:t>
            </a:r>
            <a:r>
              <a:t>((response) =&gt;{</a:t>
            </a:r>
          </a:p>
          <a:p>
            <a:pPr algn="l" defTabSz="457200">
              <a:defRPr b="1" sz="20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'Heard back from Facebook'</a:t>
            </a:r>
            <a:r>
              <a:rPr b="0">
                <a:solidFill>
                  <a:srgbClr val="000000"/>
                </a:solidFill>
              </a:rPr>
              <a:t>);</a:t>
            </a:r>
            <a:endParaRPr b="0">
              <a:solidFill>
                <a:srgbClr val="000000"/>
              </a:solidFill>
            </a:endParaRPr>
          </a:p>
          <a:p>
            <a:pPr algn="l" defTabSz="457200">
              <a:defRPr b="1" sz="2000">
                <a:solidFill>
                  <a:srgbClr val="018001"/>
                </a:solidFill>
                <a:latin typeface="Courier"/>
                <a:ea typeface="Courier"/>
                <a:cs typeface="Courier"/>
                <a:sym typeface="Courier"/>
              </a:defRPr>
            </a:pPr>
            <a:r>
              <a:rPr b="0">
                <a:solidFill>
                  <a:srgbClr val="000000"/>
                </a:solidFill>
              </a:rPr>
              <a:t>    fs.</a:t>
            </a:r>
            <a:r>
              <a:rPr b="0" i="1">
                <a:solidFill>
                  <a:srgbClr val="000000"/>
                </a:solidFill>
              </a:rPr>
              <a:t>writeFileSync</a:t>
            </a:r>
            <a:r>
              <a:rPr b="0">
                <a:solidFill>
                  <a:srgbClr val="000000"/>
                </a:solidFill>
              </a:rPr>
              <a:t>(</a:t>
            </a:r>
            <a:r>
              <a:t>"facebook-response.txt"</a:t>
            </a:r>
            <a:r>
              <a:rPr b="0">
                <a:solidFill>
                  <a:srgbClr val="000000"/>
                </a:solidFill>
              </a:rPr>
              <a:t>,response.</a:t>
            </a:r>
            <a:r>
              <a:rPr>
                <a:solidFill>
                  <a:srgbClr val="66187A"/>
                </a:solidFill>
              </a:rPr>
              <a:t>data</a:t>
            </a:r>
            <a:r>
              <a:rPr b="0">
                <a:solidFill>
                  <a:srgbClr val="000000"/>
                </a:solidFill>
              </a:rPr>
              <a:t>);</a:t>
            </a:r>
            <a:endParaRPr b="0">
              <a:solidFill>
                <a:srgbClr val="000000"/>
              </a:solidFill>
            </a:endParaRPr>
          </a:p>
          <a:p>
            <a:pPr algn="l" defTabSz="457200">
              <a:defRPr sz="2000">
                <a:solidFill>
                  <a:srgbClr val="000000"/>
                </a:solidFill>
                <a:latin typeface="Courier"/>
                <a:ea typeface="Courier"/>
                <a:cs typeface="Courier"/>
                <a:sym typeface="Courier"/>
              </a:defRPr>
            </a:pPr>
            <a:r>
              <a:t>  });</a:t>
            </a:r>
          </a:p>
        </p:txBody>
      </p:sp>
      <p:grpSp>
        <p:nvGrpSpPr>
          <p:cNvPr id="498" name="Group"/>
          <p:cNvGrpSpPr/>
          <p:nvPr/>
        </p:nvGrpSpPr>
        <p:grpSpPr>
          <a:xfrm>
            <a:off x="5612010" y="9662617"/>
            <a:ext cx="13173885" cy="461366"/>
            <a:chOff x="0" y="0"/>
            <a:chExt cx="13173884" cy="461365"/>
          </a:xfrm>
        </p:grpSpPr>
        <p:sp>
          <p:nvSpPr>
            <p:cNvPr id="496" name="3 seconds"/>
            <p:cNvSpPr txBox="1"/>
            <p:nvPr/>
          </p:nvSpPr>
          <p:spPr>
            <a:xfrm>
              <a:off x="-1" y="0"/>
              <a:ext cx="1525830" cy="4613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3 seconds</a:t>
              </a:r>
            </a:p>
          </p:txBody>
        </p:sp>
        <p:sp>
          <p:nvSpPr>
            <p:cNvPr id="497" name="2.1 seconds"/>
            <p:cNvSpPr txBox="1"/>
            <p:nvPr/>
          </p:nvSpPr>
          <p:spPr>
            <a:xfrm>
              <a:off x="11393852" y="0"/>
              <a:ext cx="1780033" cy="4613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2.1 seconds</a:t>
              </a:r>
            </a:p>
          </p:txBody>
        </p:sp>
      </p:grpSp>
      <p:grpSp>
        <p:nvGrpSpPr>
          <p:cNvPr id="501" name="Group"/>
          <p:cNvGrpSpPr/>
          <p:nvPr/>
        </p:nvGrpSpPr>
        <p:grpSpPr>
          <a:xfrm>
            <a:off x="1120775" y="8818209"/>
            <a:ext cx="3317083" cy="2817862"/>
            <a:chOff x="976249" y="99"/>
            <a:chExt cx="3317081" cy="2817861"/>
          </a:xfrm>
        </p:grpSpPr>
        <p:sp>
          <p:nvSpPr>
            <p:cNvPr id="499" name="Write a file synchronously…"/>
            <p:cNvSpPr/>
            <p:nvPr/>
          </p:nvSpPr>
          <p:spPr>
            <a:xfrm>
              <a:off x="2001774" y="1547961"/>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a:solidFill>
                    <a:schemeClr val="accent5">
                      <a:hueOff val="-82419"/>
                      <a:satOff val="-9513"/>
                      <a:lumOff val="-16343"/>
                    </a:schemeClr>
                  </a:solidFill>
                </a:defRPr>
              </a:pPr>
              <a:r>
                <a:t>Write a file </a:t>
              </a:r>
              <a:r>
                <a:rPr i="1"/>
                <a:t>synchronously</a:t>
              </a:r>
              <a:endParaRPr i="1"/>
            </a:p>
            <a:p>
              <a:pPr>
                <a:defRPr>
                  <a:solidFill>
                    <a:schemeClr val="accent5">
                      <a:hueOff val="-82419"/>
                      <a:satOff val="-9513"/>
                      <a:lumOff val="-16343"/>
                    </a:schemeClr>
                  </a:solidFill>
                </a:defRPr>
              </a:pPr>
              <a:r>
                <a:t>(write it in this event handler)</a:t>
              </a:r>
            </a:p>
          </p:txBody>
        </p:sp>
        <p:sp>
          <p:nvSpPr>
            <p:cNvPr id="500" name="Callout"/>
            <p:cNvSpPr/>
            <p:nvPr/>
          </p:nvSpPr>
          <p:spPr>
            <a:xfrm rot="16200000">
              <a:off x="2082737" y="-1106389"/>
              <a:ext cx="1104107" cy="33170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3867" y="5272"/>
                  </a:lnTo>
                  <a:lnTo>
                    <a:pt x="13867" y="21197"/>
                  </a:lnTo>
                  <a:cubicBezTo>
                    <a:pt x="13867" y="21420"/>
                    <a:pt x="14414" y="21600"/>
                    <a:pt x="15086" y="21600"/>
                  </a:cubicBezTo>
                  <a:lnTo>
                    <a:pt x="20389" y="21600"/>
                  </a:lnTo>
                  <a:cubicBezTo>
                    <a:pt x="21060" y="21600"/>
                    <a:pt x="21600" y="21420"/>
                    <a:pt x="21600" y="21197"/>
                  </a:cubicBezTo>
                  <a:lnTo>
                    <a:pt x="21600" y="4437"/>
                  </a:lnTo>
                  <a:cubicBezTo>
                    <a:pt x="21600" y="4214"/>
                    <a:pt x="21060" y="4032"/>
                    <a:pt x="20389" y="4032"/>
                  </a:cubicBezTo>
                  <a:lnTo>
                    <a:pt x="17858" y="4032"/>
                  </a:lnTo>
                  <a:lnTo>
                    <a:pt x="0" y="0"/>
                  </a:lnTo>
                  <a:close/>
                </a:path>
              </a:pathLst>
            </a:custGeom>
            <a:noFill/>
            <a:ln w="76200" cap="flat">
              <a:solidFill>
                <a:srgbClr val="FF0000"/>
              </a:solidFill>
              <a:prstDash val="solid"/>
              <a:round/>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grpSp>
      <p:grpSp>
        <p:nvGrpSpPr>
          <p:cNvPr id="504" name="Group"/>
          <p:cNvGrpSpPr/>
          <p:nvPr/>
        </p:nvGrpSpPr>
        <p:grpSpPr>
          <a:xfrm>
            <a:off x="11063020" y="8818209"/>
            <a:ext cx="6264543" cy="1928862"/>
            <a:chOff x="0" y="99"/>
            <a:chExt cx="6264542" cy="1928861"/>
          </a:xfrm>
        </p:grpSpPr>
        <p:sp>
          <p:nvSpPr>
            <p:cNvPr id="502" name="Write a file asynchronously…"/>
            <p:cNvSpPr/>
            <p:nvPr/>
          </p:nvSpPr>
          <p:spPr>
            <a:xfrm>
              <a:off x="0" y="1928961"/>
              <a:ext cx="5593544"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defRPr>
                  <a:solidFill>
                    <a:schemeClr val="accent5">
                      <a:hueOff val="-82419"/>
                      <a:satOff val="-9513"/>
                      <a:lumOff val="-16343"/>
                    </a:schemeClr>
                  </a:solidFill>
                </a:defRPr>
              </a:pPr>
              <a:r>
                <a:t>Write a file a</a:t>
              </a:r>
              <a:r>
                <a:rPr i="1"/>
                <a:t>synchronously</a:t>
              </a:r>
              <a:endParaRPr i="1"/>
            </a:p>
            <a:p>
              <a:pPr>
                <a:defRPr>
                  <a:solidFill>
                    <a:schemeClr val="accent5">
                      <a:hueOff val="-82419"/>
                      <a:satOff val="-9513"/>
                      <a:lumOff val="-16343"/>
                    </a:schemeClr>
                  </a:solidFill>
                </a:defRPr>
              </a:pPr>
              <a:r>
                <a:t>(Ask NodeJS to write it in the background, this returns a new Promise to tell us when it’s done)</a:t>
              </a:r>
            </a:p>
          </p:txBody>
        </p:sp>
        <p:sp>
          <p:nvSpPr>
            <p:cNvPr id="503" name="Callout"/>
            <p:cNvSpPr/>
            <p:nvPr/>
          </p:nvSpPr>
          <p:spPr>
            <a:xfrm rot="16200000">
              <a:off x="3800345" y="-1359992"/>
              <a:ext cx="1104107" cy="382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3867" y="4573"/>
                  </a:lnTo>
                  <a:lnTo>
                    <a:pt x="13867" y="21250"/>
                  </a:lnTo>
                  <a:cubicBezTo>
                    <a:pt x="13867" y="21444"/>
                    <a:pt x="14414" y="21600"/>
                    <a:pt x="15086" y="21600"/>
                  </a:cubicBezTo>
                  <a:lnTo>
                    <a:pt x="20389" y="21600"/>
                  </a:lnTo>
                  <a:cubicBezTo>
                    <a:pt x="21060" y="21600"/>
                    <a:pt x="21600" y="21444"/>
                    <a:pt x="21600" y="21250"/>
                  </a:cubicBezTo>
                  <a:lnTo>
                    <a:pt x="21600" y="3849"/>
                  </a:lnTo>
                  <a:cubicBezTo>
                    <a:pt x="21600" y="3655"/>
                    <a:pt x="21060" y="3497"/>
                    <a:pt x="20389" y="3497"/>
                  </a:cubicBezTo>
                  <a:lnTo>
                    <a:pt x="17858" y="3497"/>
                  </a:lnTo>
                  <a:lnTo>
                    <a:pt x="0" y="0"/>
                  </a:lnTo>
                  <a:close/>
                </a:path>
              </a:pathLst>
            </a:custGeom>
            <a:noFill/>
            <a:ln w="76200" cap="flat">
              <a:solidFill>
                <a:srgbClr val="FF0000"/>
              </a:solidFill>
              <a:prstDash val="solid"/>
              <a:round/>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grpSp>
      <p:grpSp>
        <p:nvGrpSpPr>
          <p:cNvPr id="509" name="Group"/>
          <p:cNvGrpSpPr/>
          <p:nvPr/>
        </p:nvGrpSpPr>
        <p:grpSpPr>
          <a:xfrm>
            <a:off x="14357980" y="12293600"/>
            <a:ext cx="9869596" cy="1447801"/>
            <a:chOff x="-215900" y="-139699"/>
            <a:chExt cx="9869594" cy="1447800"/>
          </a:xfrm>
        </p:grpSpPr>
        <p:grpSp>
          <p:nvGrpSpPr>
            <p:cNvPr id="507" name="Good news: You usually have to go out of your way to use synchronous I/O in NodeJS (the methods all have the word “Sync” in them)"/>
            <p:cNvGrpSpPr/>
            <p:nvPr/>
          </p:nvGrpSpPr>
          <p:grpSpPr>
            <a:xfrm>
              <a:off x="-215900" y="-139700"/>
              <a:ext cx="9784771" cy="1447801"/>
              <a:chOff x="0" y="0"/>
              <a:chExt cx="9784770" cy="1447800"/>
            </a:xfrm>
          </p:grpSpPr>
          <p:sp>
            <p:nvSpPr>
              <p:cNvPr id="506" name="Good news: You usually have to go out of your way to use synchronous I/O in NodeJS (the methods all have the word “Sync” in them)"/>
              <p:cNvSpPr txBox="1"/>
              <p:nvPr/>
            </p:nvSpPr>
            <p:spPr>
              <a:xfrm>
                <a:off x="215900" y="139700"/>
                <a:ext cx="9352971" cy="889000"/>
              </a:xfrm>
              <a:prstGeom prst="rect">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defTabSz="825500">
                  <a:defRPr>
                    <a:solidFill>
                      <a:srgbClr val="000000"/>
                    </a:solidFill>
                    <a:latin typeface="Ink Free"/>
                    <a:ea typeface="Ink Free"/>
                    <a:cs typeface="Ink Free"/>
                    <a:sym typeface="Ink Free"/>
                  </a:defRPr>
                </a:lvl1pPr>
              </a:lstStyle>
              <a:p>
                <a:pPr/>
                <a:r>
                  <a:t>Good news: You usually have to go out of your way to use synchronous I/O in NodeJS (the methods all have the word “Sync” in them)</a:t>
                </a:r>
              </a:p>
            </p:txBody>
          </p:sp>
          <p:pic>
            <p:nvPicPr>
              <p:cNvPr id="505" name="Good news: You usually have to go out of your way to use synchronous I/O in NodeJS (the methods all have the word “Sync” in them) Good news: You usually have to go out of your way to use synchronous I/O in NodeJS (the methods all have the word “Sync” in " descr="Good news: You usually have to go out of your way to use synchronous I/O in NodeJS (the methods all have the word “Sync” in them) Good news: You usually have to go out of your way to use synchronous I/O in NodeJS (the methods all have the word “Sync” in them)"/>
              <p:cNvPicPr>
                <a:picLocks noChangeAspect="0"/>
              </p:cNvPicPr>
              <p:nvPr/>
            </p:nvPicPr>
            <p:blipFill>
              <a:blip r:embed="rId2">
                <a:extLst/>
              </a:blip>
              <a:stretch>
                <a:fillRect/>
              </a:stretch>
            </p:blipFill>
            <p:spPr>
              <a:xfrm>
                <a:off x="0" y="0"/>
                <a:ext cx="9784771" cy="1447800"/>
              </a:xfrm>
              <a:prstGeom prst="rect">
                <a:avLst/>
              </a:prstGeom>
              <a:effectLst/>
            </p:spPr>
          </p:pic>
        </p:grpSp>
        <p:sp>
          <p:nvSpPr>
            <p:cNvPr id="508" name="Dingbat Check"/>
            <p:cNvSpPr/>
            <p:nvPr/>
          </p:nvSpPr>
          <p:spPr>
            <a:xfrm>
              <a:off x="8829147" y="192431"/>
              <a:ext cx="824548" cy="783537"/>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hueOff val="914338"/>
                <a:satOff val="31515"/>
                <a:lumOff val="-30790"/>
              </a:schemeClr>
            </a:solidFill>
            <a:ln w="12700" cap="flat">
              <a:noFill/>
              <a:miter lim="400000"/>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grpSp>
      <p:grpSp>
        <p:nvGrpSpPr>
          <p:cNvPr id="512" name="Group"/>
          <p:cNvGrpSpPr/>
          <p:nvPr/>
        </p:nvGrpSpPr>
        <p:grpSpPr>
          <a:xfrm>
            <a:off x="12414947" y="4599331"/>
            <a:ext cx="11190329" cy="4920180"/>
            <a:chOff x="0" y="0"/>
            <a:chExt cx="11190327" cy="4920178"/>
          </a:xfrm>
        </p:grpSpPr>
        <p:sp>
          <p:nvSpPr>
            <p:cNvPr id="510" name="axios.get('https://rest-example.covey.town/')…"/>
            <p:cNvSpPr txBox="1"/>
            <p:nvPr/>
          </p:nvSpPr>
          <p:spPr>
            <a:xfrm>
              <a:off x="0" y="221178"/>
              <a:ext cx="10961862" cy="4699001"/>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defTabSz="457200">
                <a:defRPr b="1" sz="2000">
                  <a:solidFill>
                    <a:srgbClr val="018001"/>
                  </a:solidFill>
                  <a:latin typeface="Courier"/>
                  <a:ea typeface="Courier"/>
                  <a:cs typeface="Courier"/>
                  <a:sym typeface="Courier"/>
                </a:defRPr>
              </a:pPr>
              <a:r>
                <a:rPr i="1">
                  <a:solidFill>
                    <a:srgbClr val="66187A"/>
                  </a:solidFill>
                </a:rPr>
                <a:t>axios</a:t>
              </a:r>
              <a:r>
                <a:rPr b="0">
                  <a:solidFill>
                    <a:srgbClr val="000000"/>
                  </a:solidFill>
                </a:rPr>
                <a:t>.</a:t>
              </a:r>
              <a:r>
                <a:rPr b="0">
                  <a:solidFill>
                    <a:srgbClr val="7A7A43"/>
                  </a:solidFill>
                </a:rPr>
                <a:t>get</a:t>
              </a:r>
              <a:r>
                <a:rPr b="0">
                  <a:solidFill>
                    <a:srgbClr val="000000"/>
                  </a:solidFill>
                </a:rPr>
                <a:t>(</a:t>
              </a:r>
              <a:r>
                <a:t>'https://rest-example.covey.town/'</a:t>
              </a:r>
              <a:r>
                <a:rPr b="0">
                  <a:solidFill>
                    <a:srgbClr val="000000"/>
                  </a:solidFill>
                </a:rPr>
                <a:t>)</a:t>
              </a:r>
              <a:endParaRPr b="0">
                <a:solidFill>
                  <a:srgbClr val="000000"/>
                </a:solidFill>
              </a:endParaRPr>
            </a:p>
            <a:p>
              <a:pPr algn="l" defTabSz="457200">
                <a:defRPr sz="2000">
                  <a:solidFill>
                    <a:srgbClr val="000000"/>
                  </a:solidFill>
                  <a:latin typeface="Courier"/>
                  <a:ea typeface="Courier"/>
                  <a:cs typeface="Courier"/>
                  <a:sym typeface="Courier"/>
                </a:defRPr>
              </a:pPr>
              <a:r>
                <a:t>  .</a:t>
              </a:r>
              <a:r>
                <a:rPr>
                  <a:solidFill>
                    <a:srgbClr val="7A7A43"/>
                  </a:solidFill>
                </a:rPr>
                <a:t>then</a:t>
              </a:r>
              <a:r>
                <a:t>((response) =&gt;{</a:t>
              </a:r>
            </a:p>
            <a:p>
              <a:pPr algn="l" defTabSz="457200">
                <a:defRPr b="1" sz="20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'Heard back from server'</a:t>
              </a:r>
              <a:r>
                <a:rPr b="0">
                  <a:solidFill>
                    <a:srgbClr val="000000"/>
                  </a:solidFill>
                </a:rPr>
                <a:t>);</a:t>
              </a:r>
              <a:endParaRPr b="0">
                <a:solidFill>
                  <a:srgbClr val="000000"/>
                </a:solidFill>
              </a:endParaRPr>
            </a:p>
            <a:p>
              <a:pPr algn="l" defTabSz="457200">
                <a:defRPr sz="2000">
                  <a:solidFill>
                    <a:srgbClr val="000000"/>
                  </a:solidFill>
                  <a:latin typeface="Courier"/>
                  <a:ea typeface="Courier"/>
                  <a:cs typeface="Courier"/>
                  <a:sym typeface="Courier"/>
                </a:defRPr>
              </a:pPr>
              <a:r>
                <a:t>  </a:t>
              </a:r>
              <a:r>
                <a:rPr b="1" i="1">
                  <a:solidFill>
                    <a:srgbClr val="66187A"/>
                  </a:solidFill>
                </a:rPr>
                <a:t>console</a:t>
              </a:r>
              <a:r>
                <a:t>.</a:t>
              </a:r>
              <a:r>
                <a:rPr>
                  <a:solidFill>
                    <a:srgbClr val="7A7A43"/>
                  </a:solidFill>
                </a:rPr>
                <a:t>log</a:t>
              </a:r>
              <a:r>
                <a:t>(response.</a:t>
              </a:r>
              <a:r>
                <a:rPr b="1">
                  <a:solidFill>
                    <a:srgbClr val="66187A"/>
                  </a:solidFill>
                </a:rPr>
                <a:t>data</a:t>
              </a:r>
              <a:r>
                <a:t>);</a:t>
              </a:r>
            </a:p>
            <a:p>
              <a:pPr algn="l" defTabSz="457200">
                <a:defRPr sz="2000">
                  <a:solidFill>
                    <a:srgbClr val="000000"/>
                  </a:solidFill>
                  <a:latin typeface="Courier"/>
                  <a:ea typeface="Courier"/>
                  <a:cs typeface="Courier"/>
                  <a:sym typeface="Courier"/>
                </a:defRPr>
              </a:pPr>
              <a:r>
                <a:t>});</a:t>
              </a:r>
            </a:p>
            <a:p>
              <a:pPr algn="l" defTabSz="457200">
                <a:defRPr b="1" sz="2000">
                  <a:solidFill>
                    <a:srgbClr val="018001"/>
                  </a:solidFill>
                  <a:latin typeface="Courier"/>
                  <a:ea typeface="Courier"/>
                  <a:cs typeface="Courier"/>
                  <a:sym typeface="Courier"/>
                </a:defRPr>
              </a:pPr>
              <a:r>
                <a:rPr i="1">
                  <a:solidFill>
                    <a:srgbClr val="66187A"/>
                  </a:solidFill>
                </a:rPr>
                <a:t>axios</a:t>
              </a:r>
              <a:r>
                <a:rPr b="0">
                  <a:solidFill>
                    <a:srgbClr val="000000"/>
                  </a:solidFill>
                </a:rPr>
                <a:t>.</a:t>
              </a:r>
              <a:r>
                <a:rPr b="0">
                  <a:solidFill>
                    <a:srgbClr val="7A7A43"/>
                  </a:solidFill>
                </a:rPr>
                <a:t>get</a:t>
              </a:r>
              <a:r>
                <a:rPr b="0">
                  <a:solidFill>
                    <a:srgbClr val="000000"/>
                  </a:solidFill>
                </a:rPr>
                <a:t>(</a:t>
              </a:r>
              <a:r>
                <a:t>'https://www.google.com/'</a:t>
              </a:r>
              <a:r>
                <a:rPr b="0">
                  <a:solidFill>
                    <a:srgbClr val="000000"/>
                  </a:solidFill>
                </a:rPr>
                <a:t>)</a:t>
              </a:r>
              <a:endParaRPr b="0">
                <a:solidFill>
                  <a:srgbClr val="000000"/>
                </a:solidFill>
              </a:endParaRPr>
            </a:p>
            <a:p>
              <a:pPr algn="l" defTabSz="457200">
                <a:defRPr sz="2000">
                  <a:solidFill>
                    <a:srgbClr val="000000"/>
                  </a:solidFill>
                  <a:latin typeface="Courier"/>
                  <a:ea typeface="Courier"/>
                  <a:cs typeface="Courier"/>
                  <a:sym typeface="Courier"/>
                </a:defRPr>
              </a:pPr>
              <a:r>
                <a:t>  .</a:t>
              </a:r>
              <a:r>
                <a:rPr>
                  <a:solidFill>
                    <a:srgbClr val="7A7A43"/>
                  </a:solidFill>
                </a:rPr>
                <a:t>then</a:t>
              </a:r>
              <a:r>
                <a:t>((response) =&gt;{</a:t>
              </a:r>
            </a:p>
            <a:p>
              <a:pPr algn="l" defTabSz="457200">
                <a:defRPr b="1" sz="20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'Heard back from Google'</a:t>
              </a:r>
              <a:r>
                <a:rPr b="0">
                  <a:solidFill>
                    <a:srgbClr val="000000"/>
                  </a:solidFill>
                </a:rPr>
                <a:t>);</a:t>
              </a:r>
              <a:endParaRPr b="0">
                <a:solidFill>
                  <a:srgbClr val="000000"/>
                </a:solidFill>
              </a:endParaRPr>
            </a:p>
            <a:p>
              <a:pPr algn="l" defTabSz="457200">
                <a:defRPr b="1" sz="2000">
                  <a:solidFill>
                    <a:srgbClr val="000000"/>
                  </a:solidFill>
                  <a:latin typeface="Courier"/>
                  <a:ea typeface="Courier"/>
                  <a:cs typeface="Courier"/>
                  <a:sym typeface="Courier"/>
                </a:defRPr>
              </a:pPr>
              <a:r>
                <a:rPr b="0"/>
                <a:t>    </a:t>
              </a:r>
              <a:r>
                <a:rPr>
                  <a:solidFill>
                    <a:srgbClr val="011480"/>
                  </a:solidFill>
                </a:rPr>
                <a:t>return </a:t>
              </a:r>
              <a:r>
                <a:rPr b="0"/>
                <a:t>fsPromises.</a:t>
              </a:r>
              <a:r>
                <a:rPr b="0" i="1"/>
                <a:t>writeFile</a:t>
              </a:r>
              <a:r>
                <a:rPr b="0"/>
                <a:t>(</a:t>
              </a:r>
              <a:r>
                <a:rPr>
                  <a:solidFill>
                    <a:srgbClr val="018001"/>
                  </a:solidFill>
                </a:rPr>
                <a:t>"google-response.txt"</a:t>
              </a:r>
              <a:r>
                <a:rPr b="0"/>
                <a:t>,response.</a:t>
              </a:r>
              <a:r>
                <a:rPr>
                  <a:solidFill>
                    <a:srgbClr val="66187A"/>
                  </a:solidFill>
                </a:rPr>
                <a:t>data</a:t>
              </a:r>
              <a:r>
                <a:rPr b="0"/>
                <a:t>);</a:t>
              </a:r>
              <a:endParaRPr b="0"/>
            </a:p>
            <a:p>
              <a:pPr algn="l" defTabSz="457200">
                <a:defRPr sz="2000">
                  <a:solidFill>
                    <a:srgbClr val="000000"/>
                  </a:solidFill>
                  <a:latin typeface="Courier"/>
                  <a:ea typeface="Courier"/>
                  <a:cs typeface="Courier"/>
                  <a:sym typeface="Courier"/>
                </a:defRPr>
              </a:pPr>
              <a:r>
                <a:t>  });</a:t>
              </a:r>
            </a:p>
            <a:p>
              <a:pPr algn="l" defTabSz="457200">
                <a:defRPr b="1" sz="2000">
                  <a:solidFill>
                    <a:srgbClr val="018001"/>
                  </a:solidFill>
                  <a:latin typeface="Courier"/>
                  <a:ea typeface="Courier"/>
                  <a:cs typeface="Courier"/>
                  <a:sym typeface="Courier"/>
                </a:defRPr>
              </a:pPr>
              <a:r>
                <a:rPr i="1">
                  <a:solidFill>
                    <a:srgbClr val="66187A"/>
                  </a:solidFill>
                </a:rPr>
                <a:t>axios</a:t>
              </a:r>
              <a:r>
                <a:rPr b="0">
                  <a:solidFill>
                    <a:srgbClr val="000000"/>
                  </a:solidFill>
                </a:rPr>
                <a:t>.</a:t>
              </a:r>
              <a:r>
                <a:rPr b="0">
                  <a:solidFill>
                    <a:srgbClr val="7A7A43"/>
                  </a:solidFill>
                </a:rPr>
                <a:t>get</a:t>
              </a:r>
              <a:r>
                <a:rPr b="0">
                  <a:solidFill>
                    <a:srgbClr val="000000"/>
                  </a:solidFill>
                </a:rPr>
                <a:t>(</a:t>
              </a:r>
              <a:r>
                <a:t>'https://www.facebook.com/'</a:t>
              </a:r>
              <a:r>
                <a:rPr b="0">
                  <a:solidFill>
                    <a:srgbClr val="000000"/>
                  </a:solidFill>
                </a:rPr>
                <a:t>)</a:t>
              </a:r>
              <a:endParaRPr b="0">
                <a:solidFill>
                  <a:srgbClr val="000000"/>
                </a:solidFill>
              </a:endParaRPr>
            </a:p>
            <a:p>
              <a:pPr algn="l" defTabSz="457200">
                <a:defRPr sz="2000">
                  <a:solidFill>
                    <a:srgbClr val="000000"/>
                  </a:solidFill>
                  <a:latin typeface="Courier"/>
                  <a:ea typeface="Courier"/>
                  <a:cs typeface="Courier"/>
                  <a:sym typeface="Courier"/>
                </a:defRPr>
              </a:pPr>
              <a:r>
                <a:t>  .</a:t>
              </a:r>
              <a:r>
                <a:rPr>
                  <a:solidFill>
                    <a:srgbClr val="7A7A43"/>
                  </a:solidFill>
                </a:rPr>
                <a:t>then</a:t>
              </a:r>
              <a:r>
                <a:t>((response) =&gt;{</a:t>
              </a:r>
            </a:p>
            <a:p>
              <a:pPr algn="l" defTabSz="457200">
                <a:defRPr b="1" sz="20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'Heard back from Facebook'</a:t>
              </a:r>
              <a:r>
                <a:rPr b="0">
                  <a:solidFill>
                    <a:srgbClr val="000000"/>
                  </a:solidFill>
                </a:rPr>
                <a:t>);</a:t>
              </a:r>
              <a:endParaRPr b="0">
                <a:solidFill>
                  <a:srgbClr val="000000"/>
                </a:solidFill>
              </a:endParaRPr>
            </a:p>
            <a:p>
              <a:pPr algn="l" defTabSz="457200">
                <a:defRPr b="1" sz="2000">
                  <a:solidFill>
                    <a:srgbClr val="018001"/>
                  </a:solidFill>
                  <a:latin typeface="Courier"/>
                  <a:ea typeface="Courier"/>
                  <a:cs typeface="Courier"/>
                  <a:sym typeface="Courier"/>
                </a:defRPr>
              </a:pPr>
              <a:r>
                <a:rPr b="0">
                  <a:solidFill>
                    <a:srgbClr val="000000"/>
                  </a:solidFill>
                </a:rPr>
                <a:t>    </a:t>
              </a:r>
              <a:r>
                <a:rPr>
                  <a:solidFill>
                    <a:srgbClr val="011480"/>
                  </a:solidFill>
                </a:rPr>
                <a:t>return </a:t>
              </a:r>
              <a:r>
                <a:rPr b="0">
                  <a:solidFill>
                    <a:srgbClr val="000000"/>
                  </a:solidFill>
                </a:rPr>
                <a:t>fsPromises.</a:t>
              </a:r>
              <a:r>
                <a:rPr b="0" i="1">
                  <a:solidFill>
                    <a:srgbClr val="000000"/>
                  </a:solidFill>
                </a:rPr>
                <a:t>writeFile</a:t>
              </a:r>
              <a:r>
                <a:rPr b="0">
                  <a:solidFill>
                    <a:srgbClr val="000000"/>
                  </a:solidFill>
                </a:rPr>
                <a:t>(</a:t>
              </a:r>
              <a:r>
                <a:t>"facebook-response.txt"</a:t>
              </a:r>
              <a:r>
                <a:rPr b="0">
                  <a:solidFill>
                    <a:srgbClr val="000000"/>
                  </a:solidFill>
                </a:rPr>
                <a:t>,response.</a:t>
              </a:r>
              <a:r>
                <a:rPr>
                  <a:solidFill>
                    <a:srgbClr val="66187A"/>
                  </a:solidFill>
                </a:rPr>
                <a:t>data</a:t>
              </a:r>
              <a:r>
                <a:rPr b="0">
                  <a:solidFill>
                    <a:srgbClr val="000000"/>
                  </a:solidFill>
                </a:rPr>
                <a:t>);</a:t>
              </a:r>
              <a:endParaRPr b="0">
                <a:solidFill>
                  <a:srgbClr val="000000"/>
                </a:solidFill>
              </a:endParaRPr>
            </a:p>
            <a:p>
              <a:pPr algn="l" defTabSz="457200">
                <a:defRPr sz="2000">
                  <a:solidFill>
                    <a:srgbClr val="000000"/>
                  </a:solidFill>
                  <a:latin typeface="Courier"/>
                  <a:ea typeface="Courier"/>
                  <a:cs typeface="Courier"/>
                  <a:sym typeface="Courier"/>
                </a:defRPr>
              </a:pPr>
              <a:r>
                <a:t>  });</a:t>
              </a:r>
            </a:p>
          </p:txBody>
        </p:sp>
        <p:sp>
          <p:nvSpPr>
            <p:cNvPr id="511" name="Dingbat Check"/>
            <p:cNvSpPr/>
            <p:nvPr/>
          </p:nvSpPr>
          <p:spPr>
            <a:xfrm>
              <a:off x="10365781" y="0"/>
              <a:ext cx="824547" cy="783537"/>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hueOff val="914338"/>
                <a:satOff val="31515"/>
                <a:lumOff val="-30790"/>
              </a:schemeClr>
            </a:solidFill>
            <a:ln w="12700" cap="flat">
              <a:noFill/>
              <a:miter lim="400000"/>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grpSp>
      <p:sp>
        <p:nvSpPr>
          <p:cNvPr id="513" name="Dingbat X"/>
          <p:cNvSpPr/>
          <p:nvPr/>
        </p:nvSpPr>
        <p:spPr>
          <a:xfrm>
            <a:off x="11131285" y="4406172"/>
            <a:ext cx="825925" cy="975968"/>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hueOff val="-82419"/>
              <a:satOff val="-9513"/>
              <a:lumOff val="-16343"/>
            </a:schemeClr>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5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50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4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5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09" grpId="5"/>
      <p:bldP build="whole" bldLvl="1" animBg="1" rev="0" advAuto="0" spid="501" grpId="1"/>
      <p:bldP build="whole" bldLvl="1" animBg="1" rev="0" advAuto="0" spid="504" grpId="3"/>
      <p:bldP build="whole" bldLvl="1" animBg="1" rev="0" advAuto="0" spid="498" grpId="4"/>
      <p:bldP build="whole" bldLvl="1" animBg="1" rev="0" advAuto="0" spid="512" grpId="2"/>
    </p:bld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5" name="More Properties of Good Handlers"/>
          <p:cNvSpPr txBox="1"/>
          <p:nvPr>
            <p:ph type="title"/>
          </p:nvPr>
        </p:nvSpPr>
        <p:spPr>
          <a:prstGeom prst="rect">
            <a:avLst/>
          </a:prstGeom>
        </p:spPr>
        <p:txBody>
          <a:bodyPr/>
          <a:lstStyle/>
          <a:p>
            <a:pPr/>
            <a:r>
              <a:t>More Properties of Good Handlers</a:t>
            </a:r>
          </a:p>
        </p:txBody>
      </p:sp>
      <p:sp>
        <p:nvSpPr>
          <p:cNvPr id="516" name="Slide Subtitle"/>
          <p:cNvSpPr txBox="1"/>
          <p:nvPr>
            <p:ph type="body" idx="21"/>
          </p:nvPr>
        </p:nvSpPr>
        <p:spPr>
          <a:prstGeom prst="rect">
            <a:avLst/>
          </a:prstGeom>
        </p:spPr>
        <p:txBody>
          <a:bodyPr/>
          <a:lstStyle/>
          <a:p>
            <a:pPr/>
          </a:p>
        </p:txBody>
      </p:sp>
      <p:sp>
        <p:nvSpPr>
          <p:cNvPr id="517" name="Remember that event events are processed in the order they are received…"/>
          <p:cNvSpPr txBox="1"/>
          <p:nvPr>
            <p:ph type="body" idx="1"/>
          </p:nvPr>
        </p:nvSpPr>
        <p:spPr>
          <a:prstGeom prst="rect">
            <a:avLst/>
          </a:prstGeom>
        </p:spPr>
        <p:txBody>
          <a:bodyPr/>
          <a:lstStyle/>
          <a:p>
            <a:pPr/>
            <a:r>
              <a:t>Remember that event events are processed in the order they are received</a:t>
            </a:r>
          </a:p>
          <a:p>
            <a:pPr/>
            <a:r>
              <a:t>Events might arrive in unexpected order</a:t>
            </a:r>
          </a:p>
          <a:p>
            <a:pPr/>
            <a:r>
              <a:t>Handlers should check the current state of the app to see if they are still relevant</a:t>
            </a:r>
          </a:p>
          <a:p>
            <a:pPr/>
            <a:r>
              <a:t>Always add an error handler:  </a:t>
            </a:r>
          </a:p>
        </p:txBody>
      </p:sp>
      <p:sp>
        <p:nvSpPr>
          <p:cNvPr id="518" name="axios.get('https://www.facebook.com/')…"/>
          <p:cNvSpPr txBox="1"/>
          <p:nvPr/>
        </p:nvSpPr>
        <p:spPr>
          <a:xfrm>
            <a:off x="4307299" y="9474200"/>
            <a:ext cx="9816140" cy="243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1" sz="1900">
                <a:solidFill>
                  <a:srgbClr val="018001"/>
                </a:solidFill>
                <a:latin typeface="Courier"/>
                <a:ea typeface="Courier"/>
                <a:cs typeface="Courier"/>
                <a:sym typeface="Courier"/>
              </a:defRPr>
            </a:pPr>
            <a:r>
              <a:rPr i="1">
                <a:solidFill>
                  <a:srgbClr val="66187A"/>
                </a:solidFill>
              </a:rPr>
              <a:t>axios</a:t>
            </a:r>
            <a:r>
              <a:rPr b="0">
                <a:solidFill>
                  <a:srgbClr val="000000"/>
                </a:solidFill>
              </a:rPr>
              <a:t>.</a:t>
            </a:r>
            <a:r>
              <a:rPr b="0">
                <a:solidFill>
                  <a:srgbClr val="7A7A43"/>
                </a:solidFill>
              </a:rPr>
              <a:t>get</a:t>
            </a:r>
            <a:r>
              <a:rPr b="0">
                <a:solidFill>
                  <a:srgbClr val="000000"/>
                </a:solidFill>
              </a:rPr>
              <a:t>(</a:t>
            </a:r>
            <a:r>
              <a:t>'https://www.facebook.com/'</a:t>
            </a:r>
            <a:r>
              <a:rPr b="0">
                <a:solidFill>
                  <a:srgbClr val="000000"/>
                </a:solidFill>
              </a:rPr>
              <a:t>)</a:t>
            </a:r>
            <a:endParaRPr b="0">
              <a:solidFill>
                <a:srgbClr val="000000"/>
              </a:solidFill>
            </a:endParaRPr>
          </a:p>
          <a:p>
            <a:pPr algn="l" defTabSz="457200">
              <a:defRPr sz="1900">
                <a:solidFill>
                  <a:srgbClr val="000000"/>
                </a:solidFill>
                <a:latin typeface="Courier"/>
                <a:ea typeface="Courier"/>
                <a:cs typeface="Courier"/>
                <a:sym typeface="Courier"/>
              </a:defRPr>
            </a:pPr>
            <a:r>
              <a:t>  .</a:t>
            </a:r>
            <a:r>
              <a:rPr>
                <a:solidFill>
                  <a:srgbClr val="7A7A43"/>
                </a:solidFill>
              </a:rPr>
              <a:t>then</a:t>
            </a:r>
            <a:r>
              <a:t>((response) =&gt;{</a:t>
            </a:r>
          </a:p>
          <a:p>
            <a:pPr algn="l" defTabSz="457200">
              <a:defRPr b="1" sz="19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'Heard back from Facebook'</a:t>
            </a:r>
            <a:r>
              <a:rPr b="0">
                <a:solidFill>
                  <a:srgbClr val="000000"/>
                </a:solidFill>
              </a:rPr>
              <a:t>);</a:t>
            </a:r>
            <a:endParaRPr b="0">
              <a:solidFill>
                <a:srgbClr val="000000"/>
              </a:solidFill>
            </a:endParaRPr>
          </a:p>
          <a:p>
            <a:pPr algn="l" defTabSz="457200">
              <a:defRPr sz="1900">
                <a:solidFill>
                  <a:srgbClr val="000000"/>
                </a:solidFill>
                <a:latin typeface="Courier"/>
                <a:ea typeface="Courier"/>
                <a:cs typeface="Courier"/>
                <a:sym typeface="Courier"/>
              </a:defRPr>
            </a:pPr>
            <a:r>
              <a:t>  }).</a:t>
            </a:r>
            <a:r>
              <a:rPr>
                <a:solidFill>
                  <a:srgbClr val="7A7A43"/>
                </a:solidFill>
              </a:rPr>
              <a:t>catch</a:t>
            </a:r>
            <a:r>
              <a:t>((error) =&gt; {</a:t>
            </a:r>
          </a:p>
          <a:p>
            <a:pPr algn="l" defTabSz="457200">
              <a:defRPr b="1" sz="19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"Uh oh, I guess we should have an error handler!"</a:t>
            </a:r>
            <a:r>
              <a:rPr b="0">
                <a:solidFill>
                  <a:srgbClr val="000000"/>
                </a:solidFill>
              </a:rPr>
              <a:t>);</a:t>
            </a:r>
            <a:endParaRPr b="0">
              <a:solidFill>
                <a:srgbClr val="000000"/>
              </a:solidFill>
            </a:endParaRPr>
          </a:p>
          <a:p>
            <a:pPr algn="l" defTabSz="457200">
              <a:defRPr sz="1900">
                <a:solidFill>
                  <a:srgbClr val="000000"/>
                </a:solidFill>
                <a:latin typeface="Courier"/>
                <a:ea typeface="Courier"/>
                <a:cs typeface="Courier"/>
                <a:sym typeface="Courier"/>
              </a:defRPr>
            </a:pPr>
            <a:r>
              <a:t>    </a:t>
            </a:r>
            <a:r>
              <a:rPr b="1" i="1">
                <a:solidFill>
                  <a:srgbClr val="66187A"/>
                </a:solidFill>
              </a:rPr>
              <a:t>console</a:t>
            </a:r>
            <a:r>
              <a:t>.</a:t>
            </a:r>
            <a:r>
              <a:rPr>
                <a:solidFill>
                  <a:srgbClr val="7A7A43"/>
                </a:solidFill>
              </a:rPr>
              <a:t>trace</a:t>
            </a:r>
            <a:r>
              <a:t>(error);</a:t>
            </a:r>
          </a:p>
          <a:p>
            <a:pPr algn="l" defTabSz="457200">
              <a:defRPr sz="1900">
                <a:solidFill>
                  <a:srgbClr val="000000"/>
                </a:solidFill>
                <a:latin typeface="Courier"/>
                <a:ea typeface="Courier"/>
                <a:cs typeface="Courier"/>
                <a:sym typeface="Courier"/>
              </a:defRPr>
            </a:pPr>
            <a:r>
              <a:t>});</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0" name="Example: Writing Asynchronous Tasks"/>
          <p:cNvSpPr txBox="1"/>
          <p:nvPr>
            <p:ph type="title"/>
          </p:nvPr>
        </p:nvSpPr>
        <p:spPr>
          <a:prstGeom prst="rect">
            <a:avLst/>
          </a:prstGeom>
        </p:spPr>
        <p:txBody>
          <a:bodyPr/>
          <a:lstStyle/>
          <a:p>
            <a:pPr/>
            <a:r>
              <a:t>Example: Writing Asynchronous Tasks</a:t>
            </a:r>
          </a:p>
        </p:txBody>
      </p:sp>
      <p:sp>
        <p:nvSpPr>
          <p:cNvPr id="521" name="Transcript Server: Calculating statistic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Transcript Server: Calculating statistics</a:t>
            </a:r>
          </a:p>
        </p:txBody>
      </p:sp>
      <p:sp>
        <p:nvSpPr>
          <p:cNvPr id="522" name="From an array of StudentIDs:…"/>
          <p:cNvSpPr txBox="1"/>
          <p:nvPr>
            <p:ph type="body" idx="1"/>
          </p:nvPr>
        </p:nvSpPr>
        <p:spPr>
          <a:prstGeom prst="rect">
            <a:avLst/>
          </a:prstGeom>
        </p:spPr>
        <p:txBody>
          <a:bodyPr/>
          <a:lstStyle/>
          <a:p>
            <a:pPr>
              <a:spcBef>
                <a:spcPts val="1300"/>
              </a:spcBef>
            </a:pPr>
            <a:r>
              <a:t>From an array of StudentIDs:</a:t>
            </a:r>
          </a:p>
          <a:p>
            <a:pPr lvl="1">
              <a:spcBef>
                <a:spcPts val="1300"/>
              </a:spcBef>
            </a:pPr>
            <a:r>
              <a:t>Request each student’s transcript</a:t>
            </a:r>
          </a:p>
          <a:p>
            <a:pPr lvl="1">
              <a:spcBef>
                <a:spcPts val="1300"/>
              </a:spcBef>
            </a:pPr>
            <a:r>
              <a:t>Then for each transcript, save it to disk so that we have a copy</a:t>
            </a:r>
          </a:p>
          <a:p>
            <a:pPr lvl="1">
              <a:spcBef>
                <a:spcPts val="1300"/>
              </a:spcBef>
            </a:pPr>
            <a:r>
              <a:t>Then once all of the pages are downloaded and saved, print out the total size of all of the files that were saved</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4" name="Example: Writing Asynchronous Tasks"/>
          <p:cNvSpPr txBox="1"/>
          <p:nvPr>
            <p:ph type="title"/>
          </p:nvPr>
        </p:nvSpPr>
        <p:spPr>
          <a:prstGeom prst="rect">
            <a:avLst/>
          </a:prstGeom>
        </p:spPr>
        <p:txBody>
          <a:bodyPr/>
          <a:lstStyle/>
          <a:p>
            <a:pPr/>
            <a:r>
              <a:t>Example: Writing Asynchronous Tasks</a:t>
            </a:r>
          </a:p>
        </p:txBody>
      </p:sp>
      <p:sp>
        <p:nvSpPr>
          <p:cNvPr id="525" name="Transcript Server: Calculating statistic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Transcript Server: Calculating statistics</a:t>
            </a:r>
          </a:p>
        </p:txBody>
      </p:sp>
      <p:sp>
        <p:nvSpPr>
          <p:cNvPr id="526" name="From an array of StudentIDs:…"/>
          <p:cNvSpPr txBox="1"/>
          <p:nvPr>
            <p:ph type="body" sz="half" idx="1"/>
          </p:nvPr>
        </p:nvSpPr>
        <p:spPr>
          <a:xfrm>
            <a:off x="1206500" y="4248504"/>
            <a:ext cx="21971000" cy="4029937"/>
          </a:xfrm>
          <a:prstGeom prst="rect">
            <a:avLst/>
          </a:prstGeom>
        </p:spPr>
        <p:txBody>
          <a:bodyPr/>
          <a:lstStyle/>
          <a:p>
            <a:pPr>
              <a:spcBef>
                <a:spcPts val="1300"/>
              </a:spcBef>
            </a:pPr>
            <a:r>
              <a:t>From an array of StudentIDs:</a:t>
            </a:r>
          </a:p>
          <a:p>
            <a:pPr lvl="1">
              <a:spcBef>
                <a:spcPts val="1300"/>
              </a:spcBef>
            </a:pPr>
            <a:r>
              <a:t>Request each student’s transcript</a:t>
            </a:r>
          </a:p>
          <a:p>
            <a:pPr lvl="1">
              <a:spcBef>
                <a:spcPts val="1300"/>
              </a:spcBef>
              <a:defRPr>
                <a:solidFill>
                  <a:srgbClr val="000000">
                    <a:alpha val="36583"/>
                  </a:srgbClr>
                </a:solidFill>
              </a:defRPr>
            </a:pPr>
            <a:r>
              <a:t>Then for each transcript, save it to disk so that we have a copy</a:t>
            </a:r>
          </a:p>
          <a:p>
            <a:pPr lvl="1">
              <a:spcBef>
                <a:spcPts val="1300"/>
              </a:spcBef>
              <a:defRPr>
                <a:solidFill>
                  <a:srgbClr val="000000">
                    <a:alpha val="36583"/>
                  </a:srgbClr>
                </a:solidFill>
              </a:defRPr>
            </a:pPr>
            <a:r>
              <a:t>Then once all of the pages are downloaded and saved, print out the total size of all of the files that were saved</a:t>
            </a:r>
          </a:p>
        </p:txBody>
      </p:sp>
      <p:sp>
        <p:nvSpPr>
          <p:cNvPr id="527" name="const studentIDs = [1, 2, 3, 4];…"/>
          <p:cNvSpPr txBox="1"/>
          <p:nvPr/>
        </p:nvSpPr>
        <p:spPr>
          <a:xfrm>
            <a:off x="1983358" y="8439150"/>
            <a:ext cx="15844541" cy="1206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defTabSz="457200">
              <a:defRPr>
                <a:solidFill>
                  <a:srgbClr val="458383"/>
                </a:solidFill>
                <a:latin typeface="Courier"/>
                <a:ea typeface="Courier"/>
                <a:cs typeface="Courier"/>
                <a:sym typeface="Courier"/>
              </a:defRPr>
            </a:pPr>
            <a:r>
              <a:rPr b="1">
                <a:solidFill>
                  <a:srgbClr val="011480"/>
                </a:solidFill>
              </a:rPr>
              <a:t>const </a:t>
            </a:r>
            <a:r>
              <a:t>studentIDs </a:t>
            </a:r>
            <a:r>
              <a:rPr>
                <a:solidFill>
                  <a:srgbClr val="000000"/>
                </a:solidFill>
              </a:rPr>
              <a:t>= [</a:t>
            </a:r>
            <a:r>
              <a:rPr>
                <a:solidFill>
                  <a:srgbClr val="0432FF"/>
                </a:solidFill>
              </a:rPr>
              <a:t>1</a:t>
            </a:r>
            <a:r>
              <a:rPr>
                <a:solidFill>
                  <a:srgbClr val="000000"/>
                </a:solidFill>
              </a:rPr>
              <a:t>, </a:t>
            </a:r>
            <a:r>
              <a:rPr>
                <a:solidFill>
                  <a:srgbClr val="0432FF"/>
                </a:solidFill>
              </a:rPr>
              <a:t>2</a:t>
            </a:r>
            <a:r>
              <a:rPr>
                <a:solidFill>
                  <a:srgbClr val="000000"/>
                </a:solidFill>
              </a:rPr>
              <a:t>, </a:t>
            </a:r>
            <a:r>
              <a:rPr>
                <a:solidFill>
                  <a:srgbClr val="0432FF"/>
                </a:solidFill>
              </a:rPr>
              <a:t>3</a:t>
            </a:r>
            <a:r>
              <a:rPr>
                <a:solidFill>
                  <a:srgbClr val="000000"/>
                </a:solidFill>
              </a:rPr>
              <a:t>, </a:t>
            </a:r>
            <a:r>
              <a:rPr>
                <a:solidFill>
                  <a:srgbClr val="0432FF"/>
                </a:solidFill>
              </a:rPr>
              <a:t>4</a:t>
            </a:r>
            <a:r>
              <a:rPr>
                <a:solidFill>
                  <a:srgbClr val="000000"/>
                </a:solidFill>
              </a:rPr>
              <a:t>];</a:t>
            </a:r>
            <a:endParaRPr>
              <a:solidFill>
                <a:srgbClr val="000000"/>
              </a:solidFill>
            </a:endParaRPr>
          </a:p>
          <a:p>
            <a:pPr algn="l" defTabSz="457200">
              <a:defRPr>
                <a:solidFill>
                  <a:srgbClr val="458383"/>
                </a:solidFill>
                <a:latin typeface="Courier"/>
                <a:ea typeface="Courier"/>
                <a:cs typeface="Courier"/>
                <a:sym typeface="Courier"/>
              </a:defRPr>
            </a:pPr>
            <a:r>
              <a:rPr b="1">
                <a:solidFill>
                  <a:srgbClr val="011480"/>
                </a:solidFill>
              </a:rPr>
              <a:t>const </a:t>
            </a:r>
            <a:r>
              <a:t>promisesForTranscripts </a:t>
            </a:r>
            <a:r>
              <a:rPr>
                <a:solidFill>
                  <a:srgbClr val="000000"/>
                </a:solidFill>
              </a:rPr>
              <a:t>= </a:t>
            </a:r>
            <a:r>
              <a:t>studentIDs</a:t>
            </a:r>
            <a:r>
              <a:rPr>
                <a:solidFill>
                  <a:srgbClr val="000000"/>
                </a:solidFill>
              </a:rPr>
              <a:t>.</a:t>
            </a:r>
            <a:r>
              <a:rPr>
                <a:solidFill>
                  <a:srgbClr val="7A7A43"/>
                </a:solidFill>
              </a:rPr>
              <a:t>map</a:t>
            </a:r>
            <a:r>
              <a:rPr>
                <a:solidFill>
                  <a:srgbClr val="000000"/>
                </a:solidFill>
              </a:rPr>
              <a:t>(</a:t>
            </a:r>
            <a:endParaRPr>
              <a:solidFill>
                <a:srgbClr val="000000"/>
              </a:solidFill>
            </a:endParaRPr>
          </a:p>
          <a:p>
            <a:pPr algn="l" defTabSz="457200">
              <a:defRPr b="1">
                <a:solidFill>
                  <a:srgbClr val="018001"/>
                </a:solidFill>
                <a:latin typeface="Courier"/>
                <a:ea typeface="Courier"/>
                <a:cs typeface="Courier"/>
                <a:sym typeface="Courier"/>
              </a:defRPr>
            </a:pPr>
            <a:r>
              <a:rPr b="0">
                <a:solidFill>
                  <a:srgbClr val="000000"/>
                </a:solidFill>
              </a:rPr>
              <a:t>  studentID =&gt; </a:t>
            </a:r>
            <a:r>
              <a:rPr i="1">
                <a:solidFill>
                  <a:srgbClr val="66187A"/>
                </a:solidFill>
              </a:rPr>
              <a:t>axios</a:t>
            </a:r>
            <a:r>
              <a:rPr b="0">
                <a:solidFill>
                  <a:srgbClr val="000000"/>
                </a:solidFill>
              </a:rPr>
              <a:t>.</a:t>
            </a:r>
            <a:r>
              <a:rPr b="0">
                <a:solidFill>
                  <a:srgbClr val="7A7A43"/>
                </a:solidFill>
              </a:rPr>
              <a:t>get</a:t>
            </a:r>
            <a:r>
              <a:rPr b="0">
                <a:solidFill>
                  <a:srgbClr val="000000"/>
                </a:solidFill>
              </a:rPr>
              <a:t>(</a:t>
            </a:r>
            <a:r>
              <a:t>`https://rest-example.covey.town/transcripts/</a:t>
            </a:r>
            <a:r>
              <a:rPr b="0">
                <a:solidFill>
                  <a:srgbClr val="000000"/>
                </a:solidFill>
              </a:rPr>
              <a:t>${studentID}</a:t>
            </a:r>
            <a:r>
              <a:t>`</a:t>
            </a:r>
            <a:r>
              <a:rPr b="0">
                <a:solidFill>
                  <a:srgbClr val="000000"/>
                </a:solidFill>
              </a:rPr>
              <a:t>));</a:t>
            </a:r>
          </a:p>
        </p:txBody>
      </p:sp>
      <p:grpSp>
        <p:nvGrpSpPr>
          <p:cNvPr id="530" name="Group"/>
          <p:cNvGrpSpPr/>
          <p:nvPr/>
        </p:nvGrpSpPr>
        <p:grpSpPr>
          <a:xfrm>
            <a:off x="7670801" y="8638870"/>
            <a:ext cx="13700454" cy="638127"/>
            <a:chOff x="0" y="598982"/>
            <a:chExt cx="13700454" cy="638125"/>
          </a:xfrm>
        </p:grpSpPr>
        <p:sp>
          <p:nvSpPr>
            <p:cNvPr id="528" name="Functional magic: map will apply the function specified to each element in the array and return a new array containing the result of each of those functions"/>
            <p:cNvSpPr/>
            <p:nvPr/>
          </p:nvSpPr>
          <p:spPr>
            <a:xfrm>
              <a:off x="3057956" y="598982"/>
              <a:ext cx="10642499"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a:solidFill>
                    <a:schemeClr val="accent5">
                      <a:hueOff val="-82419"/>
                      <a:satOff val="-9513"/>
                      <a:lumOff val="-16343"/>
                    </a:schemeClr>
                  </a:solidFill>
                </a:defRPr>
              </a:lvl1pPr>
            </a:lstStyle>
            <a:p>
              <a:pPr/>
              <a:r>
                <a:t>Functional magic: map will apply the function specified to each element in the array and return a new array containing the result of each of those functions</a:t>
              </a:r>
            </a:p>
          </p:txBody>
        </p:sp>
        <p:sp>
          <p:nvSpPr>
            <p:cNvPr id="529" name="Callout"/>
            <p:cNvSpPr/>
            <p:nvPr/>
          </p:nvSpPr>
          <p:spPr>
            <a:xfrm rot="16200000">
              <a:off x="1316037" y="-701229"/>
              <a:ext cx="622301" cy="32543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3" y="0"/>
                  </a:moveTo>
                  <a:cubicBezTo>
                    <a:pt x="971" y="0"/>
                    <a:pt x="0" y="186"/>
                    <a:pt x="0" y="414"/>
                  </a:cubicBezTo>
                  <a:lnTo>
                    <a:pt x="0" y="17496"/>
                  </a:lnTo>
                  <a:cubicBezTo>
                    <a:pt x="0" y="17724"/>
                    <a:pt x="971" y="17907"/>
                    <a:pt x="2163" y="17907"/>
                  </a:cubicBezTo>
                  <a:lnTo>
                    <a:pt x="7370" y="17907"/>
                  </a:lnTo>
                  <a:lnTo>
                    <a:pt x="21600" y="21600"/>
                  </a:lnTo>
                  <a:lnTo>
                    <a:pt x="13720" y="15426"/>
                  </a:lnTo>
                  <a:lnTo>
                    <a:pt x="13720" y="414"/>
                  </a:lnTo>
                  <a:cubicBezTo>
                    <a:pt x="13720" y="186"/>
                    <a:pt x="12763" y="0"/>
                    <a:pt x="11571" y="0"/>
                  </a:cubicBezTo>
                  <a:lnTo>
                    <a:pt x="2163" y="0"/>
                  </a:lnTo>
                  <a:close/>
                </a:path>
              </a:pathLst>
            </a:custGeom>
            <a:noFill/>
            <a:ln w="76200" cap="flat">
              <a:solidFill>
                <a:srgbClr val="FF0000"/>
              </a:solidFill>
              <a:prstDash val="solid"/>
              <a:round/>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grpSp>
      <p:grpSp>
        <p:nvGrpSpPr>
          <p:cNvPr id="533" name="Group"/>
          <p:cNvGrpSpPr/>
          <p:nvPr/>
        </p:nvGrpSpPr>
        <p:grpSpPr>
          <a:xfrm>
            <a:off x="2159001" y="9211632"/>
            <a:ext cx="22018954" cy="1446539"/>
            <a:chOff x="0" y="-176"/>
            <a:chExt cx="22018954" cy="1446537"/>
          </a:xfrm>
        </p:grpSpPr>
        <p:sp>
          <p:nvSpPr>
            <p:cNvPr id="531" name="The function that is applied to each studentID: axios.get, which will return a promise!"/>
            <p:cNvSpPr/>
            <p:nvPr/>
          </p:nvSpPr>
          <p:spPr>
            <a:xfrm>
              <a:off x="14918338" y="1446361"/>
              <a:ext cx="7100617"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a:solidFill>
                    <a:schemeClr val="accent5">
                      <a:hueOff val="-82419"/>
                      <a:satOff val="-9513"/>
                      <a:lumOff val="-16343"/>
                    </a:schemeClr>
                  </a:solidFill>
                </a:defRPr>
              </a:lvl1pPr>
            </a:lstStyle>
            <a:p>
              <a:pPr/>
              <a:r>
                <a:t>The function that is applied to each studentID: axios.get, which will return a promise!</a:t>
              </a:r>
            </a:p>
          </p:txBody>
        </p:sp>
        <p:sp>
          <p:nvSpPr>
            <p:cNvPr id="532" name="Callout"/>
            <p:cNvSpPr/>
            <p:nvPr/>
          </p:nvSpPr>
          <p:spPr>
            <a:xfrm rot="16200000">
              <a:off x="7469584" y="-7469761"/>
              <a:ext cx="1017191" cy="159563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408" y="0"/>
                  </a:moveTo>
                  <a:cubicBezTo>
                    <a:pt x="12679" y="0"/>
                    <a:pt x="12085" y="38"/>
                    <a:pt x="12085" y="84"/>
                  </a:cubicBezTo>
                  <a:lnTo>
                    <a:pt x="12085" y="20810"/>
                  </a:lnTo>
                  <a:lnTo>
                    <a:pt x="0" y="21600"/>
                  </a:lnTo>
                  <a:lnTo>
                    <a:pt x="17142" y="21066"/>
                  </a:lnTo>
                  <a:lnTo>
                    <a:pt x="20277" y="21066"/>
                  </a:lnTo>
                  <a:cubicBezTo>
                    <a:pt x="21006" y="21066"/>
                    <a:pt x="21600" y="21029"/>
                    <a:pt x="21600" y="20982"/>
                  </a:cubicBezTo>
                  <a:lnTo>
                    <a:pt x="21600" y="84"/>
                  </a:lnTo>
                  <a:cubicBezTo>
                    <a:pt x="21600" y="38"/>
                    <a:pt x="21006" y="0"/>
                    <a:pt x="20277" y="0"/>
                  </a:cubicBezTo>
                  <a:lnTo>
                    <a:pt x="13408" y="0"/>
                  </a:lnTo>
                  <a:close/>
                </a:path>
              </a:pathLst>
            </a:custGeom>
            <a:noFill/>
            <a:ln w="76200" cap="flat">
              <a:solidFill>
                <a:srgbClr val="FF0000"/>
              </a:solidFill>
              <a:prstDash val="solid"/>
              <a:round/>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5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30" grpId="1"/>
      <p:bldP build="whole" bldLvl="1" animBg="1" rev="0" advAuto="0" spid="533" grpId="2"/>
    </p:bldLst>
  </p:timing>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5" name="Example: Writing Asynchronous Tasks"/>
          <p:cNvSpPr txBox="1"/>
          <p:nvPr>
            <p:ph type="title"/>
          </p:nvPr>
        </p:nvSpPr>
        <p:spPr>
          <a:prstGeom prst="rect">
            <a:avLst/>
          </a:prstGeom>
        </p:spPr>
        <p:txBody>
          <a:bodyPr/>
          <a:lstStyle/>
          <a:p>
            <a:pPr/>
            <a:r>
              <a:t>Example: Writing Asynchronous Tasks</a:t>
            </a:r>
          </a:p>
        </p:txBody>
      </p:sp>
      <p:sp>
        <p:nvSpPr>
          <p:cNvPr id="536" name="Transcript Server: Calculating statistic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Transcript Server: Calculating statistics</a:t>
            </a:r>
          </a:p>
        </p:txBody>
      </p:sp>
      <p:sp>
        <p:nvSpPr>
          <p:cNvPr id="537" name="From an array of StudentIDs:…"/>
          <p:cNvSpPr txBox="1"/>
          <p:nvPr>
            <p:ph type="body" sz="half" idx="1"/>
          </p:nvPr>
        </p:nvSpPr>
        <p:spPr>
          <a:xfrm>
            <a:off x="1206500" y="4248504"/>
            <a:ext cx="21971000" cy="4029937"/>
          </a:xfrm>
          <a:prstGeom prst="rect">
            <a:avLst/>
          </a:prstGeom>
        </p:spPr>
        <p:txBody>
          <a:bodyPr/>
          <a:lstStyle/>
          <a:p>
            <a:pPr>
              <a:spcBef>
                <a:spcPts val="1300"/>
              </a:spcBef>
            </a:pPr>
            <a:r>
              <a:t>From an array of StudentIDs:</a:t>
            </a:r>
          </a:p>
          <a:p>
            <a:pPr lvl="1">
              <a:spcBef>
                <a:spcPts val="1300"/>
              </a:spcBef>
            </a:pPr>
            <a:r>
              <a:t>Request each student’s transcript</a:t>
            </a:r>
          </a:p>
          <a:p>
            <a:pPr lvl="1">
              <a:spcBef>
                <a:spcPts val="1300"/>
              </a:spcBef>
            </a:pPr>
            <a:r>
              <a:t>Then for each transcript, save it to disk so that we have a copy</a:t>
            </a:r>
          </a:p>
          <a:p>
            <a:pPr lvl="1">
              <a:spcBef>
                <a:spcPts val="1300"/>
              </a:spcBef>
              <a:defRPr>
                <a:solidFill>
                  <a:srgbClr val="000000">
                    <a:alpha val="36583"/>
                  </a:srgbClr>
                </a:solidFill>
              </a:defRPr>
            </a:pPr>
            <a:r>
              <a:t>Then once all of the pages are downloaded and saved, print out the total size of all of the files that were saved</a:t>
            </a:r>
          </a:p>
        </p:txBody>
      </p:sp>
      <p:sp>
        <p:nvSpPr>
          <p:cNvPr id="538" name="const studentIDs = [1, 2, 3, 4];…"/>
          <p:cNvSpPr txBox="1"/>
          <p:nvPr/>
        </p:nvSpPr>
        <p:spPr>
          <a:xfrm>
            <a:off x="1983358" y="8439150"/>
            <a:ext cx="20417285" cy="2311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defTabSz="457200">
              <a:defRPr>
                <a:solidFill>
                  <a:srgbClr val="458383"/>
                </a:solidFill>
                <a:latin typeface="Courier"/>
                <a:ea typeface="Courier"/>
                <a:cs typeface="Courier"/>
                <a:sym typeface="Courier"/>
              </a:defRPr>
            </a:pPr>
            <a:r>
              <a:rPr b="1">
                <a:solidFill>
                  <a:srgbClr val="011480"/>
                </a:solidFill>
              </a:rPr>
              <a:t>const </a:t>
            </a:r>
            <a:r>
              <a:t>studentIDs </a:t>
            </a:r>
            <a:r>
              <a:rPr>
                <a:solidFill>
                  <a:srgbClr val="000000"/>
                </a:solidFill>
              </a:rPr>
              <a:t>= [</a:t>
            </a:r>
            <a:r>
              <a:rPr>
                <a:solidFill>
                  <a:srgbClr val="0432FF"/>
                </a:solidFill>
              </a:rPr>
              <a:t>1</a:t>
            </a:r>
            <a:r>
              <a:rPr>
                <a:solidFill>
                  <a:srgbClr val="000000"/>
                </a:solidFill>
              </a:rPr>
              <a:t>, </a:t>
            </a:r>
            <a:r>
              <a:rPr>
                <a:solidFill>
                  <a:srgbClr val="0432FF"/>
                </a:solidFill>
              </a:rPr>
              <a:t>2</a:t>
            </a:r>
            <a:r>
              <a:rPr>
                <a:solidFill>
                  <a:srgbClr val="000000"/>
                </a:solidFill>
              </a:rPr>
              <a:t>, </a:t>
            </a:r>
            <a:r>
              <a:rPr>
                <a:solidFill>
                  <a:srgbClr val="0432FF"/>
                </a:solidFill>
              </a:rPr>
              <a:t>3</a:t>
            </a:r>
            <a:r>
              <a:rPr>
                <a:solidFill>
                  <a:srgbClr val="000000"/>
                </a:solidFill>
              </a:rPr>
              <a:t>, </a:t>
            </a:r>
            <a:r>
              <a:rPr>
                <a:solidFill>
                  <a:srgbClr val="0432FF"/>
                </a:solidFill>
              </a:rPr>
              <a:t>4</a:t>
            </a:r>
            <a:r>
              <a:rPr>
                <a:solidFill>
                  <a:srgbClr val="000000"/>
                </a:solidFill>
              </a:rPr>
              <a:t>];</a:t>
            </a:r>
            <a:endParaRPr>
              <a:solidFill>
                <a:srgbClr val="000000"/>
              </a:solidFill>
            </a:endParaRPr>
          </a:p>
          <a:p>
            <a:pPr algn="l" defTabSz="457200">
              <a:defRPr>
                <a:solidFill>
                  <a:srgbClr val="458383"/>
                </a:solidFill>
                <a:latin typeface="Courier"/>
                <a:ea typeface="Courier"/>
                <a:cs typeface="Courier"/>
                <a:sym typeface="Courier"/>
              </a:defRPr>
            </a:pPr>
            <a:r>
              <a:rPr b="1">
                <a:solidFill>
                  <a:srgbClr val="011480"/>
                </a:solidFill>
              </a:rPr>
              <a:t>const </a:t>
            </a:r>
            <a:r>
              <a:t>promisesForTranscripts </a:t>
            </a:r>
            <a:r>
              <a:rPr>
                <a:solidFill>
                  <a:srgbClr val="000000"/>
                </a:solidFill>
              </a:rPr>
              <a:t>= </a:t>
            </a:r>
            <a:r>
              <a:t>studentIDs</a:t>
            </a:r>
            <a:r>
              <a:rPr>
                <a:solidFill>
                  <a:srgbClr val="000000"/>
                </a:solidFill>
              </a:rPr>
              <a:t>.</a:t>
            </a:r>
            <a:r>
              <a:rPr>
                <a:solidFill>
                  <a:srgbClr val="7A7A43"/>
                </a:solidFill>
              </a:rPr>
              <a:t>map</a:t>
            </a:r>
            <a:r>
              <a:rPr>
                <a:solidFill>
                  <a:srgbClr val="000000"/>
                </a:solidFill>
              </a:rPr>
              <a:t>(</a:t>
            </a:r>
            <a:endParaRPr>
              <a:solidFill>
                <a:srgbClr val="000000"/>
              </a:solidFill>
            </a:endParaRPr>
          </a:p>
          <a:p>
            <a:pPr algn="l" defTabSz="457200">
              <a:defRPr b="1">
                <a:solidFill>
                  <a:srgbClr val="018001"/>
                </a:solidFill>
                <a:latin typeface="Courier"/>
                <a:ea typeface="Courier"/>
                <a:cs typeface="Courier"/>
                <a:sym typeface="Courier"/>
              </a:defRPr>
            </a:pPr>
            <a:r>
              <a:rPr b="0">
                <a:solidFill>
                  <a:srgbClr val="000000"/>
                </a:solidFill>
              </a:rPr>
              <a:t>  studentID =&gt; </a:t>
            </a:r>
            <a:r>
              <a:rPr i="1">
                <a:solidFill>
                  <a:srgbClr val="66187A"/>
                </a:solidFill>
              </a:rPr>
              <a:t>axios</a:t>
            </a:r>
            <a:r>
              <a:rPr b="0">
                <a:solidFill>
                  <a:srgbClr val="000000"/>
                </a:solidFill>
              </a:rPr>
              <a:t>.</a:t>
            </a:r>
            <a:r>
              <a:rPr b="0">
                <a:solidFill>
                  <a:srgbClr val="7A7A43"/>
                </a:solidFill>
              </a:rPr>
              <a:t>get</a:t>
            </a:r>
            <a:r>
              <a:rPr b="0">
                <a:solidFill>
                  <a:srgbClr val="000000"/>
                </a:solidFill>
              </a:rPr>
              <a:t>(</a:t>
            </a:r>
            <a:r>
              <a:t>`https://rest-example.covey.town/transcripts/</a:t>
            </a:r>
            <a:r>
              <a:rPr b="0">
                <a:solidFill>
                  <a:srgbClr val="000000"/>
                </a:solidFill>
              </a:rPr>
              <a:t>${studentID}</a:t>
            </a:r>
            <a:r>
              <a:t>`</a:t>
            </a:r>
            <a:r>
              <a:rPr b="0">
                <a:solidFill>
                  <a:srgbClr val="000000"/>
                </a:solidFill>
              </a:rPr>
              <a:t>)</a:t>
            </a:r>
            <a:endParaRPr b="0">
              <a:solidFill>
                <a:srgbClr val="000000"/>
              </a:solidFill>
            </a:endParaRPr>
          </a:p>
          <a:p>
            <a:pPr algn="l" defTabSz="457200">
              <a:defRPr>
                <a:solidFill>
                  <a:srgbClr val="000000"/>
                </a:solidFill>
                <a:latin typeface="Courier"/>
                <a:ea typeface="Courier"/>
                <a:cs typeface="Courier"/>
                <a:sym typeface="Courier"/>
              </a:defRPr>
            </a:pPr>
            <a:r>
              <a:t>    .</a:t>
            </a:r>
            <a:r>
              <a:rPr>
                <a:solidFill>
                  <a:srgbClr val="7A7A43"/>
                </a:solidFill>
              </a:rPr>
              <a:t>then</a:t>
            </a:r>
            <a:r>
              <a:t>((response) =&gt;</a:t>
            </a:r>
          </a:p>
          <a:p>
            <a:pPr algn="l" defTabSz="457200">
              <a:defRPr>
                <a:solidFill>
                  <a:srgbClr val="000000"/>
                </a:solidFill>
                <a:latin typeface="Courier"/>
                <a:ea typeface="Courier"/>
                <a:cs typeface="Courier"/>
                <a:sym typeface="Courier"/>
              </a:defRPr>
            </a:pPr>
            <a:r>
              <a:t>      fsPromises.</a:t>
            </a:r>
            <a:r>
              <a:rPr i="1"/>
              <a:t>writeFile</a:t>
            </a:r>
            <a:r>
              <a:t>(</a:t>
            </a:r>
            <a:r>
              <a:rPr b="1">
                <a:solidFill>
                  <a:srgbClr val="018001"/>
                </a:solidFill>
              </a:rPr>
              <a:t>`transcript-</a:t>
            </a:r>
            <a:r>
              <a:t>${response.</a:t>
            </a:r>
            <a:r>
              <a:rPr b="1">
                <a:solidFill>
                  <a:srgbClr val="66187A"/>
                </a:solidFill>
              </a:rPr>
              <a:t>data</a:t>
            </a:r>
            <a:r>
              <a:t>.</a:t>
            </a:r>
            <a:r>
              <a:rPr b="1">
                <a:solidFill>
                  <a:srgbClr val="66187A"/>
                </a:solidFill>
              </a:rPr>
              <a:t>student</a:t>
            </a:r>
            <a:r>
              <a:t>.</a:t>
            </a:r>
            <a:r>
              <a:rPr b="1">
                <a:solidFill>
                  <a:srgbClr val="66187A"/>
                </a:solidFill>
              </a:rPr>
              <a:t>studentID</a:t>
            </a:r>
            <a:r>
              <a:t>}</a:t>
            </a:r>
            <a:r>
              <a:rPr b="1">
                <a:solidFill>
                  <a:srgbClr val="018001"/>
                </a:solidFill>
              </a:rPr>
              <a:t>.json`</a:t>
            </a:r>
            <a:r>
              <a:t>, </a:t>
            </a:r>
            <a:r>
              <a:rPr b="1" i="1">
                <a:solidFill>
                  <a:srgbClr val="66187A"/>
                </a:solidFill>
              </a:rPr>
              <a:t>JSON</a:t>
            </a:r>
            <a:r>
              <a:t>.</a:t>
            </a:r>
            <a:r>
              <a:rPr>
                <a:solidFill>
                  <a:srgbClr val="7A7A43"/>
                </a:solidFill>
              </a:rPr>
              <a:t>stringify</a:t>
            </a:r>
            <a:r>
              <a:t>(response.</a:t>
            </a:r>
            <a:r>
              <a:rPr b="1">
                <a:solidFill>
                  <a:srgbClr val="66187A"/>
                </a:solidFill>
              </a:rPr>
              <a:t>data</a:t>
            </a:r>
            <a:r>
              <a:t>))</a:t>
            </a:r>
          </a:p>
          <a:p>
            <a:pPr algn="l" defTabSz="457200">
              <a:defRPr>
                <a:solidFill>
                  <a:srgbClr val="000000"/>
                </a:solidFill>
                <a:latin typeface="Courier"/>
                <a:ea typeface="Courier"/>
                <a:cs typeface="Courier"/>
                <a:sym typeface="Courier"/>
              </a:defRPr>
            </a:pPr>
            <a:r>
              <a:t>    ));</a:t>
            </a:r>
          </a:p>
        </p:txBody>
      </p:sp>
      <p:grpSp>
        <p:nvGrpSpPr>
          <p:cNvPr id="541" name="Group"/>
          <p:cNvGrpSpPr/>
          <p:nvPr/>
        </p:nvGrpSpPr>
        <p:grpSpPr>
          <a:xfrm>
            <a:off x="2159000" y="9211731"/>
            <a:ext cx="20320001" cy="2881540"/>
            <a:chOff x="0" y="-78"/>
            <a:chExt cx="20320000" cy="2881539"/>
          </a:xfrm>
        </p:grpSpPr>
        <p:sp>
          <p:nvSpPr>
            <p:cNvPr id="539" name="Don’t return the axios promise: return a NEW promise, which will be complete when the request arrives… to save the file!"/>
            <p:cNvSpPr/>
            <p:nvPr/>
          </p:nvSpPr>
          <p:spPr>
            <a:xfrm>
              <a:off x="9812938" y="2881461"/>
              <a:ext cx="7100617"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a:solidFill>
                    <a:schemeClr val="accent5">
                      <a:hueOff val="-82419"/>
                      <a:satOff val="-9513"/>
                      <a:lumOff val="-16343"/>
                    </a:schemeClr>
                  </a:solidFill>
                </a:defRPr>
              </a:lvl1pPr>
            </a:lstStyle>
            <a:p>
              <a:pPr/>
              <a:r>
                <a:t>Don’t return the axios promise: return a NEW promise, which will be complete when the request arrives… to save the file!</a:t>
              </a:r>
            </a:p>
          </p:txBody>
        </p:sp>
        <p:sp>
          <p:nvSpPr>
            <p:cNvPr id="540" name="Callout"/>
            <p:cNvSpPr/>
            <p:nvPr/>
          </p:nvSpPr>
          <p:spPr>
            <a:xfrm rot="16200000">
              <a:off x="9062045" y="-9062124"/>
              <a:ext cx="2195910" cy="2032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301" y="0"/>
                  </a:moveTo>
                  <a:cubicBezTo>
                    <a:pt x="5963" y="0"/>
                    <a:pt x="5688" y="30"/>
                    <a:pt x="5688" y="66"/>
                  </a:cubicBezTo>
                  <a:lnTo>
                    <a:pt x="5688" y="11308"/>
                  </a:lnTo>
                  <a:lnTo>
                    <a:pt x="0" y="11440"/>
                  </a:lnTo>
                  <a:lnTo>
                    <a:pt x="5688" y="11572"/>
                  </a:lnTo>
                  <a:lnTo>
                    <a:pt x="5688" y="21534"/>
                  </a:lnTo>
                  <a:cubicBezTo>
                    <a:pt x="5688" y="21570"/>
                    <a:pt x="5963" y="21600"/>
                    <a:pt x="6301" y="21600"/>
                  </a:cubicBezTo>
                  <a:lnTo>
                    <a:pt x="20987" y="21600"/>
                  </a:lnTo>
                  <a:cubicBezTo>
                    <a:pt x="21325" y="21600"/>
                    <a:pt x="21600" y="21570"/>
                    <a:pt x="21600" y="21534"/>
                  </a:cubicBezTo>
                  <a:lnTo>
                    <a:pt x="21600" y="66"/>
                  </a:lnTo>
                  <a:cubicBezTo>
                    <a:pt x="21600" y="30"/>
                    <a:pt x="21325" y="0"/>
                    <a:pt x="20987" y="0"/>
                  </a:cubicBezTo>
                  <a:lnTo>
                    <a:pt x="6301" y="0"/>
                  </a:lnTo>
                  <a:close/>
                </a:path>
              </a:pathLst>
            </a:custGeom>
            <a:noFill/>
            <a:ln w="76200" cap="flat">
              <a:solidFill>
                <a:srgbClr val="FF0000"/>
              </a:solidFill>
              <a:prstDash val="solid"/>
              <a:round/>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41" grpId="1"/>
    </p:bldLst>
  </p:timing>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3" name="Example: Writing Asynchronous Tasks"/>
          <p:cNvSpPr txBox="1"/>
          <p:nvPr>
            <p:ph type="title"/>
          </p:nvPr>
        </p:nvSpPr>
        <p:spPr>
          <a:prstGeom prst="rect">
            <a:avLst/>
          </a:prstGeom>
        </p:spPr>
        <p:txBody>
          <a:bodyPr/>
          <a:lstStyle/>
          <a:p>
            <a:pPr/>
            <a:r>
              <a:t>Example: Writing Asynchronous Tasks</a:t>
            </a:r>
          </a:p>
        </p:txBody>
      </p:sp>
      <p:sp>
        <p:nvSpPr>
          <p:cNvPr id="544" name="Transcript Server: Calculating statistic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Transcript Server: Calculating statistics</a:t>
            </a:r>
          </a:p>
        </p:txBody>
      </p:sp>
      <p:sp>
        <p:nvSpPr>
          <p:cNvPr id="545" name="From an array of StudentIDs:…"/>
          <p:cNvSpPr txBox="1"/>
          <p:nvPr>
            <p:ph type="body" sz="half" idx="1"/>
          </p:nvPr>
        </p:nvSpPr>
        <p:spPr>
          <a:xfrm>
            <a:off x="1206500" y="4248504"/>
            <a:ext cx="21971000" cy="4029937"/>
          </a:xfrm>
          <a:prstGeom prst="rect">
            <a:avLst/>
          </a:prstGeom>
        </p:spPr>
        <p:txBody>
          <a:bodyPr/>
          <a:lstStyle/>
          <a:p>
            <a:pPr>
              <a:spcBef>
                <a:spcPts val="1300"/>
              </a:spcBef>
            </a:pPr>
            <a:r>
              <a:t>From an array of StudentIDs:</a:t>
            </a:r>
          </a:p>
          <a:p>
            <a:pPr lvl="1">
              <a:spcBef>
                <a:spcPts val="1300"/>
              </a:spcBef>
            </a:pPr>
            <a:r>
              <a:t>Request each student’s transcript</a:t>
            </a:r>
          </a:p>
          <a:p>
            <a:pPr lvl="1">
              <a:spcBef>
                <a:spcPts val="1300"/>
              </a:spcBef>
            </a:pPr>
            <a:r>
              <a:t>Then for each transcript, save it to disk so that we have a copy</a:t>
            </a:r>
          </a:p>
          <a:p>
            <a:pPr lvl="1">
              <a:spcBef>
                <a:spcPts val="1300"/>
              </a:spcBef>
            </a:pPr>
            <a:r>
              <a:t>Then once all of the pages are downloaded and saved, print out the total size of all of the files that were saved</a:t>
            </a:r>
          </a:p>
        </p:txBody>
      </p:sp>
      <p:sp>
        <p:nvSpPr>
          <p:cNvPr id="546" name="const studentIDs = [1, 2, 3, 4];…"/>
          <p:cNvSpPr txBox="1"/>
          <p:nvPr/>
        </p:nvSpPr>
        <p:spPr>
          <a:xfrm>
            <a:off x="1983358" y="8439150"/>
            <a:ext cx="20417285" cy="34163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defTabSz="457200">
              <a:defRPr>
                <a:solidFill>
                  <a:srgbClr val="458383"/>
                </a:solidFill>
                <a:latin typeface="Courier"/>
                <a:ea typeface="Courier"/>
                <a:cs typeface="Courier"/>
                <a:sym typeface="Courier"/>
              </a:defRPr>
            </a:pPr>
            <a:r>
              <a:rPr b="1">
                <a:solidFill>
                  <a:srgbClr val="011480"/>
                </a:solidFill>
              </a:rPr>
              <a:t>const </a:t>
            </a:r>
            <a:r>
              <a:t>studentIDs </a:t>
            </a:r>
            <a:r>
              <a:rPr>
                <a:solidFill>
                  <a:srgbClr val="000000"/>
                </a:solidFill>
              </a:rPr>
              <a:t>= [</a:t>
            </a:r>
            <a:r>
              <a:rPr>
                <a:solidFill>
                  <a:srgbClr val="0432FF"/>
                </a:solidFill>
              </a:rPr>
              <a:t>1</a:t>
            </a:r>
            <a:r>
              <a:rPr>
                <a:solidFill>
                  <a:srgbClr val="000000"/>
                </a:solidFill>
              </a:rPr>
              <a:t>, </a:t>
            </a:r>
            <a:r>
              <a:rPr>
                <a:solidFill>
                  <a:srgbClr val="0432FF"/>
                </a:solidFill>
              </a:rPr>
              <a:t>2</a:t>
            </a:r>
            <a:r>
              <a:rPr>
                <a:solidFill>
                  <a:srgbClr val="000000"/>
                </a:solidFill>
              </a:rPr>
              <a:t>, </a:t>
            </a:r>
            <a:r>
              <a:rPr>
                <a:solidFill>
                  <a:srgbClr val="0432FF"/>
                </a:solidFill>
              </a:rPr>
              <a:t>3</a:t>
            </a:r>
            <a:r>
              <a:rPr>
                <a:solidFill>
                  <a:srgbClr val="000000"/>
                </a:solidFill>
              </a:rPr>
              <a:t>, </a:t>
            </a:r>
            <a:r>
              <a:rPr>
                <a:solidFill>
                  <a:srgbClr val="0432FF"/>
                </a:solidFill>
              </a:rPr>
              <a:t>4</a:t>
            </a:r>
            <a:r>
              <a:rPr>
                <a:solidFill>
                  <a:srgbClr val="000000"/>
                </a:solidFill>
              </a:rPr>
              <a:t>];</a:t>
            </a:r>
            <a:endParaRPr>
              <a:solidFill>
                <a:srgbClr val="000000"/>
              </a:solidFill>
            </a:endParaRPr>
          </a:p>
          <a:p>
            <a:pPr algn="l" defTabSz="457200">
              <a:defRPr>
                <a:solidFill>
                  <a:srgbClr val="458383"/>
                </a:solidFill>
                <a:latin typeface="Courier"/>
                <a:ea typeface="Courier"/>
                <a:cs typeface="Courier"/>
                <a:sym typeface="Courier"/>
              </a:defRPr>
            </a:pPr>
            <a:r>
              <a:rPr b="1">
                <a:solidFill>
                  <a:srgbClr val="011480"/>
                </a:solidFill>
              </a:rPr>
              <a:t>const </a:t>
            </a:r>
            <a:r>
              <a:t>promisesForTranscripts </a:t>
            </a:r>
            <a:r>
              <a:rPr>
                <a:solidFill>
                  <a:srgbClr val="000000"/>
                </a:solidFill>
              </a:rPr>
              <a:t>= </a:t>
            </a:r>
            <a:r>
              <a:t>studentIDs</a:t>
            </a:r>
            <a:r>
              <a:rPr>
                <a:solidFill>
                  <a:srgbClr val="000000"/>
                </a:solidFill>
              </a:rPr>
              <a:t>.</a:t>
            </a:r>
            <a:r>
              <a:rPr>
                <a:solidFill>
                  <a:srgbClr val="7A7A43"/>
                </a:solidFill>
              </a:rPr>
              <a:t>map</a:t>
            </a:r>
            <a:r>
              <a:rPr>
                <a:solidFill>
                  <a:srgbClr val="000000"/>
                </a:solidFill>
              </a:rPr>
              <a:t>(</a:t>
            </a:r>
            <a:endParaRPr>
              <a:solidFill>
                <a:srgbClr val="000000"/>
              </a:solidFill>
            </a:endParaRPr>
          </a:p>
          <a:p>
            <a:pPr algn="l" defTabSz="457200">
              <a:defRPr b="1">
                <a:solidFill>
                  <a:srgbClr val="018001"/>
                </a:solidFill>
                <a:latin typeface="Courier"/>
                <a:ea typeface="Courier"/>
                <a:cs typeface="Courier"/>
                <a:sym typeface="Courier"/>
              </a:defRPr>
            </a:pPr>
            <a:r>
              <a:rPr b="0">
                <a:solidFill>
                  <a:srgbClr val="000000"/>
                </a:solidFill>
              </a:rPr>
              <a:t>  studentID =&gt; </a:t>
            </a:r>
            <a:r>
              <a:rPr i="1">
                <a:solidFill>
                  <a:srgbClr val="66187A"/>
                </a:solidFill>
              </a:rPr>
              <a:t>axios</a:t>
            </a:r>
            <a:r>
              <a:rPr b="0">
                <a:solidFill>
                  <a:srgbClr val="000000"/>
                </a:solidFill>
              </a:rPr>
              <a:t>.</a:t>
            </a:r>
            <a:r>
              <a:rPr b="0">
                <a:solidFill>
                  <a:srgbClr val="7A7A43"/>
                </a:solidFill>
              </a:rPr>
              <a:t>get</a:t>
            </a:r>
            <a:r>
              <a:rPr b="0">
                <a:solidFill>
                  <a:srgbClr val="000000"/>
                </a:solidFill>
              </a:rPr>
              <a:t>(</a:t>
            </a:r>
            <a:r>
              <a:t>`https://rest-example.covey.town/transcripts/</a:t>
            </a:r>
            <a:r>
              <a:rPr b="0">
                <a:solidFill>
                  <a:srgbClr val="000000"/>
                </a:solidFill>
              </a:rPr>
              <a:t>${studentID}</a:t>
            </a:r>
            <a:r>
              <a:t>`</a:t>
            </a:r>
            <a:r>
              <a:rPr b="0">
                <a:solidFill>
                  <a:srgbClr val="000000"/>
                </a:solidFill>
              </a:rPr>
              <a:t>)</a:t>
            </a:r>
            <a:endParaRPr b="0">
              <a:solidFill>
                <a:srgbClr val="000000"/>
              </a:solidFill>
            </a:endParaRPr>
          </a:p>
          <a:p>
            <a:pPr algn="l" defTabSz="457200">
              <a:defRPr>
                <a:solidFill>
                  <a:srgbClr val="000000"/>
                </a:solidFill>
                <a:latin typeface="Courier"/>
                <a:ea typeface="Courier"/>
                <a:cs typeface="Courier"/>
                <a:sym typeface="Courier"/>
              </a:defRPr>
            </a:pPr>
            <a:r>
              <a:t>    .</a:t>
            </a:r>
            <a:r>
              <a:rPr>
                <a:solidFill>
                  <a:srgbClr val="7A7A43"/>
                </a:solidFill>
              </a:rPr>
              <a:t>then</a:t>
            </a:r>
            <a:r>
              <a:t>((response) =&gt;</a:t>
            </a:r>
          </a:p>
          <a:p>
            <a:pPr algn="l" defTabSz="457200">
              <a:defRPr>
                <a:solidFill>
                  <a:srgbClr val="000000"/>
                </a:solidFill>
                <a:latin typeface="Courier"/>
                <a:ea typeface="Courier"/>
                <a:cs typeface="Courier"/>
                <a:sym typeface="Courier"/>
              </a:defRPr>
            </a:pPr>
            <a:r>
              <a:t>      fsPromises.</a:t>
            </a:r>
            <a:r>
              <a:rPr i="1"/>
              <a:t>writeFile</a:t>
            </a:r>
            <a:r>
              <a:t>(</a:t>
            </a:r>
            <a:r>
              <a:rPr b="1">
                <a:solidFill>
                  <a:srgbClr val="018001"/>
                </a:solidFill>
              </a:rPr>
              <a:t>`transcript-</a:t>
            </a:r>
            <a:r>
              <a:t>${response.</a:t>
            </a:r>
            <a:r>
              <a:rPr b="1">
                <a:solidFill>
                  <a:srgbClr val="66187A"/>
                </a:solidFill>
              </a:rPr>
              <a:t>data</a:t>
            </a:r>
            <a:r>
              <a:t>.</a:t>
            </a:r>
            <a:r>
              <a:rPr b="1">
                <a:solidFill>
                  <a:srgbClr val="66187A"/>
                </a:solidFill>
              </a:rPr>
              <a:t>student</a:t>
            </a:r>
            <a:r>
              <a:t>.</a:t>
            </a:r>
            <a:r>
              <a:rPr b="1">
                <a:solidFill>
                  <a:srgbClr val="66187A"/>
                </a:solidFill>
              </a:rPr>
              <a:t>studentID</a:t>
            </a:r>
            <a:r>
              <a:t>}</a:t>
            </a:r>
            <a:r>
              <a:rPr b="1">
                <a:solidFill>
                  <a:srgbClr val="018001"/>
                </a:solidFill>
              </a:rPr>
              <a:t>.json`</a:t>
            </a:r>
            <a:r>
              <a:t>, </a:t>
            </a:r>
            <a:r>
              <a:rPr b="1" i="1">
                <a:solidFill>
                  <a:srgbClr val="66187A"/>
                </a:solidFill>
              </a:rPr>
              <a:t>JSON</a:t>
            </a:r>
            <a:r>
              <a:t>.</a:t>
            </a:r>
            <a:r>
              <a:rPr>
                <a:solidFill>
                  <a:srgbClr val="7A7A43"/>
                </a:solidFill>
              </a:rPr>
              <a:t>stringify</a:t>
            </a:r>
            <a:r>
              <a:t>(response.</a:t>
            </a:r>
            <a:r>
              <a:rPr b="1">
                <a:solidFill>
                  <a:srgbClr val="66187A"/>
                </a:solidFill>
              </a:rPr>
              <a:t>data</a:t>
            </a:r>
            <a:r>
              <a:t>))</a:t>
            </a:r>
          </a:p>
          <a:p>
            <a:pPr algn="l" defTabSz="457200">
              <a:defRPr>
                <a:solidFill>
                  <a:srgbClr val="000000"/>
                </a:solidFill>
                <a:latin typeface="Courier"/>
                <a:ea typeface="Courier"/>
                <a:cs typeface="Courier"/>
                <a:sym typeface="Courier"/>
              </a:defRPr>
            </a:pPr>
            <a:r>
              <a:t>    ));</a:t>
            </a:r>
          </a:p>
          <a:p>
            <a:pPr algn="l" defTabSz="457200">
              <a:defRPr>
                <a:solidFill>
                  <a:srgbClr val="458383"/>
                </a:solidFill>
                <a:latin typeface="Courier"/>
                <a:ea typeface="Courier"/>
                <a:cs typeface="Courier"/>
                <a:sym typeface="Courier"/>
              </a:defRPr>
            </a:pPr>
            <a:r>
              <a:rPr b="1">
                <a:solidFill>
                  <a:srgbClr val="011480"/>
                </a:solidFill>
              </a:rPr>
              <a:t>return </a:t>
            </a:r>
            <a:r>
              <a:rPr b="1" i="1">
                <a:solidFill>
                  <a:srgbClr val="66187A"/>
                </a:solidFill>
              </a:rPr>
              <a:t>Promise</a:t>
            </a:r>
            <a:r>
              <a:rPr>
                <a:solidFill>
                  <a:srgbClr val="000000"/>
                </a:solidFill>
              </a:rPr>
              <a:t>.</a:t>
            </a:r>
            <a:r>
              <a:rPr>
                <a:solidFill>
                  <a:srgbClr val="7A7A43"/>
                </a:solidFill>
              </a:rPr>
              <a:t>all</a:t>
            </a:r>
            <a:r>
              <a:rPr>
                <a:solidFill>
                  <a:srgbClr val="000000"/>
                </a:solidFill>
              </a:rPr>
              <a:t>(</a:t>
            </a:r>
            <a:r>
              <a:t>promisesForTranscripts</a:t>
            </a:r>
            <a:r>
              <a:rPr>
                <a:solidFill>
                  <a:srgbClr val="000000"/>
                </a:solidFill>
              </a:rPr>
              <a:t>).</a:t>
            </a:r>
            <a:r>
              <a:rPr>
                <a:solidFill>
                  <a:srgbClr val="7A7A43"/>
                </a:solidFill>
              </a:rPr>
              <a:t>then</a:t>
            </a:r>
            <a:r>
              <a:rPr>
                <a:solidFill>
                  <a:srgbClr val="000000"/>
                </a:solidFill>
              </a:rPr>
              <a:t>(results =&gt; {</a:t>
            </a:r>
            <a:endParaRPr>
              <a:solidFill>
                <a:srgbClr val="000000"/>
              </a:solidFill>
            </a:endParaRPr>
          </a:p>
          <a:p>
            <a:pPr algn="l" defTabSz="457200">
              <a:defRPr>
                <a:solidFill>
                  <a:srgbClr val="000000"/>
                </a:solidFill>
                <a:latin typeface="Courier"/>
                <a:ea typeface="Courier"/>
                <a:cs typeface="Courier"/>
                <a:sym typeface="Courier"/>
              </a:defRPr>
            </a:pPr>
            <a:r>
              <a:t>  </a:t>
            </a:r>
            <a:r>
              <a:rPr b="1">
                <a:solidFill>
                  <a:srgbClr val="011480"/>
                </a:solidFill>
              </a:rPr>
              <a:t>const </a:t>
            </a:r>
            <a:r>
              <a:rPr>
                <a:solidFill>
                  <a:srgbClr val="458383"/>
                </a:solidFill>
              </a:rPr>
              <a:t>statsPromises </a:t>
            </a:r>
            <a:r>
              <a:t>= </a:t>
            </a:r>
            <a:r>
              <a:rPr>
                <a:solidFill>
                  <a:srgbClr val="458383"/>
                </a:solidFill>
              </a:rPr>
              <a:t>studentIDs</a:t>
            </a:r>
            <a:r>
              <a:t>.</a:t>
            </a:r>
            <a:r>
              <a:rPr>
                <a:solidFill>
                  <a:srgbClr val="7A7A43"/>
                </a:solidFill>
              </a:rPr>
              <a:t>map</a:t>
            </a:r>
            <a:r>
              <a:t>(studentID =&gt; fsPromises.</a:t>
            </a:r>
            <a:r>
              <a:rPr i="1"/>
              <a:t>stat</a:t>
            </a:r>
            <a:r>
              <a:t>(</a:t>
            </a:r>
            <a:r>
              <a:rPr b="1">
                <a:solidFill>
                  <a:srgbClr val="018001"/>
                </a:solidFill>
              </a:rPr>
              <a:t>`transcript-</a:t>
            </a:r>
            <a:r>
              <a:t>${studentID}</a:t>
            </a:r>
            <a:r>
              <a:rPr b="1">
                <a:solidFill>
                  <a:srgbClr val="018001"/>
                </a:solidFill>
              </a:rPr>
              <a:t>.json`</a:t>
            </a:r>
            <a:r>
              <a:t>));</a:t>
            </a:r>
          </a:p>
          <a:p>
            <a:pPr algn="l" defTabSz="457200">
              <a:defRPr>
                <a:solidFill>
                  <a:srgbClr val="000000"/>
                </a:solidFill>
                <a:latin typeface="Courier"/>
                <a:ea typeface="Courier"/>
                <a:cs typeface="Courier"/>
                <a:sym typeface="Courier"/>
              </a:defRPr>
            </a:pPr>
            <a:r>
              <a:t>});</a:t>
            </a:r>
          </a:p>
        </p:txBody>
      </p:sp>
      <p:grpSp>
        <p:nvGrpSpPr>
          <p:cNvPr id="549" name="Group"/>
          <p:cNvGrpSpPr/>
          <p:nvPr/>
        </p:nvGrpSpPr>
        <p:grpSpPr>
          <a:xfrm>
            <a:off x="1303939" y="10634198"/>
            <a:ext cx="8579837" cy="2246473"/>
            <a:chOff x="0" y="-10"/>
            <a:chExt cx="8579836" cy="2246471"/>
          </a:xfrm>
        </p:grpSpPr>
        <p:sp>
          <p:nvSpPr>
            <p:cNvPr id="547" name="New trick: Promise.all returns a new promise that completes when all of the promises passed are complete, it resolves with an array that contains each resolved promise value"/>
            <p:cNvSpPr/>
            <p:nvPr/>
          </p:nvSpPr>
          <p:spPr>
            <a:xfrm>
              <a:off x="0" y="2246461"/>
              <a:ext cx="7100617"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defRPr>
                  <a:solidFill>
                    <a:schemeClr val="accent5">
                      <a:hueOff val="-82419"/>
                      <a:satOff val="-9513"/>
                      <a:lumOff val="-16343"/>
                    </a:schemeClr>
                  </a:solidFill>
                </a:defRPr>
              </a:pPr>
              <a:r>
                <a:t>New trick: Promise.all returns a new promise that completes when </a:t>
              </a:r>
              <a:r>
                <a:rPr i="1"/>
                <a:t>all</a:t>
              </a:r>
              <a:r>
                <a:t> of the promises passed are complete, it resolves with an array that contains each resolved promise value</a:t>
              </a:r>
            </a:p>
          </p:txBody>
        </p:sp>
        <p:sp>
          <p:nvSpPr>
            <p:cNvPr id="548" name="Callout"/>
            <p:cNvSpPr/>
            <p:nvPr/>
          </p:nvSpPr>
          <p:spPr>
            <a:xfrm rot="16200000">
              <a:off x="3676446" y="-3359558"/>
              <a:ext cx="1543844" cy="82629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5020" y="827"/>
                  </a:lnTo>
                  <a:lnTo>
                    <a:pt x="15020" y="21547"/>
                  </a:lnTo>
                  <a:cubicBezTo>
                    <a:pt x="15020" y="21577"/>
                    <a:pt x="15146" y="21600"/>
                    <a:pt x="15303" y="21600"/>
                  </a:cubicBezTo>
                  <a:lnTo>
                    <a:pt x="21317" y="21600"/>
                  </a:lnTo>
                  <a:cubicBezTo>
                    <a:pt x="21474" y="21600"/>
                    <a:pt x="21600" y="21577"/>
                    <a:pt x="21600" y="21547"/>
                  </a:cubicBezTo>
                  <a:lnTo>
                    <a:pt x="21600" y="729"/>
                  </a:lnTo>
                  <a:cubicBezTo>
                    <a:pt x="21600" y="700"/>
                    <a:pt x="21474" y="676"/>
                    <a:pt x="21317" y="676"/>
                  </a:cubicBezTo>
                  <a:lnTo>
                    <a:pt x="16730" y="676"/>
                  </a:lnTo>
                  <a:lnTo>
                    <a:pt x="0" y="0"/>
                  </a:lnTo>
                  <a:close/>
                </a:path>
              </a:pathLst>
            </a:custGeom>
            <a:noFill/>
            <a:ln w="76200" cap="flat">
              <a:solidFill>
                <a:srgbClr val="FF0000"/>
              </a:solidFill>
              <a:prstDash val="solid"/>
              <a:round/>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grpSp>
      <p:grpSp>
        <p:nvGrpSpPr>
          <p:cNvPr id="552" name="Group"/>
          <p:cNvGrpSpPr/>
          <p:nvPr/>
        </p:nvGrpSpPr>
        <p:grpSpPr>
          <a:xfrm>
            <a:off x="8305801" y="11113322"/>
            <a:ext cx="13545203" cy="1551449"/>
            <a:chOff x="0" y="160"/>
            <a:chExt cx="13545203" cy="1551447"/>
          </a:xfrm>
        </p:grpSpPr>
        <p:sp>
          <p:nvSpPr>
            <p:cNvPr id="550" name="Make an array of Promises for file statistics"/>
            <p:cNvSpPr/>
            <p:nvPr/>
          </p:nvSpPr>
          <p:spPr>
            <a:xfrm>
              <a:off x="9939938" y="1551608"/>
              <a:ext cx="3605266"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a:solidFill>
                    <a:schemeClr val="accent5">
                      <a:hueOff val="-82419"/>
                      <a:satOff val="-9513"/>
                      <a:lumOff val="-16343"/>
                    </a:schemeClr>
                  </a:solidFill>
                </a:defRPr>
              </a:lvl1pPr>
            </a:lstStyle>
            <a:p>
              <a:pPr/>
              <a:r>
                <a:t>Make an array of Promises for file statistics</a:t>
              </a:r>
            </a:p>
          </p:txBody>
        </p:sp>
        <p:sp>
          <p:nvSpPr>
            <p:cNvPr id="551" name="Callout"/>
            <p:cNvSpPr/>
            <p:nvPr/>
          </p:nvSpPr>
          <p:spPr>
            <a:xfrm rot="16200000">
              <a:off x="5828506" y="-5828346"/>
              <a:ext cx="1032273" cy="126892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42" y="0"/>
                  </a:moveTo>
                  <a:cubicBezTo>
                    <a:pt x="13971" y="0"/>
                    <a:pt x="13752" y="18"/>
                    <a:pt x="13752" y="40"/>
                  </a:cubicBezTo>
                  <a:lnTo>
                    <a:pt x="13752" y="18332"/>
                  </a:lnTo>
                  <a:lnTo>
                    <a:pt x="0" y="18411"/>
                  </a:lnTo>
                  <a:lnTo>
                    <a:pt x="13752" y="18491"/>
                  </a:lnTo>
                  <a:lnTo>
                    <a:pt x="13752" y="21560"/>
                  </a:lnTo>
                  <a:cubicBezTo>
                    <a:pt x="13752" y="21582"/>
                    <a:pt x="13971" y="21600"/>
                    <a:pt x="14242" y="21600"/>
                  </a:cubicBezTo>
                  <a:lnTo>
                    <a:pt x="21110" y="21600"/>
                  </a:lnTo>
                  <a:cubicBezTo>
                    <a:pt x="21381" y="21600"/>
                    <a:pt x="21600" y="21582"/>
                    <a:pt x="21600" y="21560"/>
                  </a:cubicBezTo>
                  <a:lnTo>
                    <a:pt x="21600" y="40"/>
                  </a:lnTo>
                  <a:cubicBezTo>
                    <a:pt x="21600" y="18"/>
                    <a:pt x="21381" y="0"/>
                    <a:pt x="21110" y="0"/>
                  </a:cubicBezTo>
                  <a:lnTo>
                    <a:pt x="14242" y="0"/>
                  </a:lnTo>
                  <a:close/>
                </a:path>
              </a:pathLst>
            </a:custGeom>
            <a:noFill/>
            <a:ln w="76200" cap="flat">
              <a:solidFill>
                <a:srgbClr val="FF0000"/>
              </a:solidFill>
              <a:prstDash val="solid"/>
              <a:round/>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5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52" grpId="2"/>
      <p:bldP build="whole" bldLvl="1" animBg="1" rev="0" advAuto="0" spid="549" grpId="1"/>
    </p:bldLst>
  </p:timing>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4" name="Example: Writing Asynchronous Tasks"/>
          <p:cNvSpPr txBox="1"/>
          <p:nvPr>
            <p:ph type="title"/>
          </p:nvPr>
        </p:nvSpPr>
        <p:spPr>
          <a:prstGeom prst="rect">
            <a:avLst/>
          </a:prstGeom>
        </p:spPr>
        <p:txBody>
          <a:bodyPr/>
          <a:lstStyle/>
          <a:p>
            <a:pPr/>
            <a:r>
              <a:t>Example: Writing Asynchronous Tasks</a:t>
            </a:r>
          </a:p>
        </p:txBody>
      </p:sp>
      <p:sp>
        <p:nvSpPr>
          <p:cNvPr id="555" name="Transcript Server: Calculating statistic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Transcript Server: Calculating statistics</a:t>
            </a:r>
          </a:p>
        </p:txBody>
      </p:sp>
      <p:sp>
        <p:nvSpPr>
          <p:cNvPr id="556" name="From an array of StudentIDs:…"/>
          <p:cNvSpPr txBox="1"/>
          <p:nvPr>
            <p:ph type="body" sz="half" idx="1"/>
          </p:nvPr>
        </p:nvSpPr>
        <p:spPr>
          <a:xfrm>
            <a:off x="1206500" y="4248504"/>
            <a:ext cx="21971000" cy="4029937"/>
          </a:xfrm>
          <a:prstGeom prst="rect">
            <a:avLst/>
          </a:prstGeom>
        </p:spPr>
        <p:txBody>
          <a:bodyPr/>
          <a:lstStyle/>
          <a:p>
            <a:pPr>
              <a:spcBef>
                <a:spcPts val="1300"/>
              </a:spcBef>
            </a:pPr>
            <a:r>
              <a:t>From an array of StudentIDs:</a:t>
            </a:r>
          </a:p>
          <a:p>
            <a:pPr lvl="1">
              <a:spcBef>
                <a:spcPts val="1300"/>
              </a:spcBef>
            </a:pPr>
            <a:r>
              <a:t>Request each student’s transcript</a:t>
            </a:r>
          </a:p>
          <a:p>
            <a:pPr lvl="1">
              <a:spcBef>
                <a:spcPts val="1300"/>
              </a:spcBef>
            </a:pPr>
            <a:r>
              <a:t>Then for each transcript, save it to disk so that we have a copy</a:t>
            </a:r>
          </a:p>
          <a:p>
            <a:pPr lvl="1">
              <a:spcBef>
                <a:spcPts val="1300"/>
              </a:spcBef>
            </a:pPr>
            <a:r>
              <a:t>Then once all of the pages are downloaded and saved, print out the total size of all of the files that were saved</a:t>
            </a:r>
          </a:p>
        </p:txBody>
      </p:sp>
      <p:sp>
        <p:nvSpPr>
          <p:cNvPr id="557" name="const studentIDs = [1, 2, 3, 4];…"/>
          <p:cNvSpPr txBox="1"/>
          <p:nvPr/>
        </p:nvSpPr>
        <p:spPr>
          <a:xfrm>
            <a:off x="1983358" y="8439150"/>
            <a:ext cx="20417285" cy="4889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defTabSz="457200">
              <a:defRPr>
                <a:solidFill>
                  <a:srgbClr val="458383"/>
                </a:solidFill>
                <a:latin typeface="Courier"/>
                <a:ea typeface="Courier"/>
                <a:cs typeface="Courier"/>
                <a:sym typeface="Courier"/>
              </a:defRPr>
            </a:pPr>
            <a:r>
              <a:rPr b="1">
                <a:solidFill>
                  <a:srgbClr val="011480"/>
                </a:solidFill>
              </a:rPr>
              <a:t>const </a:t>
            </a:r>
            <a:r>
              <a:t>studentIDs </a:t>
            </a:r>
            <a:r>
              <a:rPr>
                <a:solidFill>
                  <a:srgbClr val="000000"/>
                </a:solidFill>
              </a:rPr>
              <a:t>= [</a:t>
            </a:r>
            <a:r>
              <a:rPr>
                <a:solidFill>
                  <a:srgbClr val="0432FF"/>
                </a:solidFill>
              </a:rPr>
              <a:t>1</a:t>
            </a:r>
            <a:r>
              <a:rPr>
                <a:solidFill>
                  <a:srgbClr val="000000"/>
                </a:solidFill>
              </a:rPr>
              <a:t>, </a:t>
            </a:r>
            <a:r>
              <a:rPr>
                <a:solidFill>
                  <a:srgbClr val="0432FF"/>
                </a:solidFill>
              </a:rPr>
              <a:t>2</a:t>
            </a:r>
            <a:r>
              <a:rPr>
                <a:solidFill>
                  <a:srgbClr val="000000"/>
                </a:solidFill>
              </a:rPr>
              <a:t>, </a:t>
            </a:r>
            <a:r>
              <a:rPr>
                <a:solidFill>
                  <a:srgbClr val="0432FF"/>
                </a:solidFill>
              </a:rPr>
              <a:t>3</a:t>
            </a:r>
            <a:r>
              <a:rPr>
                <a:solidFill>
                  <a:srgbClr val="000000"/>
                </a:solidFill>
              </a:rPr>
              <a:t>, </a:t>
            </a:r>
            <a:r>
              <a:rPr>
                <a:solidFill>
                  <a:srgbClr val="0432FF"/>
                </a:solidFill>
              </a:rPr>
              <a:t>4</a:t>
            </a:r>
            <a:r>
              <a:rPr>
                <a:solidFill>
                  <a:srgbClr val="000000"/>
                </a:solidFill>
              </a:rPr>
              <a:t>];</a:t>
            </a:r>
            <a:endParaRPr>
              <a:solidFill>
                <a:srgbClr val="000000"/>
              </a:solidFill>
            </a:endParaRPr>
          </a:p>
          <a:p>
            <a:pPr algn="l" defTabSz="457200">
              <a:defRPr>
                <a:solidFill>
                  <a:srgbClr val="458383"/>
                </a:solidFill>
                <a:latin typeface="Courier"/>
                <a:ea typeface="Courier"/>
                <a:cs typeface="Courier"/>
                <a:sym typeface="Courier"/>
              </a:defRPr>
            </a:pPr>
            <a:r>
              <a:rPr b="1">
                <a:solidFill>
                  <a:srgbClr val="011480"/>
                </a:solidFill>
              </a:rPr>
              <a:t>const </a:t>
            </a:r>
            <a:r>
              <a:t>promisesForTranscripts </a:t>
            </a:r>
            <a:r>
              <a:rPr>
                <a:solidFill>
                  <a:srgbClr val="000000"/>
                </a:solidFill>
              </a:rPr>
              <a:t>= </a:t>
            </a:r>
            <a:r>
              <a:t>studentIDs</a:t>
            </a:r>
            <a:r>
              <a:rPr>
                <a:solidFill>
                  <a:srgbClr val="000000"/>
                </a:solidFill>
              </a:rPr>
              <a:t>.</a:t>
            </a:r>
            <a:r>
              <a:rPr>
                <a:solidFill>
                  <a:srgbClr val="7A7A43"/>
                </a:solidFill>
              </a:rPr>
              <a:t>map</a:t>
            </a:r>
            <a:r>
              <a:rPr>
                <a:solidFill>
                  <a:srgbClr val="000000"/>
                </a:solidFill>
              </a:rPr>
              <a:t>(</a:t>
            </a:r>
            <a:endParaRPr>
              <a:solidFill>
                <a:srgbClr val="000000"/>
              </a:solidFill>
            </a:endParaRPr>
          </a:p>
          <a:p>
            <a:pPr algn="l" defTabSz="457200">
              <a:defRPr b="1">
                <a:solidFill>
                  <a:srgbClr val="018001"/>
                </a:solidFill>
                <a:latin typeface="Courier"/>
                <a:ea typeface="Courier"/>
                <a:cs typeface="Courier"/>
                <a:sym typeface="Courier"/>
              </a:defRPr>
            </a:pPr>
            <a:r>
              <a:rPr b="0">
                <a:solidFill>
                  <a:srgbClr val="000000"/>
                </a:solidFill>
              </a:rPr>
              <a:t>  studentID =&gt; </a:t>
            </a:r>
            <a:r>
              <a:rPr i="1">
                <a:solidFill>
                  <a:srgbClr val="66187A"/>
                </a:solidFill>
              </a:rPr>
              <a:t>axios</a:t>
            </a:r>
            <a:r>
              <a:rPr b="0">
                <a:solidFill>
                  <a:srgbClr val="000000"/>
                </a:solidFill>
              </a:rPr>
              <a:t>.</a:t>
            </a:r>
            <a:r>
              <a:rPr b="0">
                <a:solidFill>
                  <a:srgbClr val="7A7A43"/>
                </a:solidFill>
              </a:rPr>
              <a:t>get</a:t>
            </a:r>
            <a:r>
              <a:rPr b="0">
                <a:solidFill>
                  <a:srgbClr val="000000"/>
                </a:solidFill>
              </a:rPr>
              <a:t>(</a:t>
            </a:r>
            <a:r>
              <a:t>`https://rest-example.covey.town/transcripts/</a:t>
            </a:r>
            <a:r>
              <a:rPr b="0">
                <a:solidFill>
                  <a:srgbClr val="000000"/>
                </a:solidFill>
              </a:rPr>
              <a:t>${studentID}</a:t>
            </a:r>
            <a:r>
              <a:t>`</a:t>
            </a:r>
            <a:r>
              <a:rPr b="0">
                <a:solidFill>
                  <a:srgbClr val="000000"/>
                </a:solidFill>
              </a:rPr>
              <a:t>)</a:t>
            </a:r>
            <a:endParaRPr b="0">
              <a:solidFill>
                <a:srgbClr val="000000"/>
              </a:solidFill>
            </a:endParaRPr>
          </a:p>
          <a:p>
            <a:pPr algn="l" defTabSz="457200">
              <a:defRPr>
                <a:solidFill>
                  <a:srgbClr val="000000"/>
                </a:solidFill>
                <a:latin typeface="Courier"/>
                <a:ea typeface="Courier"/>
                <a:cs typeface="Courier"/>
                <a:sym typeface="Courier"/>
              </a:defRPr>
            </a:pPr>
            <a:r>
              <a:t>    .</a:t>
            </a:r>
            <a:r>
              <a:rPr>
                <a:solidFill>
                  <a:srgbClr val="7A7A43"/>
                </a:solidFill>
              </a:rPr>
              <a:t>then</a:t>
            </a:r>
            <a:r>
              <a:t>((response) =&gt;</a:t>
            </a:r>
          </a:p>
          <a:p>
            <a:pPr algn="l" defTabSz="457200">
              <a:defRPr>
                <a:solidFill>
                  <a:srgbClr val="000000"/>
                </a:solidFill>
                <a:latin typeface="Courier"/>
                <a:ea typeface="Courier"/>
                <a:cs typeface="Courier"/>
                <a:sym typeface="Courier"/>
              </a:defRPr>
            </a:pPr>
            <a:r>
              <a:t>      fsPromises.</a:t>
            </a:r>
            <a:r>
              <a:rPr i="1"/>
              <a:t>writeFile</a:t>
            </a:r>
            <a:r>
              <a:t>(</a:t>
            </a:r>
            <a:r>
              <a:rPr b="1">
                <a:solidFill>
                  <a:srgbClr val="018001"/>
                </a:solidFill>
              </a:rPr>
              <a:t>`transcript-</a:t>
            </a:r>
            <a:r>
              <a:t>${response.</a:t>
            </a:r>
            <a:r>
              <a:rPr b="1">
                <a:solidFill>
                  <a:srgbClr val="66187A"/>
                </a:solidFill>
              </a:rPr>
              <a:t>data</a:t>
            </a:r>
            <a:r>
              <a:t>.</a:t>
            </a:r>
            <a:r>
              <a:rPr b="1">
                <a:solidFill>
                  <a:srgbClr val="66187A"/>
                </a:solidFill>
              </a:rPr>
              <a:t>student</a:t>
            </a:r>
            <a:r>
              <a:t>.</a:t>
            </a:r>
            <a:r>
              <a:rPr b="1">
                <a:solidFill>
                  <a:srgbClr val="66187A"/>
                </a:solidFill>
              </a:rPr>
              <a:t>studentID</a:t>
            </a:r>
            <a:r>
              <a:t>}</a:t>
            </a:r>
            <a:r>
              <a:rPr b="1">
                <a:solidFill>
                  <a:srgbClr val="018001"/>
                </a:solidFill>
              </a:rPr>
              <a:t>.json`</a:t>
            </a:r>
            <a:r>
              <a:t>, </a:t>
            </a:r>
            <a:r>
              <a:rPr b="1" i="1">
                <a:solidFill>
                  <a:srgbClr val="66187A"/>
                </a:solidFill>
              </a:rPr>
              <a:t>JSON</a:t>
            </a:r>
            <a:r>
              <a:t>.</a:t>
            </a:r>
            <a:r>
              <a:rPr>
                <a:solidFill>
                  <a:srgbClr val="7A7A43"/>
                </a:solidFill>
              </a:rPr>
              <a:t>stringify</a:t>
            </a:r>
            <a:r>
              <a:t>(response.</a:t>
            </a:r>
            <a:r>
              <a:rPr b="1">
                <a:solidFill>
                  <a:srgbClr val="66187A"/>
                </a:solidFill>
              </a:rPr>
              <a:t>data</a:t>
            </a:r>
            <a:r>
              <a:t>))</a:t>
            </a:r>
          </a:p>
          <a:p>
            <a:pPr algn="l" defTabSz="457200">
              <a:defRPr>
                <a:solidFill>
                  <a:srgbClr val="000000"/>
                </a:solidFill>
                <a:latin typeface="Courier"/>
                <a:ea typeface="Courier"/>
                <a:cs typeface="Courier"/>
                <a:sym typeface="Courier"/>
              </a:defRPr>
            </a:pPr>
            <a:r>
              <a:t>    ));</a:t>
            </a:r>
          </a:p>
          <a:p>
            <a:pPr algn="l" defTabSz="457200">
              <a:defRPr>
                <a:solidFill>
                  <a:srgbClr val="458383"/>
                </a:solidFill>
                <a:latin typeface="Courier"/>
                <a:ea typeface="Courier"/>
                <a:cs typeface="Courier"/>
                <a:sym typeface="Courier"/>
              </a:defRPr>
            </a:pPr>
            <a:r>
              <a:rPr b="1">
                <a:solidFill>
                  <a:srgbClr val="011480"/>
                </a:solidFill>
              </a:rPr>
              <a:t>return </a:t>
            </a:r>
            <a:r>
              <a:rPr b="1" i="1">
                <a:solidFill>
                  <a:srgbClr val="66187A"/>
                </a:solidFill>
              </a:rPr>
              <a:t>Promise</a:t>
            </a:r>
            <a:r>
              <a:rPr>
                <a:solidFill>
                  <a:srgbClr val="000000"/>
                </a:solidFill>
              </a:rPr>
              <a:t>.</a:t>
            </a:r>
            <a:r>
              <a:rPr>
                <a:solidFill>
                  <a:srgbClr val="7A7A43"/>
                </a:solidFill>
              </a:rPr>
              <a:t>all</a:t>
            </a:r>
            <a:r>
              <a:rPr>
                <a:solidFill>
                  <a:srgbClr val="000000"/>
                </a:solidFill>
              </a:rPr>
              <a:t>(</a:t>
            </a:r>
            <a:r>
              <a:t>promisesForTranscripts</a:t>
            </a:r>
            <a:r>
              <a:rPr>
                <a:solidFill>
                  <a:srgbClr val="000000"/>
                </a:solidFill>
              </a:rPr>
              <a:t>).</a:t>
            </a:r>
            <a:r>
              <a:rPr>
                <a:solidFill>
                  <a:srgbClr val="7A7A43"/>
                </a:solidFill>
              </a:rPr>
              <a:t>then</a:t>
            </a:r>
            <a:r>
              <a:rPr>
                <a:solidFill>
                  <a:srgbClr val="000000"/>
                </a:solidFill>
              </a:rPr>
              <a:t>(results =&gt; {</a:t>
            </a:r>
            <a:endParaRPr>
              <a:solidFill>
                <a:srgbClr val="000000"/>
              </a:solidFill>
            </a:endParaRPr>
          </a:p>
          <a:p>
            <a:pPr algn="l" defTabSz="457200">
              <a:defRPr>
                <a:solidFill>
                  <a:srgbClr val="000000"/>
                </a:solidFill>
                <a:latin typeface="Courier"/>
                <a:ea typeface="Courier"/>
                <a:cs typeface="Courier"/>
                <a:sym typeface="Courier"/>
              </a:defRPr>
            </a:pPr>
            <a:r>
              <a:t>  </a:t>
            </a:r>
            <a:r>
              <a:rPr b="1">
                <a:solidFill>
                  <a:srgbClr val="011480"/>
                </a:solidFill>
              </a:rPr>
              <a:t>const </a:t>
            </a:r>
            <a:r>
              <a:rPr>
                <a:solidFill>
                  <a:srgbClr val="458383"/>
                </a:solidFill>
              </a:rPr>
              <a:t>statsPromises </a:t>
            </a:r>
            <a:r>
              <a:t>= </a:t>
            </a:r>
            <a:r>
              <a:rPr>
                <a:solidFill>
                  <a:srgbClr val="458383"/>
                </a:solidFill>
              </a:rPr>
              <a:t>studentIDs</a:t>
            </a:r>
            <a:r>
              <a:t>.</a:t>
            </a:r>
            <a:r>
              <a:rPr>
                <a:solidFill>
                  <a:srgbClr val="7A7A43"/>
                </a:solidFill>
              </a:rPr>
              <a:t>map</a:t>
            </a:r>
            <a:r>
              <a:t>(studentID =&gt; fsPromises.</a:t>
            </a:r>
            <a:r>
              <a:rPr i="1"/>
              <a:t>stat</a:t>
            </a:r>
            <a:r>
              <a:t>(</a:t>
            </a:r>
            <a:r>
              <a:rPr b="1">
                <a:solidFill>
                  <a:srgbClr val="018001"/>
                </a:solidFill>
              </a:rPr>
              <a:t>`transcript-</a:t>
            </a:r>
            <a:r>
              <a:t>${studentID}</a:t>
            </a:r>
            <a:r>
              <a:rPr b="1">
                <a:solidFill>
                  <a:srgbClr val="018001"/>
                </a:solidFill>
              </a:rPr>
              <a:t>.json`</a:t>
            </a:r>
            <a:r>
              <a:t>));</a:t>
            </a:r>
          </a:p>
          <a:p>
            <a:pPr algn="l" defTabSz="457200">
              <a:defRPr>
                <a:solidFill>
                  <a:srgbClr val="458383"/>
                </a:solidFill>
                <a:latin typeface="Courier"/>
                <a:ea typeface="Courier"/>
                <a:cs typeface="Courier"/>
                <a:sym typeface="Courier"/>
              </a:defRPr>
            </a:pPr>
            <a:r>
              <a:t>  </a:t>
            </a:r>
            <a:r>
              <a:rPr b="1">
                <a:solidFill>
                  <a:srgbClr val="011480"/>
                </a:solidFill>
              </a:rPr>
              <a:t>return </a:t>
            </a:r>
            <a:r>
              <a:rPr b="1" i="1">
                <a:solidFill>
                  <a:srgbClr val="66187A"/>
                </a:solidFill>
              </a:rPr>
              <a:t>Promise</a:t>
            </a:r>
            <a:r>
              <a:rPr>
                <a:solidFill>
                  <a:srgbClr val="000000"/>
                </a:solidFill>
              </a:rPr>
              <a:t>.</a:t>
            </a:r>
            <a:r>
              <a:rPr>
                <a:solidFill>
                  <a:srgbClr val="7A7A43"/>
                </a:solidFill>
              </a:rPr>
              <a:t>all</a:t>
            </a:r>
            <a:r>
              <a:rPr>
                <a:solidFill>
                  <a:srgbClr val="000000"/>
                </a:solidFill>
              </a:rPr>
              <a:t>(</a:t>
            </a:r>
            <a:r>
              <a:t>statsPromises</a:t>
            </a:r>
            <a:r>
              <a:rPr>
                <a:solidFill>
                  <a:srgbClr val="000000"/>
                </a:solidFill>
              </a:rPr>
              <a:t>).</a:t>
            </a:r>
            <a:r>
              <a:rPr>
                <a:solidFill>
                  <a:srgbClr val="7A7A43"/>
                </a:solidFill>
              </a:rPr>
              <a:t>then</a:t>
            </a:r>
            <a:r>
              <a:rPr>
                <a:solidFill>
                  <a:srgbClr val="000000"/>
                </a:solidFill>
              </a:rPr>
              <a:t>(stats =&gt; {</a:t>
            </a:r>
            <a:endParaRPr>
              <a:solidFill>
                <a:srgbClr val="000000"/>
              </a:solidFill>
            </a:endParaRPr>
          </a:p>
          <a:p>
            <a:pPr algn="l" defTabSz="457200">
              <a:defRPr>
                <a:solidFill>
                  <a:srgbClr val="000000"/>
                </a:solidFill>
                <a:latin typeface="Courier"/>
                <a:ea typeface="Courier"/>
                <a:cs typeface="Courier"/>
                <a:sym typeface="Courier"/>
              </a:defRPr>
            </a:pPr>
            <a:r>
              <a:t>    </a:t>
            </a:r>
            <a:r>
              <a:rPr b="1">
                <a:solidFill>
                  <a:srgbClr val="011480"/>
                </a:solidFill>
              </a:rPr>
              <a:t>const </a:t>
            </a:r>
            <a:r>
              <a:rPr>
                <a:solidFill>
                  <a:srgbClr val="458383"/>
                </a:solidFill>
              </a:rPr>
              <a:t>totalSize </a:t>
            </a:r>
            <a:r>
              <a:t>= stats.</a:t>
            </a:r>
            <a:r>
              <a:rPr>
                <a:solidFill>
                  <a:srgbClr val="7A7A43"/>
                </a:solidFill>
              </a:rPr>
              <a:t>reduce</a:t>
            </a:r>
            <a:r>
              <a:t>((runningTotal, val) =&gt; runningTotal + val.</a:t>
            </a:r>
            <a:r>
              <a:rPr b="1">
                <a:solidFill>
                  <a:srgbClr val="66187A"/>
                </a:solidFill>
              </a:rPr>
              <a:t>size</a:t>
            </a:r>
            <a:r>
              <a:t>, </a:t>
            </a:r>
            <a:r>
              <a:rPr>
                <a:solidFill>
                  <a:srgbClr val="0432FF"/>
                </a:solidFill>
              </a:rPr>
              <a:t>0</a:t>
            </a:r>
            <a:r>
              <a:t>);</a:t>
            </a:r>
          </a:p>
          <a:p>
            <a:pPr algn="l" defTabSz="457200">
              <a:defRPr b="1">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`Finished calculating size: </a:t>
            </a:r>
            <a:r>
              <a:rPr b="0">
                <a:solidFill>
                  <a:srgbClr val="000000"/>
                </a:solidFill>
              </a:rPr>
              <a:t>${</a:t>
            </a:r>
            <a:r>
              <a:rPr b="0">
                <a:solidFill>
                  <a:srgbClr val="458383"/>
                </a:solidFill>
              </a:rPr>
              <a:t>totalSize</a:t>
            </a:r>
            <a:r>
              <a:rPr b="0">
                <a:solidFill>
                  <a:srgbClr val="000000"/>
                </a:solidFill>
              </a:rPr>
              <a:t>}</a:t>
            </a:r>
            <a:r>
              <a:t>`</a:t>
            </a:r>
            <a:r>
              <a:rPr b="0">
                <a:solidFill>
                  <a:srgbClr val="000000"/>
                </a:solidFill>
              </a:rPr>
              <a:t>);</a:t>
            </a:r>
            <a:endParaRPr b="0">
              <a:solidFill>
                <a:srgbClr val="000000"/>
              </a:solidFill>
            </a:endParaRPr>
          </a:p>
          <a:p>
            <a:pPr algn="l" defTabSz="457200">
              <a:defRPr>
                <a:solidFill>
                  <a:srgbClr val="000000"/>
                </a:solidFill>
                <a:latin typeface="Courier"/>
                <a:ea typeface="Courier"/>
                <a:cs typeface="Courier"/>
                <a:sym typeface="Courier"/>
              </a:defRPr>
            </a:pPr>
            <a:r>
              <a:t>  });</a:t>
            </a:r>
          </a:p>
          <a:p>
            <a:pPr algn="l" defTabSz="457200">
              <a:defRPr>
                <a:solidFill>
                  <a:srgbClr val="000000"/>
                </a:solidFill>
                <a:latin typeface="Courier"/>
                <a:ea typeface="Courier"/>
                <a:cs typeface="Courier"/>
                <a:sym typeface="Courier"/>
              </a:defRPr>
            </a:pPr>
            <a:r>
              <a:t>});</a:t>
            </a:r>
          </a:p>
        </p:txBody>
      </p:sp>
      <p:grpSp>
        <p:nvGrpSpPr>
          <p:cNvPr id="560" name="Group"/>
          <p:cNvGrpSpPr/>
          <p:nvPr/>
        </p:nvGrpSpPr>
        <p:grpSpPr>
          <a:xfrm>
            <a:off x="-408447" y="11446007"/>
            <a:ext cx="8906733" cy="1510864"/>
            <a:chOff x="0" y="4"/>
            <a:chExt cx="8906731" cy="1510862"/>
          </a:xfrm>
        </p:grpSpPr>
        <p:sp>
          <p:nvSpPr>
            <p:cNvPr id="558" name="Now wait for the stats…"/>
            <p:cNvSpPr/>
            <p:nvPr/>
          </p:nvSpPr>
          <p:spPr>
            <a:xfrm>
              <a:off x="0" y="1510866"/>
              <a:ext cx="3054217"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a:solidFill>
                    <a:schemeClr val="accent5">
                      <a:hueOff val="-82419"/>
                      <a:satOff val="-9513"/>
                      <a:lumOff val="-16343"/>
                    </a:schemeClr>
                  </a:solidFill>
                </a:defRPr>
              </a:lvl1pPr>
            </a:lstStyle>
            <a:p>
              <a:pPr/>
              <a:r>
                <a:t>Now wait for the stats…</a:t>
              </a:r>
            </a:p>
          </p:txBody>
        </p:sp>
        <p:sp>
          <p:nvSpPr>
            <p:cNvPr id="559" name="Callout"/>
            <p:cNvSpPr/>
            <p:nvPr/>
          </p:nvSpPr>
          <p:spPr>
            <a:xfrm rot="16200000">
              <a:off x="5050694" y="-2756690"/>
              <a:ext cx="1099344" cy="66127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3319" y="997"/>
                  </a:lnTo>
                  <a:lnTo>
                    <a:pt x="13319" y="21534"/>
                  </a:lnTo>
                  <a:cubicBezTo>
                    <a:pt x="13319" y="21571"/>
                    <a:pt x="13495" y="21600"/>
                    <a:pt x="13716" y="21600"/>
                  </a:cubicBezTo>
                  <a:lnTo>
                    <a:pt x="21202" y="21600"/>
                  </a:lnTo>
                  <a:cubicBezTo>
                    <a:pt x="21424" y="21600"/>
                    <a:pt x="21600" y="21571"/>
                    <a:pt x="21600" y="21534"/>
                  </a:cubicBezTo>
                  <a:lnTo>
                    <a:pt x="21600" y="876"/>
                  </a:lnTo>
                  <a:cubicBezTo>
                    <a:pt x="21600" y="840"/>
                    <a:pt x="21424" y="810"/>
                    <a:pt x="21202" y="810"/>
                  </a:cubicBezTo>
                  <a:lnTo>
                    <a:pt x="15159" y="810"/>
                  </a:lnTo>
                  <a:lnTo>
                    <a:pt x="0" y="0"/>
                  </a:lnTo>
                  <a:close/>
                </a:path>
              </a:pathLst>
            </a:custGeom>
            <a:noFill/>
            <a:ln w="76200" cap="flat">
              <a:solidFill>
                <a:srgbClr val="FF0000"/>
              </a:solidFill>
              <a:prstDash val="solid"/>
              <a:round/>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grpSp>
      <p:grpSp>
        <p:nvGrpSpPr>
          <p:cNvPr id="563" name="Group"/>
          <p:cNvGrpSpPr/>
          <p:nvPr/>
        </p:nvGrpSpPr>
        <p:grpSpPr>
          <a:xfrm>
            <a:off x="6007101" y="11814307"/>
            <a:ext cx="15231469" cy="888564"/>
            <a:chOff x="0" y="4"/>
            <a:chExt cx="15231469" cy="888562"/>
          </a:xfrm>
        </p:grpSpPr>
        <p:sp>
          <p:nvSpPr>
            <p:cNvPr id="561" name="More functional magic: Take the array of stats, accumulate the size of each file"/>
            <p:cNvSpPr/>
            <p:nvPr/>
          </p:nvSpPr>
          <p:spPr>
            <a:xfrm>
              <a:off x="12177252" y="888566"/>
              <a:ext cx="3054218"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a:solidFill>
                    <a:schemeClr val="accent5">
                      <a:hueOff val="-82419"/>
                      <a:satOff val="-9513"/>
                      <a:lumOff val="-16343"/>
                    </a:schemeClr>
                  </a:solidFill>
                </a:defRPr>
              </a:lvl1pPr>
            </a:lstStyle>
            <a:p>
              <a:pPr/>
              <a:r>
                <a:t>More functional magic: Take the array of stats, accumulate the size of each file</a:t>
              </a:r>
            </a:p>
          </p:txBody>
        </p:sp>
        <p:sp>
          <p:nvSpPr>
            <p:cNvPr id="562" name="Callout"/>
            <p:cNvSpPr/>
            <p:nvPr/>
          </p:nvSpPr>
          <p:spPr>
            <a:xfrm rot="16200000">
              <a:off x="5602485" y="-5602482"/>
              <a:ext cx="853283" cy="120582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443" y="0"/>
                  </a:moveTo>
                  <a:cubicBezTo>
                    <a:pt x="11158" y="0"/>
                    <a:pt x="10931" y="16"/>
                    <a:pt x="10931" y="36"/>
                  </a:cubicBezTo>
                  <a:lnTo>
                    <a:pt x="10931" y="20900"/>
                  </a:lnTo>
                  <a:lnTo>
                    <a:pt x="0" y="21600"/>
                  </a:lnTo>
                  <a:lnTo>
                    <a:pt x="12598" y="21005"/>
                  </a:lnTo>
                  <a:lnTo>
                    <a:pt x="21088" y="21005"/>
                  </a:lnTo>
                  <a:cubicBezTo>
                    <a:pt x="21373" y="21005"/>
                    <a:pt x="21600" y="20988"/>
                    <a:pt x="21600" y="20968"/>
                  </a:cubicBezTo>
                  <a:lnTo>
                    <a:pt x="21600" y="36"/>
                  </a:lnTo>
                  <a:cubicBezTo>
                    <a:pt x="21600" y="16"/>
                    <a:pt x="21373" y="0"/>
                    <a:pt x="21088" y="0"/>
                  </a:cubicBezTo>
                  <a:lnTo>
                    <a:pt x="11443" y="0"/>
                  </a:lnTo>
                  <a:close/>
                </a:path>
              </a:pathLst>
            </a:custGeom>
            <a:noFill/>
            <a:ln w="76200" cap="flat">
              <a:solidFill>
                <a:srgbClr val="FF0000"/>
              </a:solidFill>
              <a:prstDash val="solid"/>
              <a:round/>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5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60" grpId="1"/>
      <p:bldP build="whole" bldLvl="1" animBg="1" rev="0" advAuto="0" spid="563" grpId="2"/>
    </p:bldLst>
  </p:timing>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5" name="Problems with Promises"/>
          <p:cNvSpPr txBox="1"/>
          <p:nvPr>
            <p:ph type="title"/>
          </p:nvPr>
        </p:nvSpPr>
        <p:spPr>
          <a:prstGeom prst="rect">
            <a:avLst/>
          </a:prstGeom>
        </p:spPr>
        <p:txBody>
          <a:bodyPr/>
          <a:lstStyle/>
          <a:p>
            <a:pPr/>
            <a:r>
              <a:t>Problems with Promises</a:t>
            </a:r>
          </a:p>
        </p:txBody>
      </p:sp>
      <p:sp>
        <p:nvSpPr>
          <p:cNvPr id="566" name="The order of operations is not intuitive from the cod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The order of operations is not intuitive from the code</a:t>
            </a:r>
          </a:p>
        </p:txBody>
      </p:sp>
      <p:sp>
        <p:nvSpPr>
          <p:cNvPr id="567" name="console.log('Making a requests');…"/>
          <p:cNvSpPr txBox="1"/>
          <p:nvPr/>
        </p:nvSpPr>
        <p:spPr>
          <a:xfrm>
            <a:off x="3231657" y="3992845"/>
            <a:ext cx="17920687" cy="5222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defTabSz="457200">
              <a:defRPr b="1" sz="2100">
                <a:solidFill>
                  <a:srgbClr val="018001"/>
                </a:solidFill>
                <a:latin typeface="Courier"/>
                <a:ea typeface="Courier"/>
                <a:cs typeface="Courier"/>
                <a:sym typeface="Courier"/>
              </a:defRPr>
            </a:pPr>
            <a:r>
              <a:rPr i="1">
                <a:solidFill>
                  <a:srgbClr val="66187A"/>
                </a:solidFill>
              </a:rPr>
              <a:t>console</a:t>
            </a:r>
            <a:r>
              <a:rPr b="0">
                <a:solidFill>
                  <a:srgbClr val="000000"/>
                </a:solidFill>
              </a:rPr>
              <a:t>.</a:t>
            </a:r>
            <a:r>
              <a:rPr b="0">
                <a:solidFill>
                  <a:srgbClr val="7A7A43"/>
                </a:solidFill>
              </a:rPr>
              <a:t>log</a:t>
            </a:r>
            <a:r>
              <a:rPr b="0">
                <a:solidFill>
                  <a:srgbClr val="000000"/>
                </a:solidFill>
              </a:rPr>
              <a:t>(</a:t>
            </a:r>
            <a:r>
              <a:t>'Making a requests'</a:t>
            </a:r>
            <a:r>
              <a:rPr b="0">
                <a:solidFill>
                  <a:srgbClr val="000000"/>
                </a:solidFill>
              </a:rPr>
              <a:t>);</a:t>
            </a:r>
            <a:endParaRPr b="0">
              <a:solidFill>
                <a:srgbClr val="000000"/>
              </a:solidFill>
            </a:endParaRPr>
          </a:p>
          <a:p>
            <a:pPr algn="l" defTabSz="457200">
              <a:defRPr sz="2100">
                <a:solidFill>
                  <a:srgbClr val="458383"/>
                </a:solidFill>
                <a:latin typeface="Courier"/>
                <a:ea typeface="Courier"/>
                <a:cs typeface="Courier"/>
                <a:sym typeface="Courier"/>
              </a:defRPr>
            </a:pPr>
            <a:r>
              <a:rPr b="1">
                <a:solidFill>
                  <a:srgbClr val="011480"/>
                </a:solidFill>
              </a:rPr>
              <a:t>const </a:t>
            </a:r>
            <a:r>
              <a:t>studentIDs </a:t>
            </a:r>
            <a:r>
              <a:rPr>
                <a:solidFill>
                  <a:srgbClr val="000000"/>
                </a:solidFill>
              </a:rPr>
              <a:t>= [</a:t>
            </a:r>
            <a:r>
              <a:rPr>
                <a:solidFill>
                  <a:srgbClr val="0432FF"/>
                </a:solidFill>
              </a:rPr>
              <a:t>1</a:t>
            </a:r>
            <a:r>
              <a:rPr>
                <a:solidFill>
                  <a:srgbClr val="000000"/>
                </a:solidFill>
              </a:rPr>
              <a:t>, </a:t>
            </a:r>
            <a:r>
              <a:rPr>
                <a:solidFill>
                  <a:srgbClr val="0432FF"/>
                </a:solidFill>
              </a:rPr>
              <a:t>2</a:t>
            </a:r>
            <a:r>
              <a:rPr>
                <a:solidFill>
                  <a:srgbClr val="000000"/>
                </a:solidFill>
              </a:rPr>
              <a:t>, </a:t>
            </a:r>
            <a:r>
              <a:rPr>
                <a:solidFill>
                  <a:srgbClr val="0432FF"/>
                </a:solidFill>
              </a:rPr>
              <a:t>3</a:t>
            </a:r>
            <a:r>
              <a:rPr>
                <a:solidFill>
                  <a:srgbClr val="000000"/>
                </a:solidFill>
              </a:rPr>
              <a:t>, </a:t>
            </a:r>
            <a:r>
              <a:rPr>
                <a:solidFill>
                  <a:srgbClr val="0432FF"/>
                </a:solidFill>
              </a:rPr>
              <a:t>4</a:t>
            </a:r>
            <a:r>
              <a:rPr>
                <a:solidFill>
                  <a:srgbClr val="000000"/>
                </a:solidFill>
              </a:rPr>
              <a:t>];</a:t>
            </a:r>
            <a:endParaRPr>
              <a:solidFill>
                <a:srgbClr val="000000"/>
              </a:solidFill>
            </a:endParaRPr>
          </a:p>
          <a:p>
            <a:pPr algn="l" defTabSz="457200">
              <a:defRPr sz="2100">
                <a:solidFill>
                  <a:srgbClr val="458383"/>
                </a:solidFill>
                <a:latin typeface="Courier"/>
                <a:ea typeface="Courier"/>
                <a:cs typeface="Courier"/>
                <a:sym typeface="Courier"/>
              </a:defRPr>
            </a:pPr>
            <a:r>
              <a:rPr b="1">
                <a:solidFill>
                  <a:srgbClr val="011480"/>
                </a:solidFill>
              </a:rPr>
              <a:t>const </a:t>
            </a:r>
            <a:r>
              <a:t>promisesForTranscripts </a:t>
            </a:r>
            <a:r>
              <a:rPr>
                <a:solidFill>
                  <a:srgbClr val="000000"/>
                </a:solidFill>
              </a:rPr>
              <a:t>= </a:t>
            </a:r>
            <a:r>
              <a:t>studentIDs</a:t>
            </a:r>
            <a:r>
              <a:rPr>
                <a:solidFill>
                  <a:srgbClr val="000000"/>
                </a:solidFill>
              </a:rPr>
              <a:t>.</a:t>
            </a:r>
            <a:r>
              <a:rPr>
                <a:solidFill>
                  <a:srgbClr val="7A7A43"/>
                </a:solidFill>
              </a:rPr>
              <a:t>map</a:t>
            </a:r>
            <a:r>
              <a:rPr>
                <a:solidFill>
                  <a:srgbClr val="000000"/>
                </a:solidFill>
              </a:rPr>
              <a:t>(</a:t>
            </a:r>
            <a:endParaRPr>
              <a:solidFill>
                <a:srgbClr val="000000"/>
              </a:solidFill>
            </a:endParaRPr>
          </a:p>
          <a:p>
            <a:pPr algn="l" defTabSz="457200">
              <a:defRPr b="1" sz="2100">
                <a:solidFill>
                  <a:srgbClr val="018001"/>
                </a:solidFill>
                <a:latin typeface="Courier"/>
                <a:ea typeface="Courier"/>
                <a:cs typeface="Courier"/>
                <a:sym typeface="Courier"/>
              </a:defRPr>
            </a:pPr>
            <a:r>
              <a:rPr b="0">
                <a:solidFill>
                  <a:srgbClr val="000000"/>
                </a:solidFill>
              </a:rPr>
              <a:t>  studentID =&gt; </a:t>
            </a:r>
            <a:r>
              <a:rPr i="1">
                <a:solidFill>
                  <a:srgbClr val="66187A"/>
                </a:solidFill>
              </a:rPr>
              <a:t>axios</a:t>
            </a:r>
            <a:r>
              <a:rPr b="0">
                <a:solidFill>
                  <a:srgbClr val="000000"/>
                </a:solidFill>
              </a:rPr>
              <a:t>.</a:t>
            </a:r>
            <a:r>
              <a:rPr b="0">
                <a:solidFill>
                  <a:srgbClr val="7A7A43"/>
                </a:solidFill>
              </a:rPr>
              <a:t>get</a:t>
            </a:r>
            <a:r>
              <a:rPr b="0">
                <a:solidFill>
                  <a:srgbClr val="000000"/>
                </a:solidFill>
              </a:rPr>
              <a:t>(</a:t>
            </a:r>
            <a:r>
              <a:t>`https://rest-example.covey.town/transcripts/</a:t>
            </a:r>
            <a:r>
              <a:rPr b="0">
                <a:solidFill>
                  <a:srgbClr val="000000"/>
                </a:solidFill>
              </a:rPr>
              <a:t>${studentID}</a:t>
            </a:r>
            <a:r>
              <a:t>`</a:t>
            </a:r>
            <a:r>
              <a:rPr b="0">
                <a:solidFill>
                  <a:srgbClr val="000000"/>
                </a:solidFill>
              </a:rPr>
              <a:t>)</a:t>
            </a:r>
            <a:endParaRPr b="0">
              <a:solidFill>
                <a:srgbClr val="000000"/>
              </a:solidFill>
            </a:endParaRPr>
          </a:p>
          <a:p>
            <a:pPr algn="l" defTabSz="457200">
              <a:defRPr sz="2100">
                <a:solidFill>
                  <a:srgbClr val="000000"/>
                </a:solidFill>
                <a:latin typeface="Courier"/>
                <a:ea typeface="Courier"/>
                <a:cs typeface="Courier"/>
                <a:sym typeface="Courier"/>
              </a:defRPr>
            </a:pPr>
            <a:r>
              <a:t>    .</a:t>
            </a:r>
            <a:r>
              <a:rPr>
                <a:solidFill>
                  <a:srgbClr val="7A7A43"/>
                </a:solidFill>
              </a:rPr>
              <a:t>then</a:t>
            </a:r>
            <a:r>
              <a:t>((response) =&gt;</a:t>
            </a:r>
          </a:p>
          <a:p>
            <a:pPr algn="l" defTabSz="457200">
              <a:defRPr sz="2100">
                <a:solidFill>
                  <a:srgbClr val="000000"/>
                </a:solidFill>
                <a:latin typeface="Courier"/>
                <a:ea typeface="Courier"/>
                <a:cs typeface="Courier"/>
                <a:sym typeface="Courier"/>
              </a:defRPr>
            </a:pPr>
            <a:r>
              <a:t>      fsPromises.</a:t>
            </a:r>
            <a:r>
              <a:rPr i="1"/>
              <a:t>writeFile</a:t>
            </a:r>
            <a:r>
              <a:t>(</a:t>
            </a:r>
            <a:r>
              <a:rPr b="1">
                <a:solidFill>
                  <a:srgbClr val="018001"/>
                </a:solidFill>
              </a:rPr>
              <a:t>`transcript-</a:t>
            </a:r>
            <a:r>
              <a:t>${response.</a:t>
            </a:r>
            <a:r>
              <a:rPr b="1">
                <a:solidFill>
                  <a:srgbClr val="66187A"/>
                </a:solidFill>
              </a:rPr>
              <a:t>data</a:t>
            </a:r>
            <a:r>
              <a:t>.</a:t>
            </a:r>
            <a:r>
              <a:rPr b="1">
                <a:solidFill>
                  <a:srgbClr val="66187A"/>
                </a:solidFill>
              </a:rPr>
              <a:t>student</a:t>
            </a:r>
            <a:r>
              <a:t>.</a:t>
            </a:r>
            <a:r>
              <a:rPr b="1">
                <a:solidFill>
                  <a:srgbClr val="66187A"/>
                </a:solidFill>
              </a:rPr>
              <a:t>studentID</a:t>
            </a:r>
            <a:r>
              <a:t>}</a:t>
            </a:r>
            <a:r>
              <a:rPr b="1">
                <a:solidFill>
                  <a:srgbClr val="018001"/>
                </a:solidFill>
              </a:rPr>
              <a:t>.json`</a:t>
            </a:r>
            <a:r>
              <a:t>, </a:t>
            </a:r>
            <a:r>
              <a:rPr b="1" i="1">
                <a:solidFill>
                  <a:srgbClr val="66187A"/>
                </a:solidFill>
              </a:rPr>
              <a:t>JSON</a:t>
            </a:r>
            <a:r>
              <a:t>.</a:t>
            </a:r>
            <a:r>
              <a:rPr>
                <a:solidFill>
                  <a:srgbClr val="7A7A43"/>
                </a:solidFill>
              </a:rPr>
              <a:t>stringify</a:t>
            </a:r>
            <a:r>
              <a:t>(response.</a:t>
            </a:r>
            <a:r>
              <a:rPr b="1">
                <a:solidFill>
                  <a:srgbClr val="66187A"/>
                </a:solidFill>
              </a:rPr>
              <a:t>data</a:t>
            </a:r>
            <a:r>
              <a:t>))</a:t>
            </a:r>
          </a:p>
          <a:p>
            <a:pPr algn="l" defTabSz="457200">
              <a:defRPr sz="2100">
                <a:solidFill>
                  <a:srgbClr val="000000"/>
                </a:solidFill>
                <a:latin typeface="Courier"/>
                <a:ea typeface="Courier"/>
                <a:cs typeface="Courier"/>
                <a:sym typeface="Courier"/>
              </a:defRPr>
            </a:pPr>
            <a:r>
              <a:t>    ));</a:t>
            </a:r>
          </a:p>
          <a:p>
            <a:pPr algn="l" defTabSz="457200">
              <a:defRPr sz="2100">
                <a:solidFill>
                  <a:srgbClr val="458383"/>
                </a:solidFill>
                <a:latin typeface="Courier"/>
                <a:ea typeface="Courier"/>
                <a:cs typeface="Courier"/>
                <a:sym typeface="Courier"/>
              </a:defRPr>
            </a:pPr>
            <a:r>
              <a:rPr b="1">
                <a:solidFill>
                  <a:srgbClr val="011480"/>
                </a:solidFill>
              </a:rPr>
              <a:t>return </a:t>
            </a:r>
            <a:r>
              <a:rPr b="1" i="1">
                <a:solidFill>
                  <a:srgbClr val="66187A"/>
                </a:solidFill>
              </a:rPr>
              <a:t>Promise</a:t>
            </a:r>
            <a:r>
              <a:rPr>
                <a:solidFill>
                  <a:srgbClr val="000000"/>
                </a:solidFill>
              </a:rPr>
              <a:t>.</a:t>
            </a:r>
            <a:r>
              <a:rPr>
                <a:solidFill>
                  <a:srgbClr val="7A7A43"/>
                </a:solidFill>
              </a:rPr>
              <a:t>all</a:t>
            </a:r>
            <a:r>
              <a:rPr>
                <a:solidFill>
                  <a:srgbClr val="000000"/>
                </a:solidFill>
              </a:rPr>
              <a:t>(</a:t>
            </a:r>
            <a:r>
              <a:t>promisesForTranscripts</a:t>
            </a:r>
            <a:r>
              <a:rPr>
                <a:solidFill>
                  <a:srgbClr val="000000"/>
                </a:solidFill>
              </a:rPr>
              <a:t>).</a:t>
            </a:r>
            <a:r>
              <a:rPr>
                <a:solidFill>
                  <a:srgbClr val="7A7A43"/>
                </a:solidFill>
              </a:rPr>
              <a:t>then</a:t>
            </a:r>
            <a:r>
              <a:rPr>
                <a:solidFill>
                  <a:srgbClr val="000000"/>
                </a:solidFill>
              </a:rPr>
              <a:t>(results =&gt; {</a:t>
            </a:r>
            <a:endParaRPr>
              <a:solidFill>
                <a:srgbClr val="000000"/>
              </a:solidFill>
            </a:endParaRPr>
          </a:p>
          <a:p>
            <a:pPr algn="l" defTabSz="457200">
              <a:defRPr sz="2100">
                <a:solidFill>
                  <a:srgbClr val="000000"/>
                </a:solidFill>
                <a:latin typeface="Courier"/>
                <a:ea typeface="Courier"/>
                <a:cs typeface="Courier"/>
                <a:sym typeface="Courier"/>
              </a:defRPr>
            </a:pPr>
            <a:r>
              <a:t>  </a:t>
            </a:r>
            <a:r>
              <a:rPr b="1">
                <a:solidFill>
                  <a:srgbClr val="011480"/>
                </a:solidFill>
              </a:rPr>
              <a:t>const </a:t>
            </a:r>
            <a:r>
              <a:rPr>
                <a:solidFill>
                  <a:srgbClr val="458383"/>
                </a:solidFill>
              </a:rPr>
              <a:t>statsPromises </a:t>
            </a:r>
            <a:r>
              <a:t>= </a:t>
            </a:r>
            <a:r>
              <a:rPr>
                <a:solidFill>
                  <a:srgbClr val="458383"/>
                </a:solidFill>
              </a:rPr>
              <a:t>studentIDs</a:t>
            </a:r>
            <a:r>
              <a:t>.</a:t>
            </a:r>
            <a:r>
              <a:rPr>
                <a:solidFill>
                  <a:srgbClr val="7A7A43"/>
                </a:solidFill>
              </a:rPr>
              <a:t>map</a:t>
            </a:r>
            <a:r>
              <a:t>(studentID =&gt; fsPromises.</a:t>
            </a:r>
            <a:r>
              <a:rPr i="1"/>
              <a:t>stat</a:t>
            </a:r>
            <a:r>
              <a:t>(</a:t>
            </a:r>
            <a:r>
              <a:rPr b="1">
                <a:solidFill>
                  <a:srgbClr val="018001"/>
                </a:solidFill>
              </a:rPr>
              <a:t>`transcript-</a:t>
            </a:r>
            <a:r>
              <a:t>${studentID}</a:t>
            </a:r>
            <a:r>
              <a:rPr b="1">
                <a:solidFill>
                  <a:srgbClr val="018001"/>
                </a:solidFill>
              </a:rPr>
              <a:t>.json`</a:t>
            </a:r>
            <a:r>
              <a:t>));</a:t>
            </a:r>
          </a:p>
          <a:p>
            <a:pPr algn="l" defTabSz="457200">
              <a:defRPr sz="2100">
                <a:solidFill>
                  <a:srgbClr val="458383"/>
                </a:solidFill>
                <a:latin typeface="Courier"/>
                <a:ea typeface="Courier"/>
                <a:cs typeface="Courier"/>
                <a:sym typeface="Courier"/>
              </a:defRPr>
            </a:pPr>
            <a:r>
              <a:rPr>
                <a:solidFill>
                  <a:srgbClr val="000000"/>
                </a:solidFill>
              </a:rPr>
              <a:t>  </a:t>
            </a:r>
            <a:r>
              <a:rPr b="1">
                <a:solidFill>
                  <a:srgbClr val="011480"/>
                </a:solidFill>
              </a:rPr>
              <a:t>return </a:t>
            </a:r>
            <a:r>
              <a:rPr b="1" i="1">
                <a:solidFill>
                  <a:srgbClr val="66187A"/>
                </a:solidFill>
              </a:rPr>
              <a:t>Promise</a:t>
            </a:r>
            <a:r>
              <a:rPr>
                <a:solidFill>
                  <a:srgbClr val="000000"/>
                </a:solidFill>
              </a:rPr>
              <a:t>.</a:t>
            </a:r>
            <a:r>
              <a:rPr>
                <a:solidFill>
                  <a:srgbClr val="7A7A43"/>
                </a:solidFill>
              </a:rPr>
              <a:t>all</a:t>
            </a:r>
            <a:r>
              <a:rPr>
                <a:solidFill>
                  <a:srgbClr val="000000"/>
                </a:solidFill>
              </a:rPr>
              <a:t>(</a:t>
            </a:r>
            <a:r>
              <a:t>statsPromises</a:t>
            </a:r>
            <a:r>
              <a:rPr>
                <a:solidFill>
                  <a:srgbClr val="000000"/>
                </a:solidFill>
              </a:rPr>
              <a:t>).</a:t>
            </a:r>
            <a:r>
              <a:rPr>
                <a:solidFill>
                  <a:srgbClr val="7A7A43"/>
                </a:solidFill>
              </a:rPr>
              <a:t>then</a:t>
            </a:r>
            <a:r>
              <a:rPr>
                <a:solidFill>
                  <a:srgbClr val="000000"/>
                </a:solidFill>
              </a:rPr>
              <a:t>(stats =&gt; {</a:t>
            </a:r>
            <a:endParaRPr>
              <a:solidFill>
                <a:srgbClr val="000000"/>
              </a:solidFill>
            </a:endParaRPr>
          </a:p>
          <a:p>
            <a:pPr algn="l" defTabSz="457200">
              <a:defRPr sz="2100">
                <a:solidFill>
                  <a:srgbClr val="000000"/>
                </a:solidFill>
                <a:latin typeface="Courier"/>
                <a:ea typeface="Courier"/>
                <a:cs typeface="Courier"/>
                <a:sym typeface="Courier"/>
              </a:defRPr>
            </a:pPr>
            <a:r>
              <a:t>    </a:t>
            </a:r>
            <a:r>
              <a:rPr b="1">
                <a:solidFill>
                  <a:srgbClr val="011480"/>
                </a:solidFill>
              </a:rPr>
              <a:t>const </a:t>
            </a:r>
            <a:r>
              <a:rPr>
                <a:solidFill>
                  <a:srgbClr val="458383"/>
                </a:solidFill>
              </a:rPr>
              <a:t>totalSize </a:t>
            </a:r>
            <a:r>
              <a:t>= stats.</a:t>
            </a:r>
            <a:r>
              <a:rPr>
                <a:solidFill>
                  <a:srgbClr val="7A7A43"/>
                </a:solidFill>
              </a:rPr>
              <a:t>reduce</a:t>
            </a:r>
            <a:r>
              <a:t>((runningTotal, val) =&gt; runningTotal + val.</a:t>
            </a:r>
            <a:r>
              <a:rPr b="1">
                <a:solidFill>
                  <a:srgbClr val="66187A"/>
                </a:solidFill>
              </a:rPr>
              <a:t>size</a:t>
            </a:r>
            <a:r>
              <a:t>, </a:t>
            </a:r>
            <a:r>
              <a:rPr>
                <a:solidFill>
                  <a:srgbClr val="0432FF"/>
                </a:solidFill>
              </a:rPr>
              <a:t>0</a:t>
            </a:r>
            <a:r>
              <a:t>);</a:t>
            </a:r>
          </a:p>
          <a:p>
            <a:pPr algn="l" defTabSz="457200">
              <a:defRPr b="1" sz="21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`Finished calculating size: </a:t>
            </a:r>
            <a:r>
              <a:rPr b="0">
                <a:solidFill>
                  <a:srgbClr val="000000"/>
                </a:solidFill>
              </a:rPr>
              <a:t>${</a:t>
            </a:r>
            <a:r>
              <a:rPr b="0">
                <a:solidFill>
                  <a:srgbClr val="458383"/>
                </a:solidFill>
              </a:rPr>
              <a:t>totalSize</a:t>
            </a:r>
            <a:r>
              <a:rPr b="0">
                <a:solidFill>
                  <a:srgbClr val="000000"/>
                </a:solidFill>
              </a:rPr>
              <a:t>}</a:t>
            </a:r>
            <a:r>
              <a:t>`</a:t>
            </a:r>
            <a:r>
              <a:rPr b="0">
                <a:solidFill>
                  <a:srgbClr val="000000"/>
                </a:solidFill>
              </a:rPr>
              <a:t>);</a:t>
            </a:r>
            <a:endParaRPr b="0">
              <a:solidFill>
                <a:srgbClr val="000000"/>
              </a:solidFill>
            </a:endParaRPr>
          </a:p>
          <a:p>
            <a:pPr algn="l" defTabSz="457200">
              <a:defRPr sz="2100">
                <a:solidFill>
                  <a:srgbClr val="000000"/>
                </a:solidFill>
                <a:latin typeface="Courier"/>
                <a:ea typeface="Courier"/>
                <a:cs typeface="Courier"/>
                <a:sym typeface="Courier"/>
              </a:defRPr>
            </a:pPr>
            <a:r>
              <a:t>  });</a:t>
            </a:r>
          </a:p>
          <a:p>
            <a:pPr algn="l" defTabSz="457200">
              <a:defRPr sz="2100">
                <a:solidFill>
                  <a:srgbClr val="000000"/>
                </a:solidFill>
                <a:latin typeface="Courier"/>
                <a:ea typeface="Courier"/>
                <a:cs typeface="Courier"/>
                <a:sym typeface="Courier"/>
              </a:defRPr>
            </a:pPr>
            <a:r>
              <a:t>}).</a:t>
            </a:r>
            <a:r>
              <a:rPr>
                <a:solidFill>
                  <a:srgbClr val="7A7A43"/>
                </a:solidFill>
              </a:rPr>
              <a:t>then</a:t>
            </a:r>
            <a:r>
              <a:t>(()=&gt;{</a:t>
            </a:r>
          </a:p>
          <a:p>
            <a:pPr algn="l" defTabSz="457200">
              <a:defRPr b="1" i="1" sz="2100">
                <a:solidFill>
                  <a:srgbClr val="66187A"/>
                </a:solidFill>
                <a:latin typeface="Courier"/>
                <a:ea typeface="Courier"/>
                <a:cs typeface="Courier"/>
                <a:sym typeface="Courier"/>
              </a:defRPr>
            </a:pPr>
            <a:r>
              <a:rPr b="0" i="0">
                <a:solidFill>
                  <a:srgbClr val="000000"/>
                </a:solidFill>
              </a:rPr>
              <a:t>  </a:t>
            </a:r>
            <a:r>
              <a:t>console</a:t>
            </a:r>
            <a:r>
              <a:rPr b="0" i="0">
                <a:solidFill>
                  <a:srgbClr val="000000"/>
                </a:solidFill>
              </a:rPr>
              <a:t>.</a:t>
            </a:r>
            <a:r>
              <a:rPr b="0" i="0">
                <a:solidFill>
                  <a:srgbClr val="7A7A43"/>
                </a:solidFill>
              </a:rPr>
              <a:t>log</a:t>
            </a:r>
            <a:r>
              <a:rPr b="0" i="0">
                <a:solidFill>
                  <a:srgbClr val="000000"/>
                </a:solidFill>
              </a:rPr>
              <a:t>(</a:t>
            </a:r>
            <a:r>
              <a:rPr i="0">
                <a:solidFill>
                  <a:srgbClr val="018001"/>
                </a:solidFill>
              </a:rPr>
              <a:t>'Done'</a:t>
            </a:r>
            <a:r>
              <a:rPr b="0" i="0">
                <a:solidFill>
                  <a:srgbClr val="000000"/>
                </a:solidFill>
              </a:rPr>
              <a:t>);</a:t>
            </a:r>
            <a:endParaRPr b="0" i="0">
              <a:solidFill>
                <a:srgbClr val="000000"/>
              </a:solidFill>
            </a:endParaRPr>
          </a:p>
          <a:p>
            <a:pPr algn="l" defTabSz="457200">
              <a:defRPr sz="2100">
                <a:solidFill>
                  <a:srgbClr val="000000"/>
                </a:solidFill>
                <a:latin typeface="Courier"/>
                <a:ea typeface="Courier"/>
                <a:cs typeface="Courier"/>
                <a:sym typeface="Courier"/>
              </a:defRPr>
            </a:pPr>
            <a:r>
              <a:t>});</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9" name="Async/Await"/>
          <p:cNvSpPr txBox="1"/>
          <p:nvPr>
            <p:ph type="title"/>
          </p:nvPr>
        </p:nvSpPr>
        <p:spPr>
          <a:prstGeom prst="rect">
            <a:avLst/>
          </a:prstGeom>
        </p:spPr>
        <p:txBody>
          <a:bodyPr/>
          <a:lstStyle/>
          <a:p>
            <a:pPr/>
            <a:r>
              <a:t>Async/Await</a:t>
            </a:r>
          </a:p>
        </p:txBody>
      </p:sp>
      <p:sp>
        <p:nvSpPr>
          <p:cNvPr id="570" name="Your asynchronous friend"/>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Your asynchronous friend</a:t>
            </a:r>
          </a:p>
        </p:txBody>
      </p:sp>
      <p:sp>
        <p:nvSpPr>
          <p:cNvPr id="571" name="axios.get('https://rest-example.covey.town/').then(response =&gt; {…"/>
          <p:cNvSpPr txBox="1"/>
          <p:nvPr/>
        </p:nvSpPr>
        <p:spPr>
          <a:xfrm>
            <a:off x="1161557" y="9766177"/>
            <a:ext cx="9936163" cy="2301876"/>
          </a:xfrm>
          <a:prstGeom prst="rect">
            <a:avLst/>
          </a:prstGeom>
          <a:ln w="25400">
            <a:solidFill>
              <a:srgbClr val="000000"/>
            </a:solidFill>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defTabSz="457200">
              <a:defRPr b="1" sz="2000">
                <a:solidFill>
                  <a:srgbClr val="018001"/>
                </a:solidFill>
                <a:latin typeface="Courier"/>
                <a:ea typeface="Courier"/>
                <a:cs typeface="Courier"/>
                <a:sym typeface="Courier"/>
              </a:defRPr>
            </a:pPr>
            <a:r>
              <a:rPr i="1">
                <a:solidFill>
                  <a:srgbClr val="66187A"/>
                </a:solidFill>
              </a:rPr>
              <a:t>axios</a:t>
            </a:r>
            <a:r>
              <a:rPr b="0">
                <a:solidFill>
                  <a:srgbClr val="000000"/>
                </a:solidFill>
              </a:rPr>
              <a:t>.</a:t>
            </a:r>
            <a:r>
              <a:rPr b="0">
                <a:solidFill>
                  <a:srgbClr val="7A7A43"/>
                </a:solidFill>
              </a:rPr>
              <a:t>get</a:t>
            </a:r>
            <a:r>
              <a:rPr b="0">
                <a:solidFill>
                  <a:srgbClr val="000000"/>
                </a:solidFill>
              </a:rPr>
              <a:t>(</a:t>
            </a:r>
            <a:r>
              <a:t>'https://rest-example.covey.town/'</a:t>
            </a:r>
            <a:r>
              <a:rPr b="0">
                <a:solidFill>
                  <a:srgbClr val="000000"/>
                </a:solidFill>
              </a:rPr>
              <a:t>).</a:t>
            </a:r>
            <a:r>
              <a:rPr b="0">
                <a:solidFill>
                  <a:srgbClr val="7A7A43"/>
                </a:solidFill>
              </a:rPr>
              <a:t>then</a:t>
            </a:r>
            <a:r>
              <a:rPr b="0">
                <a:solidFill>
                  <a:srgbClr val="000000"/>
                </a:solidFill>
              </a:rPr>
              <a:t>(response =&gt; {</a:t>
            </a:r>
            <a:endParaRPr b="0">
              <a:solidFill>
                <a:srgbClr val="000000"/>
              </a:solidFill>
            </a:endParaRPr>
          </a:p>
          <a:p>
            <a:pPr algn="l" defTabSz="457200">
              <a:defRPr b="1" sz="20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'Heard back from server'</a:t>
            </a:r>
            <a:r>
              <a:rPr b="0">
                <a:solidFill>
                  <a:srgbClr val="000000"/>
                </a:solidFill>
              </a:rPr>
              <a:t>);</a:t>
            </a:r>
            <a:endParaRPr b="0">
              <a:solidFill>
                <a:srgbClr val="000000"/>
              </a:solidFill>
            </a:endParaRPr>
          </a:p>
          <a:p>
            <a:pPr algn="l" defTabSz="457200">
              <a:defRPr sz="2000">
                <a:solidFill>
                  <a:srgbClr val="000000"/>
                </a:solidFill>
                <a:latin typeface="Courier"/>
                <a:ea typeface="Courier"/>
                <a:cs typeface="Courier"/>
                <a:sym typeface="Courier"/>
              </a:defRPr>
            </a:pPr>
            <a:r>
              <a:t>  </a:t>
            </a:r>
            <a:r>
              <a:rPr b="1" i="1">
                <a:solidFill>
                  <a:srgbClr val="66187A"/>
                </a:solidFill>
              </a:rPr>
              <a:t>console</a:t>
            </a:r>
            <a:r>
              <a:t>.</a:t>
            </a:r>
            <a:r>
              <a:rPr>
                <a:solidFill>
                  <a:srgbClr val="7A7A43"/>
                </a:solidFill>
              </a:rPr>
              <a:t>log</a:t>
            </a:r>
            <a:r>
              <a:t>(response.</a:t>
            </a:r>
            <a:r>
              <a:rPr b="1">
                <a:solidFill>
                  <a:srgbClr val="66187A"/>
                </a:solidFill>
              </a:rPr>
              <a:t>data</a:t>
            </a:r>
            <a:r>
              <a:t>);</a:t>
            </a:r>
          </a:p>
          <a:p>
            <a:pPr algn="l" defTabSz="457200">
              <a:defRPr sz="2000">
                <a:solidFill>
                  <a:srgbClr val="000000"/>
                </a:solidFill>
                <a:latin typeface="Courier"/>
                <a:ea typeface="Courier"/>
                <a:cs typeface="Courier"/>
                <a:sym typeface="Courier"/>
              </a:defRPr>
            </a:pPr>
            <a:r>
              <a:t>}).</a:t>
            </a:r>
            <a:r>
              <a:rPr>
                <a:solidFill>
                  <a:srgbClr val="7A7A43"/>
                </a:solidFill>
              </a:rPr>
              <a:t>catch</a:t>
            </a:r>
            <a:r>
              <a:t>(err =&gt; {</a:t>
            </a:r>
          </a:p>
          <a:p>
            <a:pPr algn="l" defTabSz="457200">
              <a:defRPr b="1" sz="20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"Uh oh!"</a:t>
            </a:r>
            <a:r>
              <a:rPr b="0">
                <a:solidFill>
                  <a:srgbClr val="000000"/>
                </a:solidFill>
              </a:rPr>
              <a:t>);</a:t>
            </a:r>
            <a:endParaRPr b="0">
              <a:solidFill>
                <a:srgbClr val="000000"/>
              </a:solidFill>
            </a:endParaRPr>
          </a:p>
          <a:p>
            <a:pPr algn="l" defTabSz="457200">
              <a:defRPr sz="2000">
                <a:solidFill>
                  <a:srgbClr val="66187A"/>
                </a:solidFill>
                <a:latin typeface="Courier"/>
                <a:ea typeface="Courier"/>
                <a:cs typeface="Courier"/>
                <a:sym typeface="Courier"/>
              </a:defRPr>
            </a:pPr>
            <a:r>
              <a:rPr>
                <a:solidFill>
                  <a:srgbClr val="000000"/>
                </a:solidFill>
              </a:rPr>
              <a:t>  </a:t>
            </a:r>
            <a:r>
              <a:rPr b="1" i="1"/>
              <a:t>console</a:t>
            </a:r>
            <a:r>
              <a:rPr>
                <a:solidFill>
                  <a:srgbClr val="000000"/>
                </a:solidFill>
              </a:rPr>
              <a:t>.</a:t>
            </a:r>
            <a:r>
              <a:rPr>
                <a:solidFill>
                  <a:srgbClr val="7A7A43"/>
                </a:solidFill>
              </a:rPr>
              <a:t>trace</a:t>
            </a:r>
            <a:r>
              <a:rPr>
                <a:solidFill>
                  <a:srgbClr val="000000"/>
                </a:solidFill>
              </a:rPr>
              <a:t>(err);</a:t>
            </a:r>
            <a:endParaRPr>
              <a:solidFill>
                <a:srgbClr val="000000"/>
              </a:solidFill>
            </a:endParaRPr>
          </a:p>
          <a:p>
            <a:pPr algn="l" defTabSz="457200">
              <a:defRPr sz="2000">
                <a:solidFill>
                  <a:srgbClr val="000000"/>
                </a:solidFill>
                <a:latin typeface="Courier"/>
                <a:ea typeface="Courier"/>
                <a:cs typeface="Courier"/>
                <a:sym typeface="Courier"/>
              </a:defRPr>
            </a:pPr>
            <a:r>
              <a:t>});</a:t>
            </a:r>
          </a:p>
        </p:txBody>
      </p:sp>
      <p:sp>
        <p:nvSpPr>
          <p:cNvPr id="572" name="async function axiosAwaitExample() {…"/>
          <p:cNvSpPr txBox="1"/>
          <p:nvPr/>
        </p:nvSpPr>
        <p:spPr>
          <a:xfrm>
            <a:off x="11496761" y="9799256"/>
            <a:ext cx="11114287" cy="3175001"/>
          </a:xfrm>
          <a:prstGeom prst="rect">
            <a:avLst/>
          </a:prstGeom>
          <a:ln w="25400">
            <a:solidFill>
              <a:srgbClr val="000000"/>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sz="2000">
                <a:solidFill>
                  <a:srgbClr val="000000"/>
                </a:solidFill>
                <a:latin typeface="Courier"/>
                <a:ea typeface="Courier"/>
                <a:cs typeface="Courier"/>
                <a:sym typeface="Courier"/>
              </a:defRPr>
            </a:pPr>
            <a:r>
              <a:rPr b="1">
                <a:solidFill>
                  <a:srgbClr val="011480"/>
                </a:solidFill>
              </a:rPr>
              <a:t>async function </a:t>
            </a:r>
            <a:r>
              <a:t>axiosAwaitExample() {</a:t>
            </a:r>
          </a:p>
          <a:p>
            <a:pPr algn="l" defTabSz="457200">
              <a:defRPr b="1" sz="2000">
                <a:solidFill>
                  <a:srgbClr val="011480"/>
                </a:solidFill>
                <a:latin typeface="Courier"/>
                <a:ea typeface="Courier"/>
                <a:cs typeface="Courier"/>
                <a:sym typeface="Courier"/>
              </a:defRPr>
            </a:pPr>
            <a:r>
              <a:rPr b="0">
                <a:solidFill>
                  <a:srgbClr val="000000"/>
                </a:solidFill>
              </a:rPr>
              <a:t>  </a:t>
            </a:r>
            <a:r>
              <a:t>try</a:t>
            </a:r>
            <a:r>
              <a:rPr b="0">
                <a:solidFill>
                  <a:srgbClr val="000000"/>
                </a:solidFill>
              </a:rPr>
              <a:t>{</a:t>
            </a:r>
            <a:endParaRPr b="0">
              <a:solidFill>
                <a:srgbClr val="000000"/>
              </a:solidFill>
            </a:endParaRPr>
          </a:p>
          <a:p>
            <a:pPr algn="l" defTabSz="457200">
              <a:defRPr b="1" sz="2000">
                <a:solidFill>
                  <a:srgbClr val="018001"/>
                </a:solidFill>
                <a:latin typeface="Courier"/>
                <a:ea typeface="Courier"/>
                <a:cs typeface="Courier"/>
                <a:sym typeface="Courier"/>
              </a:defRPr>
            </a:pPr>
            <a:r>
              <a:rPr b="0">
                <a:solidFill>
                  <a:srgbClr val="000000"/>
                </a:solidFill>
              </a:rPr>
              <a:t>    </a:t>
            </a:r>
            <a:r>
              <a:rPr>
                <a:solidFill>
                  <a:srgbClr val="011480"/>
                </a:solidFill>
              </a:rPr>
              <a:t>const </a:t>
            </a:r>
            <a:r>
              <a:rPr b="0">
                <a:solidFill>
                  <a:srgbClr val="458383"/>
                </a:solidFill>
              </a:rPr>
              <a:t>response </a:t>
            </a:r>
            <a:r>
              <a:rPr b="0">
                <a:solidFill>
                  <a:srgbClr val="000000"/>
                </a:solidFill>
              </a:rPr>
              <a:t>= </a:t>
            </a:r>
            <a:r>
              <a:rPr>
                <a:solidFill>
                  <a:srgbClr val="011480"/>
                </a:solidFill>
              </a:rPr>
              <a:t>await </a:t>
            </a:r>
            <a:r>
              <a:rPr i="1">
                <a:solidFill>
                  <a:srgbClr val="66187A"/>
                </a:solidFill>
              </a:rPr>
              <a:t>axios</a:t>
            </a:r>
            <a:r>
              <a:rPr b="0">
                <a:solidFill>
                  <a:srgbClr val="000000"/>
                </a:solidFill>
              </a:rPr>
              <a:t>.</a:t>
            </a:r>
            <a:r>
              <a:rPr b="0">
                <a:solidFill>
                  <a:srgbClr val="7A7A43"/>
                </a:solidFill>
              </a:rPr>
              <a:t>get</a:t>
            </a:r>
            <a:r>
              <a:rPr b="0">
                <a:solidFill>
                  <a:srgbClr val="000000"/>
                </a:solidFill>
              </a:rPr>
              <a:t>(</a:t>
            </a:r>
            <a:r>
              <a:t>'https://rest-example.covey.town/'</a:t>
            </a:r>
            <a:r>
              <a:rPr b="0">
                <a:solidFill>
                  <a:srgbClr val="000000"/>
                </a:solidFill>
              </a:rPr>
              <a:t>)</a:t>
            </a:r>
            <a:endParaRPr b="0">
              <a:solidFill>
                <a:srgbClr val="000000"/>
              </a:solidFill>
            </a:endParaRPr>
          </a:p>
          <a:p>
            <a:pPr algn="l" defTabSz="457200">
              <a:defRPr b="1" sz="20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'Heard back from server'</a:t>
            </a:r>
            <a:r>
              <a:rPr b="0">
                <a:solidFill>
                  <a:srgbClr val="000000"/>
                </a:solidFill>
              </a:rPr>
              <a:t>);</a:t>
            </a:r>
            <a:endParaRPr b="0">
              <a:solidFill>
                <a:srgbClr val="000000"/>
              </a:solidFill>
            </a:endParaRPr>
          </a:p>
          <a:p>
            <a:pPr algn="l" defTabSz="457200">
              <a:defRPr sz="2000">
                <a:solidFill>
                  <a:srgbClr val="458383"/>
                </a:solidFill>
                <a:latin typeface="Courier"/>
                <a:ea typeface="Courier"/>
                <a:cs typeface="Courier"/>
                <a:sym typeface="Courier"/>
              </a:defRPr>
            </a:pPr>
            <a:r>
              <a:rPr>
                <a:solidFill>
                  <a:srgbClr val="000000"/>
                </a:solidFill>
              </a:rPr>
              <a:t>    </a:t>
            </a:r>
            <a:r>
              <a:rPr b="1" i="1">
                <a:solidFill>
                  <a:srgbClr val="66187A"/>
                </a:solidFill>
              </a:rPr>
              <a:t>console</a:t>
            </a:r>
            <a:r>
              <a:rPr>
                <a:solidFill>
                  <a:srgbClr val="000000"/>
                </a:solidFill>
              </a:rPr>
              <a:t>.</a:t>
            </a:r>
            <a:r>
              <a:rPr>
                <a:solidFill>
                  <a:srgbClr val="7A7A43"/>
                </a:solidFill>
              </a:rPr>
              <a:t>log</a:t>
            </a:r>
            <a:r>
              <a:rPr>
                <a:solidFill>
                  <a:srgbClr val="000000"/>
                </a:solidFill>
              </a:rPr>
              <a:t>(</a:t>
            </a:r>
            <a:r>
              <a:t>response</a:t>
            </a:r>
            <a:r>
              <a:rPr>
                <a:solidFill>
                  <a:srgbClr val="000000"/>
                </a:solidFill>
              </a:rPr>
              <a:t>.</a:t>
            </a:r>
            <a:r>
              <a:rPr b="1">
                <a:solidFill>
                  <a:srgbClr val="66187A"/>
                </a:solidFill>
              </a:rPr>
              <a:t>data</a:t>
            </a:r>
            <a:r>
              <a:rPr>
                <a:solidFill>
                  <a:srgbClr val="000000"/>
                </a:solidFill>
              </a:rPr>
              <a:t>);</a:t>
            </a:r>
            <a:endParaRPr>
              <a:solidFill>
                <a:srgbClr val="000000"/>
              </a:solidFill>
            </a:endParaRPr>
          </a:p>
          <a:p>
            <a:pPr algn="l" defTabSz="457200">
              <a:defRPr sz="2000">
                <a:solidFill>
                  <a:srgbClr val="000000"/>
                </a:solidFill>
                <a:latin typeface="Courier"/>
                <a:ea typeface="Courier"/>
                <a:cs typeface="Courier"/>
                <a:sym typeface="Courier"/>
              </a:defRPr>
            </a:pPr>
            <a:r>
              <a:t>  } </a:t>
            </a:r>
            <a:r>
              <a:rPr b="1">
                <a:solidFill>
                  <a:srgbClr val="011480"/>
                </a:solidFill>
              </a:rPr>
              <a:t>catch</a:t>
            </a:r>
            <a:r>
              <a:t>(err){</a:t>
            </a:r>
          </a:p>
          <a:p>
            <a:pPr algn="l" defTabSz="457200">
              <a:defRPr b="1" sz="20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"Uh oh!"</a:t>
            </a:r>
            <a:r>
              <a:rPr b="0">
                <a:solidFill>
                  <a:srgbClr val="000000"/>
                </a:solidFill>
              </a:rPr>
              <a:t>);</a:t>
            </a:r>
            <a:endParaRPr b="0">
              <a:solidFill>
                <a:srgbClr val="000000"/>
              </a:solidFill>
            </a:endParaRPr>
          </a:p>
          <a:p>
            <a:pPr algn="l" defTabSz="457200">
              <a:defRPr sz="2000">
                <a:solidFill>
                  <a:srgbClr val="66187A"/>
                </a:solidFill>
                <a:latin typeface="Courier"/>
                <a:ea typeface="Courier"/>
                <a:cs typeface="Courier"/>
                <a:sym typeface="Courier"/>
              </a:defRPr>
            </a:pPr>
            <a:r>
              <a:rPr>
                <a:solidFill>
                  <a:srgbClr val="000000"/>
                </a:solidFill>
              </a:rPr>
              <a:t>    </a:t>
            </a:r>
            <a:r>
              <a:rPr b="1" i="1"/>
              <a:t>console</a:t>
            </a:r>
            <a:r>
              <a:rPr>
                <a:solidFill>
                  <a:srgbClr val="000000"/>
                </a:solidFill>
              </a:rPr>
              <a:t>.</a:t>
            </a:r>
            <a:r>
              <a:rPr>
                <a:solidFill>
                  <a:srgbClr val="7A7A43"/>
                </a:solidFill>
              </a:rPr>
              <a:t>trace</a:t>
            </a:r>
            <a:r>
              <a:rPr>
                <a:solidFill>
                  <a:srgbClr val="000000"/>
                </a:solidFill>
              </a:rPr>
              <a:t>(err);</a:t>
            </a:r>
            <a:endParaRPr>
              <a:solidFill>
                <a:srgbClr val="000000"/>
              </a:solidFill>
            </a:endParaRPr>
          </a:p>
          <a:p>
            <a:pPr algn="l" defTabSz="457200">
              <a:defRPr sz="2000">
                <a:solidFill>
                  <a:srgbClr val="000000"/>
                </a:solidFill>
                <a:latin typeface="Courier"/>
                <a:ea typeface="Courier"/>
                <a:cs typeface="Courier"/>
                <a:sym typeface="Courier"/>
              </a:defRPr>
            </a:pPr>
            <a:r>
              <a:t>  }</a:t>
            </a:r>
          </a:p>
          <a:p>
            <a:pPr algn="l" defTabSz="457200">
              <a:defRPr sz="2000">
                <a:solidFill>
                  <a:srgbClr val="000000"/>
                </a:solidFill>
                <a:latin typeface="Courier"/>
                <a:ea typeface="Courier"/>
                <a:cs typeface="Courier"/>
                <a:sym typeface="Courier"/>
              </a:defRPr>
            </a:pPr>
            <a:r>
              <a:t>}</a:t>
            </a:r>
          </a:p>
        </p:txBody>
      </p:sp>
      <p:sp>
        <p:nvSpPr>
          <p:cNvPr id="573" name="Rules of the road:…"/>
          <p:cNvSpPr txBox="1"/>
          <p:nvPr>
            <p:ph type="body" sz="half" idx="1"/>
          </p:nvPr>
        </p:nvSpPr>
        <p:spPr>
          <a:xfrm>
            <a:off x="1206500" y="3765904"/>
            <a:ext cx="21971000" cy="5529411"/>
          </a:xfrm>
          <a:prstGeom prst="rect">
            <a:avLst/>
          </a:prstGeom>
        </p:spPr>
        <p:txBody>
          <a:bodyPr/>
          <a:lstStyle/>
          <a:p>
            <a:pPr marL="579119" indent="-579119" defTabSz="2316421">
              <a:spcBef>
                <a:spcPts val="4200"/>
              </a:spcBef>
              <a:defRPr sz="4560"/>
            </a:pPr>
            <a:r>
              <a:t>Rules of the road:</a:t>
            </a:r>
          </a:p>
          <a:p>
            <a:pPr lvl="1" marL="1158239" indent="-579119" defTabSz="2316421">
              <a:spcBef>
                <a:spcPts val="4200"/>
              </a:spcBef>
              <a:defRPr sz="4560"/>
            </a:pPr>
            <a:r>
              <a:t>You can only call </a:t>
            </a:r>
            <a:r>
              <a:rPr b="1">
                <a:solidFill>
                  <a:srgbClr val="011480"/>
                </a:solidFill>
              </a:rPr>
              <a:t>await</a:t>
            </a:r>
            <a:r>
              <a:t> from a function that is </a:t>
            </a:r>
            <a:r>
              <a:rPr b="1">
                <a:solidFill>
                  <a:srgbClr val="011480"/>
                </a:solidFill>
              </a:rPr>
              <a:t>async</a:t>
            </a:r>
          </a:p>
          <a:p>
            <a:pPr lvl="1" marL="1158239" indent="-579119" defTabSz="2316421">
              <a:spcBef>
                <a:spcPts val="4200"/>
              </a:spcBef>
              <a:defRPr sz="4560"/>
            </a:pPr>
            <a:r>
              <a:t>You can only </a:t>
            </a:r>
            <a:r>
              <a:rPr b="1">
                <a:solidFill>
                  <a:srgbClr val="011480"/>
                </a:solidFill>
              </a:rPr>
              <a:t>await</a:t>
            </a:r>
            <a:r>
              <a:t> on functions that return a </a:t>
            </a:r>
            <a:r>
              <a:rPr b="1">
                <a:solidFill>
                  <a:srgbClr val="66187A"/>
                </a:solidFill>
              </a:rPr>
              <a:t>Promise</a:t>
            </a:r>
            <a:endParaRPr b="1">
              <a:solidFill>
                <a:srgbClr val="66187A"/>
              </a:solidFill>
            </a:endParaRPr>
          </a:p>
          <a:p>
            <a:pPr lvl="1" marL="1158239" indent="-579119" defTabSz="2316421">
              <a:spcBef>
                <a:spcPts val="4200"/>
              </a:spcBef>
              <a:defRPr sz="4560"/>
            </a:pPr>
            <a:r>
              <a:t>Beware: </a:t>
            </a:r>
            <a:r>
              <a:rPr b="1">
                <a:solidFill>
                  <a:srgbClr val="011480"/>
                </a:solidFill>
              </a:rPr>
              <a:t>await</a:t>
            </a:r>
            <a:r>
              <a:t> makes your code synchronous (this is what we want it for)!</a:t>
            </a:r>
          </a:p>
          <a:p>
            <a:pPr lvl="1" marL="1158239" indent="-579119" defTabSz="2316421">
              <a:spcBef>
                <a:spcPts val="4200"/>
              </a:spcBef>
              <a:defRPr sz="4560"/>
            </a:pPr>
            <a:r>
              <a:t>Handle errors using try/catch</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Today’s Agenda"/>
          <p:cNvSpPr txBox="1"/>
          <p:nvPr>
            <p:ph type="title"/>
          </p:nvPr>
        </p:nvSpPr>
        <p:spPr>
          <a:prstGeom prst="rect">
            <a:avLst/>
          </a:prstGeom>
        </p:spPr>
        <p:txBody>
          <a:bodyPr/>
          <a:lstStyle/>
          <a:p>
            <a:pPr/>
            <a:r>
              <a:t>Today’s Agenda</a:t>
            </a:r>
          </a:p>
        </p:txBody>
      </p:sp>
      <p:sp>
        <p:nvSpPr>
          <p:cNvPr id="154" name="Agenda Subtitle"/>
          <p:cNvSpPr txBox="1"/>
          <p:nvPr>
            <p:ph type="body" idx="21"/>
          </p:nvPr>
        </p:nvSpPr>
        <p:spPr>
          <a:prstGeom prst="rect">
            <a:avLst/>
          </a:prstGeom>
        </p:spPr>
        <p:txBody>
          <a:bodyPr/>
          <a:lstStyle/>
          <a:p>
            <a:pPr/>
          </a:p>
        </p:txBody>
      </p:sp>
      <p:sp>
        <p:nvSpPr>
          <p:cNvPr id="155" name="Administrative:…"/>
          <p:cNvSpPr txBox="1"/>
          <p:nvPr>
            <p:ph type="body" idx="1"/>
          </p:nvPr>
        </p:nvSpPr>
        <p:spPr>
          <a:prstGeom prst="rect">
            <a:avLst/>
          </a:prstGeom>
        </p:spPr>
        <p:txBody>
          <a:bodyPr/>
          <a:lstStyle/>
          <a:p>
            <a:pPr/>
            <a:r>
              <a:t>Administrative:</a:t>
            </a:r>
          </a:p>
          <a:p>
            <a:pPr lvl="1"/>
            <a:r>
              <a:t>Team formation due Friday</a:t>
            </a:r>
          </a:p>
          <a:p>
            <a:pPr lvl="1"/>
            <a:r>
              <a:t>HW2 posted, due next Friday</a:t>
            </a:r>
          </a:p>
          <a:p>
            <a:pPr lvl="1"/>
            <a:r>
              <a:t>HW1 solution to be posted tomorrow</a:t>
            </a:r>
          </a:p>
          <a:p>
            <a:pPr/>
            <a:r>
              <a:t>Today’s session:</a:t>
            </a:r>
          </a:p>
          <a:p>
            <a:pPr lvl="1"/>
            <a:r>
              <a:t>Lecture: Asynchronous Programming</a:t>
            </a:r>
          </a:p>
          <a:p>
            <a:pPr lvl="1"/>
            <a:r>
              <a:t>Activity: Asynchronous Programming with REST client</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5" name="Example: Writing Asynchronous Tasks"/>
          <p:cNvSpPr txBox="1"/>
          <p:nvPr>
            <p:ph type="title"/>
          </p:nvPr>
        </p:nvSpPr>
        <p:spPr>
          <a:prstGeom prst="rect">
            <a:avLst/>
          </a:prstGeom>
        </p:spPr>
        <p:txBody>
          <a:bodyPr/>
          <a:lstStyle/>
          <a:p>
            <a:pPr/>
            <a:r>
              <a:t>Example: Writing Asynchronous Tasks</a:t>
            </a:r>
          </a:p>
        </p:txBody>
      </p:sp>
      <p:sp>
        <p:nvSpPr>
          <p:cNvPr id="576" name="Transcript Server: Calculating statistics (async/awai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Transcript Server: Calculating statistics (</a:t>
            </a:r>
            <a:r>
              <a:rPr sz="5300">
                <a:latin typeface="Menlo Regular"/>
                <a:ea typeface="Menlo Regular"/>
                <a:cs typeface="Menlo Regular"/>
                <a:sym typeface="Menlo Regular"/>
              </a:rPr>
              <a:t>async/await</a:t>
            </a:r>
            <a:r>
              <a:t>)</a:t>
            </a:r>
          </a:p>
        </p:txBody>
      </p:sp>
      <p:sp>
        <p:nvSpPr>
          <p:cNvPr id="577" name="From an array of StudentIDs:…"/>
          <p:cNvSpPr txBox="1"/>
          <p:nvPr/>
        </p:nvSpPr>
        <p:spPr>
          <a:xfrm>
            <a:off x="1206500" y="4248504"/>
            <a:ext cx="21971000" cy="40299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609600" indent="-609600" algn="l">
              <a:lnSpc>
                <a:spcPct val="90000"/>
              </a:lnSpc>
              <a:spcBef>
                <a:spcPts val="1300"/>
              </a:spcBef>
              <a:buSzPct val="123000"/>
              <a:buChar char="•"/>
              <a:defRPr sz="4800">
                <a:solidFill>
                  <a:srgbClr val="000000"/>
                </a:solidFill>
              </a:defRPr>
            </a:pPr>
            <a:r>
              <a:t>From an array of StudentIDs:</a:t>
            </a:r>
          </a:p>
          <a:p>
            <a:pPr lvl="1" marL="1219200" indent="-609600" algn="l">
              <a:lnSpc>
                <a:spcPct val="90000"/>
              </a:lnSpc>
              <a:spcBef>
                <a:spcPts val="1300"/>
              </a:spcBef>
              <a:buSzPct val="123000"/>
              <a:buChar char="•"/>
              <a:defRPr sz="4800">
                <a:solidFill>
                  <a:srgbClr val="000000"/>
                </a:solidFill>
              </a:defRPr>
            </a:pPr>
            <a:r>
              <a:t>Request each student’s transcript</a:t>
            </a:r>
          </a:p>
          <a:p>
            <a:pPr lvl="1" marL="1219200" indent="-609600" algn="l">
              <a:lnSpc>
                <a:spcPct val="90000"/>
              </a:lnSpc>
              <a:spcBef>
                <a:spcPts val="1300"/>
              </a:spcBef>
              <a:buSzPct val="123000"/>
              <a:buChar char="•"/>
              <a:defRPr sz="4800">
                <a:solidFill>
                  <a:srgbClr val="000000">
                    <a:alpha val="45923"/>
                  </a:srgbClr>
                </a:solidFill>
              </a:defRPr>
            </a:pPr>
            <a:r>
              <a:t>Then for each transcript, save it to disk so that we have a copy</a:t>
            </a:r>
          </a:p>
          <a:p>
            <a:pPr lvl="1" marL="1219200" indent="-609600" algn="l">
              <a:lnSpc>
                <a:spcPct val="90000"/>
              </a:lnSpc>
              <a:spcBef>
                <a:spcPts val="1300"/>
              </a:spcBef>
              <a:buSzPct val="123000"/>
              <a:buChar char="•"/>
              <a:defRPr sz="4800">
                <a:solidFill>
                  <a:srgbClr val="000000">
                    <a:alpha val="45923"/>
                  </a:srgbClr>
                </a:solidFill>
              </a:defRPr>
            </a:pPr>
            <a:r>
              <a:t>Then once all of the pages are downloaded and saved, print out the total size of all of the files that were saved</a:t>
            </a:r>
          </a:p>
        </p:txBody>
      </p:sp>
      <p:sp>
        <p:nvSpPr>
          <p:cNvPr id="578" name="async function runClientAsync() {…"/>
          <p:cNvSpPr txBox="1"/>
          <p:nvPr/>
        </p:nvSpPr>
        <p:spPr>
          <a:xfrm>
            <a:off x="2326314" y="8286750"/>
            <a:ext cx="16545694" cy="3073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defTabSz="457200">
              <a:defRPr sz="2200">
                <a:solidFill>
                  <a:srgbClr val="000000"/>
                </a:solidFill>
                <a:latin typeface="Courier"/>
                <a:ea typeface="Courier"/>
                <a:cs typeface="Courier"/>
                <a:sym typeface="Courier"/>
              </a:defRPr>
            </a:pPr>
            <a:r>
              <a:rPr b="1">
                <a:solidFill>
                  <a:srgbClr val="011480"/>
                </a:solidFill>
              </a:rPr>
              <a:t>async function </a:t>
            </a:r>
            <a:r>
              <a:t>runClientAsync() {</a:t>
            </a:r>
          </a:p>
          <a:p>
            <a:pPr algn="l" defTabSz="457200">
              <a:defRPr b="1" sz="22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'Making a requests'</a:t>
            </a:r>
            <a:r>
              <a:rPr b="0">
                <a:solidFill>
                  <a:srgbClr val="000000"/>
                </a:solidFill>
              </a:rPr>
              <a:t>);</a:t>
            </a:r>
            <a:endParaRPr b="0">
              <a:solidFill>
                <a:srgbClr val="000000"/>
              </a:solidFill>
            </a:endParaRPr>
          </a:p>
          <a:p>
            <a:pPr algn="l" defTabSz="457200">
              <a:defRPr sz="2200">
                <a:solidFill>
                  <a:srgbClr val="458383"/>
                </a:solidFill>
                <a:latin typeface="Courier"/>
                <a:ea typeface="Courier"/>
                <a:cs typeface="Courier"/>
                <a:sym typeface="Courier"/>
              </a:defRPr>
            </a:pPr>
            <a:r>
              <a:rPr>
                <a:solidFill>
                  <a:srgbClr val="000000"/>
                </a:solidFill>
              </a:rPr>
              <a:t>  </a:t>
            </a:r>
            <a:r>
              <a:rPr b="1">
                <a:solidFill>
                  <a:srgbClr val="011480"/>
                </a:solidFill>
              </a:rPr>
              <a:t>const </a:t>
            </a:r>
            <a:r>
              <a:t>studentIDs </a:t>
            </a:r>
            <a:r>
              <a:rPr>
                <a:solidFill>
                  <a:srgbClr val="000000"/>
                </a:solidFill>
              </a:rPr>
              <a:t>= [</a:t>
            </a:r>
            <a:r>
              <a:rPr>
                <a:solidFill>
                  <a:srgbClr val="0432FF"/>
                </a:solidFill>
              </a:rPr>
              <a:t>1</a:t>
            </a:r>
            <a:r>
              <a:rPr>
                <a:solidFill>
                  <a:srgbClr val="000000"/>
                </a:solidFill>
              </a:rPr>
              <a:t>, </a:t>
            </a:r>
            <a:r>
              <a:rPr>
                <a:solidFill>
                  <a:srgbClr val="0432FF"/>
                </a:solidFill>
              </a:rPr>
              <a:t>2</a:t>
            </a:r>
            <a:r>
              <a:rPr>
                <a:solidFill>
                  <a:srgbClr val="000000"/>
                </a:solidFill>
              </a:rPr>
              <a:t>, </a:t>
            </a:r>
            <a:r>
              <a:rPr>
                <a:solidFill>
                  <a:srgbClr val="0432FF"/>
                </a:solidFill>
              </a:rPr>
              <a:t>3</a:t>
            </a:r>
            <a:r>
              <a:rPr>
                <a:solidFill>
                  <a:srgbClr val="000000"/>
                </a:solidFill>
              </a:rPr>
              <a:t>, </a:t>
            </a:r>
            <a:r>
              <a:rPr>
                <a:solidFill>
                  <a:srgbClr val="0432FF"/>
                </a:solidFill>
              </a:rPr>
              <a:t>4</a:t>
            </a:r>
            <a:r>
              <a:rPr>
                <a:solidFill>
                  <a:srgbClr val="000000"/>
                </a:solidFill>
              </a:rPr>
              <a:t>];</a:t>
            </a:r>
            <a:endParaRPr>
              <a:solidFill>
                <a:srgbClr val="000000"/>
              </a:solidFill>
            </a:endParaRPr>
          </a:p>
          <a:p>
            <a:pPr algn="l" defTabSz="457200">
              <a:defRPr sz="2200">
                <a:solidFill>
                  <a:srgbClr val="458383"/>
                </a:solidFill>
                <a:latin typeface="Courier"/>
                <a:ea typeface="Courier"/>
                <a:cs typeface="Courier"/>
                <a:sym typeface="Courier"/>
              </a:defRPr>
            </a:pPr>
            <a:r>
              <a:rPr>
                <a:solidFill>
                  <a:srgbClr val="000000"/>
                </a:solidFill>
              </a:rPr>
              <a:t>  </a:t>
            </a:r>
            <a:r>
              <a:rPr b="1">
                <a:solidFill>
                  <a:srgbClr val="011480"/>
                </a:solidFill>
              </a:rPr>
              <a:t>const </a:t>
            </a:r>
            <a:r>
              <a:t>promisesForTranscripts </a:t>
            </a:r>
            <a:r>
              <a:rPr>
                <a:solidFill>
                  <a:srgbClr val="000000"/>
                </a:solidFill>
              </a:rPr>
              <a:t>= </a:t>
            </a:r>
            <a:r>
              <a:t>studentIDs</a:t>
            </a:r>
            <a:r>
              <a:rPr>
                <a:solidFill>
                  <a:srgbClr val="000000"/>
                </a:solidFill>
              </a:rPr>
              <a:t>.</a:t>
            </a:r>
            <a:r>
              <a:rPr>
                <a:solidFill>
                  <a:srgbClr val="7A7A43"/>
                </a:solidFill>
              </a:rPr>
              <a:t>map</a:t>
            </a:r>
            <a:r>
              <a:rPr>
                <a:solidFill>
                  <a:srgbClr val="000000"/>
                </a:solidFill>
              </a:rPr>
              <a:t>(</a:t>
            </a:r>
            <a:endParaRPr>
              <a:solidFill>
                <a:srgbClr val="000000"/>
              </a:solidFill>
            </a:endParaRPr>
          </a:p>
          <a:p>
            <a:pPr algn="l" defTabSz="457200">
              <a:defRPr sz="2200">
                <a:solidFill>
                  <a:srgbClr val="000000"/>
                </a:solidFill>
                <a:latin typeface="Courier"/>
                <a:ea typeface="Courier"/>
                <a:cs typeface="Courier"/>
                <a:sym typeface="Courier"/>
              </a:defRPr>
            </a:pPr>
            <a:r>
              <a:t>    </a:t>
            </a:r>
            <a:r>
              <a:rPr b="1">
                <a:solidFill>
                  <a:srgbClr val="011480"/>
                </a:solidFill>
              </a:rPr>
              <a:t>async </a:t>
            </a:r>
            <a:r>
              <a:t>(studentID) =&gt; {</a:t>
            </a:r>
          </a:p>
          <a:p>
            <a:pPr algn="l" defTabSz="457200">
              <a:defRPr b="1" sz="2200">
                <a:solidFill>
                  <a:srgbClr val="018001"/>
                </a:solidFill>
                <a:latin typeface="Courier"/>
                <a:ea typeface="Courier"/>
                <a:cs typeface="Courier"/>
                <a:sym typeface="Courier"/>
              </a:defRPr>
            </a:pPr>
            <a:r>
              <a:rPr b="0">
                <a:solidFill>
                  <a:srgbClr val="000000"/>
                </a:solidFill>
              </a:rPr>
              <a:t>      </a:t>
            </a:r>
            <a:r>
              <a:rPr>
                <a:solidFill>
                  <a:srgbClr val="011480"/>
                </a:solidFill>
              </a:rPr>
              <a:t>const </a:t>
            </a:r>
            <a:r>
              <a:rPr b="0">
                <a:solidFill>
                  <a:srgbClr val="458383"/>
                </a:solidFill>
              </a:rPr>
              <a:t>response </a:t>
            </a:r>
            <a:r>
              <a:rPr b="0">
                <a:solidFill>
                  <a:srgbClr val="000000"/>
                </a:solidFill>
              </a:rPr>
              <a:t>= </a:t>
            </a:r>
            <a:r>
              <a:rPr>
                <a:solidFill>
                  <a:srgbClr val="011480"/>
                </a:solidFill>
              </a:rPr>
              <a:t>await </a:t>
            </a:r>
            <a:r>
              <a:rPr i="1">
                <a:solidFill>
                  <a:srgbClr val="66187A"/>
                </a:solidFill>
              </a:rPr>
              <a:t>axios</a:t>
            </a:r>
            <a:r>
              <a:rPr b="0">
                <a:solidFill>
                  <a:srgbClr val="000000"/>
                </a:solidFill>
              </a:rPr>
              <a:t>.</a:t>
            </a:r>
            <a:r>
              <a:rPr b="0">
                <a:solidFill>
                  <a:srgbClr val="7A7A43"/>
                </a:solidFill>
              </a:rPr>
              <a:t>get</a:t>
            </a:r>
            <a:r>
              <a:rPr b="0">
                <a:solidFill>
                  <a:srgbClr val="000000"/>
                </a:solidFill>
              </a:rPr>
              <a:t>(</a:t>
            </a:r>
            <a:r>
              <a:t>`https://rest-example.covey.town/transcripts/</a:t>
            </a:r>
            <a:r>
              <a:rPr b="0">
                <a:solidFill>
                  <a:srgbClr val="000000"/>
                </a:solidFill>
              </a:rPr>
              <a:t>${studentID}</a:t>
            </a:r>
            <a:r>
              <a:t>`</a:t>
            </a:r>
            <a:r>
              <a:rPr b="0">
                <a:solidFill>
                  <a:srgbClr val="000000"/>
                </a:solidFill>
              </a:rPr>
              <a:t>)</a:t>
            </a:r>
            <a:endParaRPr b="0">
              <a:solidFill>
                <a:srgbClr val="000000"/>
              </a:solidFill>
            </a:endParaRPr>
          </a:p>
          <a:p>
            <a:pPr algn="l" defTabSz="457200">
              <a:defRPr sz="2200">
                <a:solidFill>
                  <a:srgbClr val="000000"/>
                </a:solidFill>
                <a:latin typeface="Courier"/>
                <a:ea typeface="Courier"/>
                <a:cs typeface="Courier"/>
                <a:sym typeface="Courier"/>
              </a:defRPr>
            </a:pPr>
            <a:r>
              <a:t>   });</a:t>
            </a:r>
          </a:p>
          <a:p>
            <a:pPr algn="l" defTabSz="457200">
              <a:defRPr b="1" sz="22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'Requests sent!’</a:t>
            </a:r>
            <a:r>
              <a:rPr b="0">
                <a:solidFill>
                  <a:srgbClr val="000000"/>
                </a:solidFill>
              </a:rPr>
              <a:t>);=</a:t>
            </a:r>
          </a:p>
          <a:p>
            <a:pPr algn="l" defTabSz="457200">
              <a:defRPr sz="2200">
                <a:solidFill>
                  <a:srgbClr val="000000"/>
                </a:solidFill>
                <a:latin typeface="Courier"/>
                <a:ea typeface="Courier"/>
                <a:cs typeface="Courier"/>
                <a:sym typeface="Courier"/>
              </a:defRPr>
            </a:pPr>
            <a:r>
              <a:t>}</a:t>
            </a:r>
          </a:p>
        </p:txBody>
      </p:sp>
      <p:grpSp>
        <p:nvGrpSpPr>
          <p:cNvPr id="581" name="Group"/>
          <p:cNvGrpSpPr/>
          <p:nvPr/>
        </p:nvGrpSpPr>
        <p:grpSpPr>
          <a:xfrm>
            <a:off x="7899401" y="9045270"/>
            <a:ext cx="13700454" cy="638127"/>
            <a:chOff x="0" y="598982"/>
            <a:chExt cx="13700454" cy="638125"/>
          </a:xfrm>
        </p:grpSpPr>
        <p:sp>
          <p:nvSpPr>
            <p:cNvPr id="579" name="Functional magic: map will apply the function specified to each element in the array and return a new array containing the result of each of those functions"/>
            <p:cNvSpPr/>
            <p:nvPr/>
          </p:nvSpPr>
          <p:spPr>
            <a:xfrm>
              <a:off x="3057956" y="598982"/>
              <a:ext cx="10642499"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a:solidFill>
                    <a:schemeClr val="accent5">
                      <a:hueOff val="-82419"/>
                      <a:satOff val="-9513"/>
                      <a:lumOff val="-16343"/>
                    </a:schemeClr>
                  </a:solidFill>
                </a:defRPr>
              </a:lvl1pPr>
            </a:lstStyle>
            <a:p>
              <a:pPr/>
              <a:r>
                <a:t>Functional magic: map will apply the function specified to each element in the array and return a new array containing the result of each of those functions</a:t>
              </a:r>
            </a:p>
          </p:txBody>
        </p:sp>
        <p:sp>
          <p:nvSpPr>
            <p:cNvPr id="580" name="Callout"/>
            <p:cNvSpPr/>
            <p:nvPr/>
          </p:nvSpPr>
          <p:spPr>
            <a:xfrm rot="16200000">
              <a:off x="1316037" y="-701229"/>
              <a:ext cx="622301" cy="32543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3" y="0"/>
                  </a:moveTo>
                  <a:cubicBezTo>
                    <a:pt x="971" y="0"/>
                    <a:pt x="0" y="186"/>
                    <a:pt x="0" y="414"/>
                  </a:cubicBezTo>
                  <a:lnTo>
                    <a:pt x="0" y="17496"/>
                  </a:lnTo>
                  <a:cubicBezTo>
                    <a:pt x="0" y="17724"/>
                    <a:pt x="971" y="17907"/>
                    <a:pt x="2163" y="17907"/>
                  </a:cubicBezTo>
                  <a:lnTo>
                    <a:pt x="7370" y="17907"/>
                  </a:lnTo>
                  <a:lnTo>
                    <a:pt x="21600" y="21600"/>
                  </a:lnTo>
                  <a:lnTo>
                    <a:pt x="13720" y="15426"/>
                  </a:lnTo>
                  <a:lnTo>
                    <a:pt x="13720" y="414"/>
                  </a:lnTo>
                  <a:cubicBezTo>
                    <a:pt x="13720" y="186"/>
                    <a:pt x="12763" y="0"/>
                    <a:pt x="11571" y="0"/>
                  </a:cubicBezTo>
                  <a:lnTo>
                    <a:pt x="2163" y="0"/>
                  </a:lnTo>
                  <a:close/>
                </a:path>
              </a:pathLst>
            </a:custGeom>
            <a:noFill/>
            <a:ln w="76200" cap="flat">
              <a:solidFill>
                <a:srgbClr val="FF0000"/>
              </a:solidFill>
              <a:prstDash val="solid"/>
              <a:round/>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grpSp>
      <p:grpSp>
        <p:nvGrpSpPr>
          <p:cNvPr id="584" name="Group"/>
          <p:cNvGrpSpPr/>
          <p:nvPr/>
        </p:nvGrpSpPr>
        <p:grpSpPr>
          <a:xfrm>
            <a:off x="-91643" y="9045270"/>
            <a:ext cx="6076122" cy="955627"/>
            <a:chOff x="0" y="602463"/>
            <a:chExt cx="6076121" cy="955625"/>
          </a:xfrm>
        </p:grpSpPr>
        <p:sp>
          <p:nvSpPr>
            <p:cNvPr id="582" name="async: this function will automatically return a promise"/>
            <p:cNvSpPr/>
            <p:nvPr/>
          </p:nvSpPr>
          <p:spPr>
            <a:xfrm>
              <a:off x="0" y="602463"/>
              <a:ext cx="355921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defRPr>
                  <a:solidFill>
                    <a:schemeClr val="accent5">
                      <a:hueOff val="-82419"/>
                      <a:satOff val="-9513"/>
                      <a:lumOff val="-16343"/>
                    </a:schemeClr>
                  </a:solidFill>
                </a:defRPr>
              </a:pPr>
              <a:r>
                <a:rPr>
                  <a:latin typeface="Menlo Regular"/>
                  <a:ea typeface="Menlo Regular"/>
                  <a:cs typeface="Menlo Regular"/>
                  <a:sym typeface="Menlo Regular"/>
                </a:rPr>
                <a:t>async</a:t>
              </a:r>
              <a:r>
                <a:t>: this function will automatically return a promise</a:t>
              </a:r>
            </a:p>
          </p:txBody>
        </p:sp>
        <p:sp>
          <p:nvSpPr>
            <p:cNvPr id="583" name="Callout"/>
            <p:cNvSpPr/>
            <p:nvPr/>
          </p:nvSpPr>
          <p:spPr>
            <a:xfrm rot="16200000">
              <a:off x="3989352" y="-528679"/>
              <a:ext cx="554832" cy="36187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8235" y="2859"/>
                  </a:lnTo>
                  <a:lnTo>
                    <a:pt x="2426" y="2859"/>
                  </a:lnTo>
                  <a:cubicBezTo>
                    <a:pt x="1089" y="2859"/>
                    <a:pt x="0" y="3026"/>
                    <a:pt x="0" y="3231"/>
                  </a:cubicBezTo>
                  <a:lnTo>
                    <a:pt x="0" y="21230"/>
                  </a:lnTo>
                  <a:cubicBezTo>
                    <a:pt x="0" y="21435"/>
                    <a:pt x="1089" y="21600"/>
                    <a:pt x="2426" y="21600"/>
                  </a:cubicBezTo>
                  <a:lnTo>
                    <a:pt x="12979" y="21600"/>
                  </a:lnTo>
                  <a:cubicBezTo>
                    <a:pt x="14315" y="21600"/>
                    <a:pt x="15389" y="21435"/>
                    <a:pt x="15389" y="21230"/>
                  </a:cubicBezTo>
                  <a:lnTo>
                    <a:pt x="15389" y="6081"/>
                  </a:lnTo>
                  <a:lnTo>
                    <a:pt x="21600" y="0"/>
                  </a:lnTo>
                  <a:close/>
                </a:path>
              </a:pathLst>
            </a:custGeom>
            <a:noFill/>
            <a:ln w="76200" cap="flat">
              <a:solidFill>
                <a:srgbClr val="FF0000"/>
              </a:solidFill>
              <a:prstDash val="solid"/>
              <a:round/>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grpSp>
      <p:grpSp>
        <p:nvGrpSpPr>
          <p:cNvPr id="587" name="Group"/>
          <p:cNvGrpSpPr/>
          <p:nvPr/>
        </p:nvGrpSpPr>
        <p:grpSpPr>
          <a:xfrm>
            <a:off x="5216957" y="10051696"/>
            <a:ext cx="3588907" cy="1089075"/>
            <a:chOff x="0" y="-63"/>
            <a:chExt cx="3588905" cy="1089074"/>
          </a:xfrm>
        </p:grpSpPr>
        <p:sp>
          <p:nvSpPr>
            <p:cNvPr id="585" name="await: wait for promise to resolve, then get its resolved value"/>
            <p:cNvSpPr/>
            <p:nvPr/>
          </p:nvSpPr>
          <p:spPr>
            <a:xfrm>
              <a:off x="0" y="1089010"/>
              <a:ext cx="355921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defRPr>
                  <a:solidFill>
                    <a:schemeClr val="accent5">
                      <a:hueOff val="-82419"/>
                      <a:satOff val="-9513"/>
                      <a:lumOff val="-16343"/>
                    </a:schemeClr>
                  </a:solidFill>
                </a:defRPr>
              </a:pPr>
              <a:r>
                <a:rPr>
                  <a:latin typeface="Menlo Regular"/>
                  <a:ea typeface="Menlo Regular"/>
                  <a:cs typeface="Menlo Regular"/>
                  <a:sym typeface="Menlo Regular"/>
                </a:rPr>
                <a:t>await</a:t>
              </a:r>
              <a:r>
                <a:t>: wait for promise to resolve, then get its resolved value</a:t>
              </a:r>
            </a:p>
          </p:txBody>
        </p:sp>
        <p:sp>
          <p:nvSpPr>
            <p:cNvPr id="586" name="Callout"/>
            <p:cNvSpPr/>
            <p:nvPr/>
          </p:nvSpPr>
          <p:spPr>
            <a:xfrm rot="16200000">
              <a:off x="1820430" y="-1174814"/>
              <a:ext cx="593726" cy="2943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1897" y="1975"/>
                  </a:lnTo>
                  <a:lnTo>
                    <a:pt x="11897" y="21143"/>
                  </a:lnTo>
                  <a:cubicBezTo>
                    <a:pt x="11897" y="21395"/>
                    <a:pt x="12915" y="21600"/>
                    <a:pt x="14164" y="21600"/>
                  </a:cubicBezTo>
                  <a:lnTo>
                    <a:pt x="19333" y="21600"/>
                  </a:lnTo>
                  <a:cubicBezTo>
                    <a:pt x="20582" y="21600"/>
                    <a:pt x="21600" y="21395"/>
                    <a:pt x="21600" y="21143"/>
                  </a:cubicBezTo>
                  <a:lnTo>
                    <a:pt x="21600" y="1517"/>
                  </a:lnTo>
                  <a:cubicBezTo>
                    <a:pt x="21600" y="1266"/>
                    <a:pt x="20582" y="1060"/>
                    <a:pt x="19333" y="1060"/>
                  </a:cubicBezTo>
                  <a:lnTo>
                    <a:pt x="17817" y="1060"/>
                  </a:lnTo>
                  <a:lnTo>
                    <a:pt x="0" y="0"/>
                  </a:lnTo>
                  <a:close/>
                </a:path>
              </a:pathLst>
            </a:custGeom>
            <a:noFill/>
            <a:ln w="76200" cap="flat">
              <a:solidFill>
                <a:srgbClr val="FF0000"/>
              </a:solidFill>
              <a:prstDash val="solid"/>
              <a:round/>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5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5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84" grpId="2"/>
      <p:bldP build="whole" bldLvl="1" animBg="1" rev="0" advAuto="0" spid="587" grpId="3"/>
      <p:bldP build="whole" bldLvl="1" animBg="1" rev="0" advAuto="0" spid="581" grpId="1"/>
    </p:bldLst>
  </p:timing>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9" name="Example: Writing Asynchronous Tasks"/>
          <p:cNvSpPr txBox="1"/>
          <p:nvPr>
            <p:ph type="title"/>
          </p:nvPr>
        </p:nvSpPr>
        <p:spPr>
          <a:prstGeom prst="rect">
            <a:avLst/>
          </a:prstGeom>
        </p:spPr>
        <p:txBody>
          <a:bodyPr/>
          <a:lstStyle/>
          <a:p>
            <a:pPr/>
            <a:r>
              <a:t>Example: Writing Asynchronous Tasks</a:t>
            </a:r>
          </a:p>
        </p:txBody>
      </p:sp>
      <p:sp>
        <p:nvSpPr>
          <p:cNvPr id="590" name="Transcript Server: Calculating statistics (async/awai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Transcript Server: Calculating statistics (</a:t>
            </a:r>
            <a:r>
              <a:rPr sz="5300">
                <a:latin typeface="Menlo Regular"/>
                <a:ea typeface="Menlo Regular"/>
                <a:cs typeface="Menlo Regular"/>
                <a:sym typeface="Menlo Regular"/>
              </a:rPr>
              <a:t>async/await</a:t>
            </a:r>
            <a:r>
              <a:t>)</a:t>
            </a:r>
          </a:p>
        </p:txBody>
      </p:sp>
      <p:sp>
        <p:nvSpPr>
          <p:cNvPr id="591" name="From an array of StudentIDs:…"/>
          <p:cNvSpPr txBox="1"/>
          <p:nvPr/>
        </p:nvSpPr>
        <p:spPr>
          <a:xfrm>
            <a:off x="1206500" y="4248504"/>
            <a:ext cx="21971000" cy="40299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609600" indent="-609600" algn="l">
              <a:lnSpc>
                <a:spcPct val="90000"/>
              </a:lnSpc>
              <a:spcBef>
                <a:spcPts val="1300"/>
              </a:spcBef>
              <a:buSzPct val="123000"/>
              <a:buChar char="•"/>
              <a:defRPr sz="4800">
                <a:solidFill>
                  <a:srgbClr val="000000"/>
                </a:solidFill>
              </a:defRPr>
            </a:pPr>
            <a:r>
              <a:t>From an array of StudentIDs:</a:t>
            </a:r>
          </a:p>
          <a:p>
            <a:pPr lvl="1" marL="1219200" indent="-609600" algn="l">
              <a:lnSpc>
                <a:spcPct val="90000"/>
              </a:lnSpc>
              <a:spcBef>
                <a:spcPts val="1300"/>
              </a:spcBef>
              <a:buSzPct val="123000"/>
              <a:buChar char="•"/>
              <a:defRPr sz="4800">
                <a:solidFill>
                  <a:srgbClr val="000000"/>
                </a:solidFill>
              </a:defRPr>
            </a:pPr>
            <a:r>
              <a:t>Request each student’s transcript</a:t>
            </a:r>
          </a:p>
          <a:p>
            <a:pPr lvl="1" marL="1219200" indent="-609600" algn="l">
              <a:lnSpc>
                <a:spcPct val="90000"/>
              </a:lnSpc>
              <a:spcBef>
                <a:spcPts val="1300"/>
              </a:spcBef>
              <a:buSzPct val="123000"/>
              <a:buChar char="•"/>
              <a:defRPr sz="4800">
                <a:solidFill>
                  <a:srgbClr val="000000"/>
                </a:solidFill>
              </a:defRPr>
            </a:pPr>
            <a:r>
              <a:t>Then for each transcript, save it to disk so that we have a copy</a:t>
            </a:r>
          </a:p>
          <a:p>
            <a:pPr lvl="1" marL="1219200" indent="-609600" algn="l">
              <a:lnSpc>
                <a:spcPct val="90000"/>
              </a:lnSpc>
              <a:spcBef>
                <a:spcPts val="1300"/>
              </a:spcBef>
              <a:buSzPct val="123000"/>
              <a:buChar char="•"/>
              <a:defRPr sz="4800">
                <a:solidFill>
                  <a:srgbClr val="000000">
                    <a:alpha val="45923"/>
                  </a:srgbClr>
                </a:solidFill>
              </a:defRPr>
            </a:pPr>
            <a:r>
              <a:t>Then once all of the pages are downloaded and saved, print out the total size of all of the files that were saved</a:t>
            </a:r>
          </a:p>
        </p:txBody>
      </p:sp>
      <p:sp>
        <p:nvSpPr>
          <p:cNvPr id="592" name="async function runClientAsync() {…"/>
          <p:cNvSpPr txBox="1"/>
          <p:nvPr/>
        </p:nvSpPr>
        <p:spPr>
          <a:xfrm>
            <a:off x="2326314" y="8286750"/>
            <a:ext cx="19731373" cy="3403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defTabSz="457200">
              <a:defRPr sz="2200">
                <a:solidFill>
                  <a:srgbClr val="000000"/>
                </a:solidFill>
                <a:latin typeface="Courier"/>
                <a:ea typeface="Courier"/>
                <a:cs typeface="Courier"/>
                <a:sym typeface="Courier"/>
              </a:defRPr>
            </a:pPr>
            <a:r>
              <a:rPr b="1">
                <a:solidFill>
                  <a:srgbClr val="011480"/>
                </a:solidFill>
              </a:rPr>
              <a:t>async function </a:t>
            </a:r>
            <a:r>
              <a:t>runClientAsync() {</a:t>
            </a:r>
          </a:p>
          <a:p>
            <a:pPr algn="l" defTabSz="457200">
              <a:defRPr b="1" sz="22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'Making a requests'</a:t>
            </a:r>
            <a:r>
              <a:rPr b="0">
                <a:solidFill>
                  <a:srgbClr val="000000"/>
                </a:solidFill>
              </a:rPr>
              <a:t>);</a:t>
            </a:r>
            <a:endParaRPr b="0">
              <a:solidFill>
                <a:srgbClr val="000000"/>
              </a:solidFill>
            </a:endParaRPr>
          </a:p>
          <a:p>
            <a:pPr algn="l" defTabSz="457200">
              <a:defRPr sz="2200">
                <a:solidFill>
                  <a:srgbClr val="458383"/>
                </a:solidFill>
                <a:latin typeface="Courier"/>
                <a:ea typeface="Courier"/>
                <a:cs typeface="Courier"/>
                <a:sym typeface="Courier"/>
              </a:defRPr>
            </a:pPr>
            <a:r>
              <a:rPr>
                <a:solidFill>
                  <a:srgbClr val="000000"/>
                </a:solidFill>
              </a:rPr>
              <a:t>  </a:t>
            </a:r>
            <a:r>
              <a:rPr b="1">
                <a:solidFill>
                  <a:srgbClr val="011480"/>
                </a:solidFill>
              </a:rPr>
              <a:t>const </a:t>
            </a:r>
            <a:r>
              <a:t>studentIDs </a:t>
            </a:r>
            <a:r>
              <a:rPr>
                <a:solidFill>
                  <a:srgbClr val="000000"/>
                </a:solidFill>
              </a:rPr>
              <a:t>= [</a:t>
            </a:r>
            <a:r>
              <a:rPr>
                <a:solidFill>
                  <a:srgbClr val="0432FF"/>
                </a:solidFill>
              </a:rPr>
              <a:t>1</a:t>
            </a:r>
            <a:r>
              <a:rPr>
                <a:solidFill>
                  <a:srgbClr val="000000"/>
                </a:solidFill>
              </a:rPr>
              <a:t>, </a:t>
            </a:r>
            <a:r>
              <a:rPr>
                <a:solidFill>
                  <a:srgbClr val="0432FF"/>
                </a:solidFill>
              </a:rPr>
              <a:t>2</a:t>
            </a:r>
            <a:r>
              <a:rPr>
                <a:solidFill>
                  <a:srgbClr val="000000"/>
                </a:solidFill>
              </a:rPr>
              <a:t>, </a:t>
            </a:r>
            <a:r>
              <a:rPr>
                <a:solidFill>
                  <a:srgbClr val="0432FF"/>
                </a:solidFill>
              </a:rPr>
              <a:t>3</a:t>
            </a:r>
            <a:r>
              <a:rPr>
                <a:solidFill>
                  <a:srgbClr val="000000"/>
                </a:solidFill>
              </a:rPr>
              <a:t>, </a:t>
            </a:r>
            <a:r>
              <a:rPr>
                <a:solidFill>
                  <a:srgbClr val="0432FF"/>
                </a:solidFill>
              </a:rPr>
              <a:t>4</a:t>
            </a:r>
            <a:r>
              <a:rPr>
                <a:solidFill>
                  <a:srgbClr val="000000"/>
                </a:solidFill>
              </a:rPr>
              <a:t>];</a:t>
            </a:r>
            <a:endParaRPr>
              <a:solidFill>
                <a:srgbClr val="000000"/>
              </a:solidFill>
            </a:endParaRPr>
          </a:p>
          <a:p>
            <a:pPr algn="l" defTabSz="457200">
              <a:defRPr sz="2200">
                <a:solidFill>
                  <a:srgbClr val="458383"/>
                </a:solidFill>
                <a:latin typeface="Courier"/>
                <a:ea typeface="Courier"/>
                <a:cs typeface="Courier"/>
                <a:sym typeface="Courier"/>
              </a:defRPr>
            </a:pPr>
            <a:r>
              <a:rPr>
                <a:solidFill>
                  <a:srgbClr val="000000"/>
                </a:solidFill>
              </a:rPr>
              <a:t>  </a:t>
            </a:r>
            <a:r>
              <a:rPr b="1">
                <a:solidFill>
                  <a:srgbClr val="011480"/>
                </a:solidFill>
              </a:rPr>
              <a:t>const </a:t>
            </a:r>
            <a:r>
              <a:t>promisesForTranscripts </a:t>
            </a:r>
            <a:r>
              <a:rPr>
                <a:solidFill>
                  <a:srgbClr val="000000"/>
                </a:solidFill>
              </a:rPr>
              <a:t>= </a:t>
            </a:r>
            <a:r>
              <a:t>studentIDs</a:t>
            </a:r>
            <a:r>
              <a:rPr>
                <a:solidFill>
                  <a:srgbClr val="000000"/>
                </a:solidFill>
              </a:rPr>
              <a:t>.</a:t>
            </a:r>
            <a:r>
              <a:rPr>
                <a:solidFill>
                  <a:srgbClr val="7A7A43"/>
                </a:solidFill>
              </a:rPr>
              <a:t>map</a:t>
            </a:r>
            <a:r>
              <a:rPr>
                <a:solidFill>
                  <a:srgbClr val="000000"/>
                </a:solidFill>
              </a:rPr>
              <a:t>(</a:t>
            </a:r>
            <a:endParaRPr>
              <a:solidFill>
                <a:srgbClr val="000000"/>
              </a:solidFill>
            </a:endParaRPr>
          </a:p>
          <a:p>
            <a:pPr algn="l" defTabSz="457200">
              <a:defRPr sz="2200">
                <a:solidFill>
                  <a:srgbClr val="000000"/>
                </a:solidFill>
                <a:latin typeface="Courier"/>
                <a:ea typeface="Courier"/>
                <a:cs typeface="Courier"/>
                <a:sym typeface="Courier"/>
              </a:defRPr>
            </a:pPr>
            <a:r>
              <a:t>    </a:t>
            </a:r>
            <a:r>
              <a:rPr b="1">
                <a:solidFill>
                  <a:srgbClr val="011480"/>
                </a:solidFill>
              </a:rPr>
              <a:t>async </a:t>
            </a:r>
            <a:r>
              <a:t>(studentID) =&gt; {</a:t>
            </a:r>
          </a:p>
          <a:p>
            <a:pPr algn="l" defTabSz="457200">
              <a:defRPr b="1" sz="2200">
                <a:solidFill>
                  <a:srgbClr val="018001"/>
                </a:solidFill>
                <a:latin typeface="Courier"/>
                <a:ea typeface="Courier"/>
                <a:cs typeface="Courier"/>
                <a:sym typeface="Courier"/>
              </a:defRPr>
            </a:pPr>
            <a:r>
              <a:rPr b="0">
                <a:solidFill>
                  <a:srgbClr val="000000"/>
                </a:solidFill>
              </a:rPr>
              <a:t>      </a:t>
            </a:r>
            <a:r>
              <a:rPr>
                <a:solidFill>
                  <a:srgbClr val="011480"/>
                </a:solidFill>
              </a:rPr>
              <a:t>const </a:t>
            </a:r>
            <a:r>
              <a:rPr b="0">
                <a:solidFill>
                  <a:srgbClr val="458383"/>
                </a:solidFill>
              </a:rPr>
              <a:t>response </a:t>
            </a:r>
            <a:r>
              <a:rPr b="0">
                <a:solidFill>
                  <a:srgbClr val="000000"/>
                </a:solidFill>
              </a:rPr>
              <a:t>= </a:t>
            </a:r>
            <a:r>
              <a:rPr>
                <a:solidFill>
                  <a:srgbClr val="011480"/>
                </a:solidFill>
              </a:rPr>
              <a:t>await </a:t>
            </a:r>
            <a:r>
              <a:rPr i="1">
                <a:solidFill>
                  <a:srgbClr val="66187A"/>
                </a:solidFill>
              </a:rPr>
              <a:t>axios</a:t>
            </a:r>
            <a:r>
              <a:rPr b="0">
                <a:solidFill>
                  <a:srgbClr val="000000"/>
                </a:solidFill>
              </a:rPr>
              <a:t>.</a:t>
            </a:r>
            <a:r>
              <a:rPr b="0">
                <a:solidFill>
                  <a:srgbClr val="7A7A43"/>
                </a:solidFill>
              </a:rPr>
              <a:t>get</a:t>
            </a:r>
            <a:r>
              <a:rPr b="0">
                <a:solidFill>
                  <a:srgbClr val="000000"/>
                </a:solidFill>
              </a:rPr>
              <a:t>(</a:t>
            </a:r>
            <a:r>
              <a:t>`https://rest-example.covey.town/transcripts/</a:t>
            </a:r>
            <a:r>
              <a:rPr b="0">
                <a:solidFill>
                  <a:srgbClr val="000000"/>
                </a:solidFill>
              </a:rPr>
              <a:t>${studentID}</a:t>
            </a:r>
            <a:r>
              <a:t>`</a:t>
            </a:r>
            <a:r>
              <a:rPr b="0">
                <a:solidFill>
                  <a:srgbClr val="000000"/>
                </a:solidFill>
              </a:rPr>
              <a:t>)</a:t>
            </a:r>
            <a:endParaRPr b="0">
              <a:solidFill>
                <a:srgbClr val="000000"/>
              </a:solidFill>
            </a:endParaRPr>
          </a:p>
          <a:p>
            <a:pPr algn="l" defTabSz="457200">
              <a:defRPr sz="2200">
                <a:solidFill>
                  <a:srgbClr val="000000"/>
                </a:solidFill>
                <a:latin typeface="Courier"/>
                <a:ea typeface="Courier"/>
                <a:cs typeface="Courier"/>
                <a:sym typeface="Courier"/>
              </a:defRPr>
            </a:pPr>
            <a:r>
              <a:t>      </a:t>
            </a:r>
            <a:r>
              <a:rPr b="1">
                <a:solidFill>
                  <a:srgbClr val="011480"/>
                </a:solidFill>
              </a:rPr>
              <a:t>await </a:t>
            </a:r>
            <a:r>
              <a:t>fsPromises.</a:t>
            </a:r>
            <a:r>
              <a:rPr i="1"/>
              <a:t>writeFile</a:t>
            </a:r>
            <a:r>
              <a:t>(</a:t>
            </a:r>
            <a:r>
              <a:rPr b="1">
                <a:solidFill>
                  <a:srgbClr val="018001"/>
                </a:solidFill>
              </a:rPr>
              <a:t>`transcript-</a:t>
            </a:r>
            <a:r>
              <a:t>${</a:t>
            </a:r>
            <a:r>
              <a:rPr>
                <a:solidFill>
                  <a:srgbClr val="458383"/>
                </a:solidFill>
              </a:rPr>
              <a:t>response</a:t>
            </a:r>
            <a:r>
              <a:t>.</a:t>
            </a:r>
            <a:r>
              <a:rPr b="1">
                <a:solidFill>
                  <a:srgbClr val="66187A"/>
                </a:solidFill>
              </a:rPr>
              <a:t>data</a:t>
            </a:r>
            <a:r>
              <a:t>.</a:t>
            </a:r>
            <a:r>
              <a:rPr b="1">
                <a:solidFill>
                  <a:srgbClr val="66187A"/>
                </a:solidFill>
              </a:rPr>
              <a:t>student</a:t>
            </a:r>
            <a:r>
              <a:t>.</a:t>
            </a:r>
            <a:r>
              <a:rPr b="1">
                <a:solidFill>
                  <a:srgbClr val="66187A"/>
                </a:solidFill>
              </a:rPr>
              <a:t>studentID</a:t>
            </a:r>
            <a:r>
              <a:t>}</a:t>
            </a:r>
            <a:r>
              <a:rPr b="1">
                <a:solidFill>
                  <a:srgbClr val="018001"/>
                </a:solidFill>
              </a:rPr>
              <a:t>.json`</a:t>
            </a:r>
            <a:r>
              <a:t>, </a:t>
            </a:r>
            <a:r>
              <a:rPr b="1" i="1">
                <a:solidFill>
                  <a:srgbClr val="66187A"/>
                </a:solidFill>
              </a:rPr>
              <a:t>JSON</a:t>
            </a:r>
            <a:r>
              <a:t>.</a:t>
            </a:r>
            <a:r>
              <a:rPr>
                <a:solidFill>
                  <a:srgbClr val="7A7A43"/>
                </a:solidFill>
              </a:rPr>
              <a:t>stringify</a:t>
            </a:r>
            <a:r>
              <a:t>(</a:t>
            </a:r>
            <a:r>
              <a:rPr>
                <a:solidFill>
                  <a:srgbClr val="458383"/>
                </a:solidFill>
              </a:rPr>
              <a:t>response</a:t>
            </a:r>
            <a:r>
              <a:t>.</a:t>
            </a:r>
            <a:r>
              <a:rPr b="1">
                <a:solidFill>
                  <a:srgbClr val="66187A"/>
                </a:solidFill>
              </a:rPr>
              <a:t>data</a:t>
            </a:r>
            <a:r>
              <a:t>))</a:t>
            </a:r>
          </a:p>
          <a:p>
            <a:pPr algn="l" defTabSz="457200">
              <a:defRPr sz="2200">
                <a:solidFill>
                  <a:srgbClr val="000000"/>
                </a:solidFill>
                <a:latin typeface="Courier"/>
                <a:ea typeface="Courier"/>
                <a:cs typeface="Courier"/>
                <a:sym typeface="Courier"/>
              </a:defRPr>
            </a:pPr>
            <a:r>
              <a:t>    });</a:t>
            </a:r>
          </a:p>
          <a:p>
            <a:pPr algn="l" defTabSz="457200">
              <a:defRPr b="1" sz="22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'Requests sent!'</a:t>
            </a:r>
            <a:r>
              <a:rPr b="0">
                <a:solidFill>
                  <a:srgbClr val="000000"/>
                </a:solidFill>
              </a:rPr>
              <a:t>);</a:t>
            </a:r>
            <a:endParaRPr b="0">
              <a:solidFill>
                <a:srgbClr val="000000"/>
              </a:solidFill>
            </a:endParaRPr>
          </a:p>
          <a:p>
            <a:pPr algn="l" defTabSz="457200">
              <a:defRPr sz="2200">
                <a:solidFill>
                  <a:srgbClr val="000000"/>
                </a:solidFill>
                <a:latin typeface="Courier"/>
                <a:ea typeface="Courier"/>
                <a:cs typeface="Courier"/>
                <a:sym typeface="Courier"/>
              </a:defRPr>
            </a:pPr>
            <a:r>
              <a:t>}</a:t>
            </a:r>
          </a:p>
        </p:txBody>
      </p:sp>
      <p:grpSp>
        <p:nvGrpSpPr>
          <p:cNvPr id="595" name="Group"/>
          <p:cNvGrpSpPr/>
          <p:nvPr/>
        </p:nvGrpSpPr>
        <p:grpSpPr>
          <a:xfrm>
            <a:off x="2448357" y="10381896"/>
            <a:ext cx="3559212" cy="1114475"/>
            <a:chOff x="0" y="-63"/>
            <a:chExt cx="3559210" cy="1114474"/>
          </a:xfrm>
        </p:grpSpPr>
        <p:sp>
          <p:nvSpPr>
            <p:cNvPr id="593" name="await: wait for promise to resolve, then get its resolved value"/>
            <p:cNvSpPr/>
            <p:nvPr/>
          </p:nvSpPr>
          <p:spPr>
            <a:xfrm>
              <a:off x="0" y="1114410"/>
              <a:ext cx="355921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defRPr>
                  <a:solidFill>
                    <a:schemeClr val="accent5">
                      <a:hueOff val="-82419"/>
                      <a:satOff val="-9513"/>
                      <a:lumOff val="-16343"/>
                    </a:schemeClr>
                  </a:solidFill>
                </a:defRPr>
              </a:pPr>
              <a:r>
                <a:rPr>
                  <a:latin typeface="Menlo Regular"/>
                  <a:ea typeface="Menlo Regular"/>
                  <a:cs typeface="Menlo Regular"/>
                  <a:sym typeface="Menlo Regular"/>
                </a:rPr>
                <a:t>await</a:t>
              </a:r>
              <a:r>
                <a:t>: wait for promise to resolve, then get its resolved value</a:t>
              </a:r>
            </a:p>
          </p:txBody>
        </p:sp>
        <p:sp>
          <p:nvSpPr>
            <p:cNvPr id="594" name="Callout"/>
            <p:cNvSpPr/>
            <p:nvPr/>
          </p:nvSpPr>
          <p:spPr>
            <a:xfrm rot="16200000">
              <a:off x="973491" y="-380865"/>
              <a:ext cx="593726" cy="13553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1897" y="4288"/>
                  </a:lnTo>
                  <a:lnTo>
                    <a:pt x="11897" y="20613"/>
                  </a:lnTo>
                  <a:cubicBezTo>
                    <a:pt x="11897" y="21160"/>
                    <a:pt x="12915" y="21600"/>
                    <a:pt x="14164" y="21600"/>
                  </a:cubicBezTo>
                  <a:lnTo>
                    <a:pt x="19333" y="21600"/>
                  </a:lnTo>
                  <a:cubicBezTo>
                    <a:pt x="20582" y="21600"/>
                    <a:pt x="21600" y="21160"/>
                    <a:pt x="21600" y="20613"/>
                  </a:cubicBezTo>
                  <a:lnTo>
                    <a:pt x="21600" y="3295"/>
                  </a:lnTo>
                  <a:cubicBezTo>
                    <a:pt x="21600" y="2748"/>
                    <a:pt x="20582" y="2302"/>
                    <a:pt x="19333" y="2302"/>
                  </a:cubicBezTo>
                  <a:lnTo>
                    <a:pt x="17817" y="2302"/>
                  </a:lnTo>
                  <a:lnTo>
                    <a:pt x="0" y="0"/>
                  </a:lnTo>
                  <a:close/>
                </a:path>
              </a:pathLst>
            </a:custGeom>
            <a:noFill/>
            <a:ln w="76200" cap="flat">
              <a:solidFill>
                <a:srgbClr val="FF0000"/>
              </a:solidFill>
              <a:prstDash val="solid"/>
              <a:round/>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grpSp>
      <p:grpSp>
        <p:nvGrpSpPr>
          <p:cNvPr id="598" name="Group"/>
          <p:cNvGrpSpPr/>
          <p:nvPr/>
        </p:nvGrpSpPr>
        <p:grpSpPr>
          <a:xfrm>
            <a:off x="73457" y="9070670"/>
            <a:ext cx="3992719" cy="930227"/>
            <a:chOff x="0" y="790095"/>
            <a:chExt cx="3992718" cy="930225"/>
          </a:xfrm>
        </p:grpSpPr>
        <p:sp>
          <p:nvSpPr>
            <p:cNvPr id="596" name="async: the Promise we return won’t be resolved until everything we await is"/>
            <p:cNvSpPr/>
            <p:nvPr/>
          </p:nvSpPr>
          <p:spPr>
            <a:xfrm>
              <a:off x="0" y="790095"/>
              <a:ext cx="355921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defRPr>
                  <a:solidFill>
                    <a:schemeClr val="accent5">
                      <a:hueOff val="-82419"/>
                      <a:satOff val="-9513"/>
                      <a:lumOff val="-16343"/>
                    </a:schemeClr>
                  </a:solidFill>
                </a:defRPr>
              </a:pPr>
              <a:r>
                <a:rPr>
                  <a:latin typeface="Menlo Regular"/>
                  <a:ea typeface="Menlo Regular"/>
                  <a:cs typeface="Menlo Regular"/>
                  <a:sym typeface="Menlo Regular"/>
                </a:rPr>
                <a:t>async</a:t>
              </a:r>
              <a:r>
                <a:t>: the Promise we return won’t be resolved until everything we </a:t>
              </a:r>
              <a:r>
                <a:rPr>
                  <a:latin typeface="Menlo Regular"/>
                  <a:ea typeface="Menlo Regular"/>
                  <a:cs typeface="Menlo Regular"/>
                  <a:sym typeface="Menlo Regular"/>
                </a:rPr>
                <a:t>await</a:t>
              </a:r>
              <a:r>
                <a:t> is</a:t>
              </a:r>
            </a:p>
          </p:txBody>
        </p:sp>
        <p:sp>
          <p:nvSpPr>
            <p:cNvPr id="597" name="Callout"/>
            <p:cNvSpPr/>
            <p:nvPr/>
          </p:nvSpPr>
          <p:spPr>
            <a:xfrm rot="16200000">
              <a:off x="3029502" y="757105"/>
              <a:ext cx="508001" cy="14184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3780" y="3161"/>
                  </a:lnTo>
                  <a:lnTo>
                    <a:pt x="2649" y="3161"/>
                  </a:lnTo>
                  <a:cubicBezTo>
                    <a:pt x="1190" y="3161"/>
                    <a:pt x="0" y="3587"/>
                    <a:pt x="0" y="4110"/>
                  </a:cubicBezTo>
                  <a:lnTo>
                    <a:pt x="0" y="20657"/>
                  </a:lnTo>
                  <a:cubicBezTo>
                    <a:pt x="0" y="21180"/>
                    <a:pt x="1190" y="21600"/>
                    <a:pt x="2649" y="21600"/>
                  </a:cubicBezTo>
                  <a:lnTo>
                    <a:pt x="8691" y="21600"/>
                  </a:lnTo>
                  <a:cubicBezTo>
                    <a:pt x="10150" y="21600"/>
                    <a:pt x="11340" y="21180"/>
                    <a:pt x="11340" y="20657"/>
                  </a:cubicBezTo>
                  <a:lnTo>
                    <a:pt x="11340" y="5633"/>
                  </a:lnTo>
                  <a:lnTo>
                    <a:pt x="21600" y="0"/>
                  </a:lnTo>
                  <a:close/>
                </a:path>
              </a:pathLst>
            </a:custGeom>
            <a:noFill/>
            <a:ln w="76200" cap="flat">
              <a:solidFill>
                <a:srgbClr val="FF0000"/>
              </a:solidFill>
              <a:prstDash val="solid"/>
              <a:round/>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5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98" grpId="2"/>
      <p:bldP build="whole" bldLvl="1" animBg="1" rev="0" advAuto="0" spid="595" grpId="1"/>
    </p:bldLst>
  </p:timing>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0" name="Example: Writing Asynchronous Tasks"/>
          <p:cNvSpPr txBox="1"/>
          <p:nvPr>
            <p:ph type="title"/>
          </p:nvPr>
        </p:nvSpPr>
        <p:spPr>
          <a:prstGeom prst="rect">
            <a:avLst/>
          </a:prstGeom>
        </p:spPr>
        <p:txBody>
          <a:bodyPr/>
          <a:lstStyle/>
          <a:p>
            <a:pPr/>
            <a:r>
              <a:t>Example: Writing Asynchronous Tasks</a:t>
            </a:r>
          </a:p>
        </p:txBody>
      </p:sp>
      <p:sp>
        <p:nvSpPr>
          <p:cNvPr id="601" name="Transcript Server: Calculating statistics (async/awai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Transcript Server: Calculating statistics (</a:t>
            </a:r>
            <a:r>
              <a:rPr sz="5300">
                <a:latin typeface="Menlo Regular"/>
                <a:ea typeface="Menlo Regular"/>
                <a:cs typeface="Menlo Regular"/>
                <a:sym typeface="Menlo Regular"/>
              </a:rPr>
              <a:t>async/await</a:t>
            </a:r>
            <a:r>
              <a:t>)</a:t>
            </a:r>
          </a:p>
        </p:txBody>
      </p:sp>
      <p:sp>
        <p:nvSpPr>
          <p:cNvPr id="602" name="From an array of StudentIDs:…"/>
          <p:cNvSpPr txBox="1"/>
          <p:nvPr/>
        </p:nvSpPr>
        <p:spPr>
          <a:xfrm>
            <a:off x="1206500" y="4248504"/>
            <a:ext cx="21971000" cy="40299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609600" indent="-609600" algn="l">
              <a:lnSpc>
                <a:spcPct val="90000"/>
              </a:lnSpc>
              <a:spcBef>
                <a:spcPts val="1300"/>
              </a:spcBef>
              <a:buSzPct val="123000"/>
              <a:buChar char="•"/>
              <a:defRPr sz="4800">
                <a:solidFill>
                  <a:srgbClr val="000000"/>
                </a:solidFill>
              </a:defRPr>
            </a:pPr>
            <a:r>
              <a:t>From an array of StudentIDs:</a:t>
            </a:r>
          </a:p>
          <a:p>
            <a:pPr lvl="1" marL="1219200" indent="-609600" algn="l">
              <a:lnSpc>
                <a:spcPct val="90000"/>
              </a:lnSpc>
              <a:spcBef>
                <a:spcPts val="1300"/>
              </a:spcBef>
              <a:buSzPct val="123000"/>
              <a:buChar char="•"/>
              <a:defRPr sz="4800">
                <a:solidFill>
                  <a:srgbClr val="000000"/>
                </a:solidFill>
              </a:defRPr>
            </a:pPr>
            <a:r>
              <a:t>Request each student’s transcript</a:t>
            </a:r>
          </a:p>
          <a:p>
            <a:pPr lvl="1" marL="1219200" indent="-609600" algn="l">
              <a:lnSpc>
                <a:spcPct val="90000"/>
              </a:lnSpc>
              <a:spcBef>
                <a:spcPts val="1300"/>
              </a:spcBef>
              <a:buSzPct val="123000"/>
              <a:buChar char="•"/>
              <a:defRPr sz="4800">
                <a:solidFill>
                  <a:srgbClr val="000000"/>
                </a:solidFill>
              </a:defRPr>
            </a:pPr>
            <a:r>
              <a:t>Then for each transcript, save it to disk so that we have a copy</a:t>
            </a:r>
          </a:p>
          <a:p>
            <a:pPr lvl="1" marL="1219200" indent="-609600" algn="l">
              <a:lnSpc>
                <a:spcPct val="90000"/>
              </a:lnSpc>
              <a:spcBef>
                <a:spcPts val="1300"/>
              </a:spcBef>
              <a:buSzPct val="123000"/>
              <a:buChar char="•"/>
              <a:defRPr sz="4800">
                <a:solidFill>
                  <a:srgbClr val="000000"/>
                </a:solidFill>
              </a:defRPr>
            </a:pPr>
            <a:r>
              <a:t>Then once all of the pages are downloaded and saved, print out the total size of all of the files that were saved</a:t>
            </a:r>
          </a:p>
        </p:txBody>
      </p:sp>
      <p:sp>
        <p:nvSpPr>
          <p:cNvPr id="603" name="async function runClientAsync() {…"/>
          <p:cNvSpPr txBox="1"/>
          <p:nvPr/>
        </p:nvSpPr>
        <p:spPr>
          <a:xfrm>
            <a:off x="2326314" y="8286750"/>
            <a:ext cx="19731373" cy="5054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defTabSz="457200">
              <a:defRPr sz="2200">
                <a:solidFill>
                  <a:srgbClr val="000000"/>
                </a:solidFill>
                <a:latin typeface="Courier"/>
                <a:ea typeface="Courier"/>
                <a:cs typeface="Courier"/>
                <a:sym typeface="Courier"/>
              </a:defRPr>
            </a:pPr>
            <a:r>
              <a:rPr b="1">
                <a:solidFill>
                  <a:srgbClr val="011480"/>
                </a:solidFill>
              </a:rPr>
              <a:t>async function </a:t>
            </a:r>
            <a:r>
              <a:t>runClientAsync() {</a:t>
            </a:r>
          </a:p>
          <a:p>
            <a:pPr algn="l" defTabSz="457200">
              <a:defRPr b="1" sz="22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'Making a requests'</a:t>
            </a:r>
            <a:r>
              <a:rPr b="0">
                <a:solidFill>
                  <a:srgbClr val="000000"/>
                </a:solidFill>
              </a:rPr>
              <a:t>);</a:t>
            </a:r>
            <a:endParaRPr b="0">
              <a:solidFill>
                <a:srgbClr val="000000"/>
              </a:solidFill>
            </a:endParaRPr>
          </a:p>
          <a:p>
            <a:pPr algn="l" defTabSz="457200">
              <a:defRPr sz="2200">
                <a:solidFill>
                  <a:srgbClr val="458383"/>
                </a:solidFill>
                <a:latin typeface="Courier"/>
                <a:ea typeface="Courier"/>
                <a:cs typeface="Courier"/>
                <a:sym typeface="Courier"/>
              </a:defRPr>
            </a:pPr>
            <a:r>
              <a:rPr>
                <a:solidFill>
                  <a:srgbClr val="000000"/>
                </a:solidFill>
              </a:rPr>
              <a:t>  </a:t>
            </a:r>
            <a:r>
              <a:rPr b="1">
                <a:solidFill>
                  <a:srgbClr val="011480"/>
                </a:solidFill>
              </a:rPr>
              <a:t>const </a:t>
            </a:r>
            <a:r>
              <a:t>studentIDs </a:t>
            </a:r>
            <a:r>
              <a:rPr>
                <a:solidFill>
                  <a:srgbClr val="000000"/>
                </a:solidFill>
              </a:rPr>
              <a:t>= [</a:t>
            </a:r>
            <a:r>
              <a:rPr>
                <a:solidFill>
                  <a:srgbClr val="0432FF"/>
                </a:solidFill>
              </a:rPr>
              <a:t>1</a:t>
            </a:r>
            <a:r>
              <a:rPr>
                <a:solidFill>
                  <a:srgbClr val="000000"/>
                </a:solidFill>
              </a:rPr>
              <a:t>, </a:t>
            </a:r>
            <a:r>
              <a:rPr>
                <a:solidFill>
                  <a:srgbClr val="0432FF"/>
                </a:solidFill>
              </a:rPr>
              <a:t>2</a:t>
            </a:r>
            <a:r>
              <a:rPr>
                <a:solidFill>
                  <a:srgbClr val="000000"/>
                </a:solidFill>
              </a:rPr>
              <a:t>, </a:t>
            </a:r>
            <a:r>
              <a:rPr>
                <a:solidFill>
                  <a:srgbClr val="0432FF"/>
                </a:solidFill>
              </a:rPr>
              <a:t>3</a:t>
            </a:r>
            <a:r>
              <a:rPr>
                <a:solidFill>
                  <a:srgbClr val="000000"/>
                </a:solidFill>
              </a:rPr>
              <a:t>, </a:t>
            </a:r>
            <a:r>
              <a:rPr>
                <a:solidFill>
                  <a:srgbClr val="0432FF"/>
                </a:solidFill>
              </a:rPr>
              <a:t>4</a:t>
            </a:r>
            <a:r>
              <a:rPr>
                <a:solidFill>
                  <a:srgbClr val="000000"/>
                </a:solidFill>
              </a:rPr>
              <a:t>];</a:t>
            </a:r>
            <a:endParaRPr>
              <a:solidFill>
                <a:srgbClr val="000000"/>
              </a:solidFill>
            </a:endParaRPr>
          </a:p>
          <a:p>
            <a:pPr algn="l" defTabSz="457200">
              <a:defRPr sz="2200">
                <a:solidFill>
                  <a:srgbClr val="458383"/>
                </a:solidFill>
                <a:latin typeface="Courier"/>
                <a:ea typeface="Courier"/>
                <a:cs typeface="Courier"/>
                <a:sym typeface="Courier"/>
              </a:defRPr>
            </a:pPr>
            <a:r>
              <a:rPr>
                <a:solidFill>
                  <a:srgbClr val="000000"/>
                </a:solidFill>
              </a:rPr>
              <a:t>  </a:t>
            </a:r>
            <a:r>
              <a:rPr b="1">
                <a:solidFill>
                  <a:srgbClr val="011480"/>
                </a:solidFill>
              </a:rPr>
              <a:t>const </a:t>
            </a:r>
            <a:r>
              <a:t>promisesForTranscripts </a:t>
            </a:r>
            <a:r>
              <a:rPr>
                <a:solidFill>
                  <a:srgbClr val="000000"/>
                </a:solidFill>
              </a:rPr>
              <a:t>= </a:t>
            </a:r>
            <a:r>
              <a:t>studentIDs</a:t>
            </a:r>
            <a:r>
              <a:rPr>
                <a:solidFill>
                  <a:srgbClr val="000000"/>
                </a:solidFill>
              </a:rPr>
              <a:t>.</a:t>
            </a:r>
            <a:r>
              <a:rPr>
                <a:solidFill>
                  <a:srgbClr val="7A7A43"/>
                </a:solidFill>
              </a:rPr>
              <a:t>map</a:t>
            </a:r>
            <a:r>
              <a:rPr>
                <a:solidFill>
                  <a:srgbClr val="000000"/>
                </a:solidFill>
              </a:rPr>
              <a:t>(</a:t>
            </a:r>
            <a:endParaRPr>
              <a:solidFill>
                <a:srgbClr val="000000"/>
              </a:solidFill>
            </a:endParaRPr>
          </a:p>
          <a:p>
            <a:pPr algn="l" defTabSz="457200">
              <a:defRPr sz="2200">
                <a:solidFill>
                  <a:srgbClr val="000000"/>
                </a:solidFill>
                <a:latin typeface="Courier"/>
                <a:ea typeface="Courier"/>
                <a:cs typeface="Courier"/>
                <a:sym typeface="Courier"/>
              </a:defRPr>
            </a:pPr>
            <a:r>
              <a:t>    </a:t>
            </a:r>
            <a:r>
              <a:rPr b="1">
                <a:solidFill>
                  <a:srgbClr val="011480"/>
                </a:solidFill>
              </a:rPr>
              <a:t>async </a:t>
            </a:r>
            <a:r>
              <a:t>(studentID) =&gt; {</a:t>
            </a:r>
          </a:p>
          <a:p>
            <a:pPr algn="l" defTabSz="457200">
              <a:defRPr b="1" sz="2200">
                <a:solidFill>
                  <a:srgbClr val="018001"/>
                </a:solidFill>
                <a:latin typeface="Courier"/>
                <a:ea typeface="Courier"/>
                <a:cs typeface="Courier"/>
                <a:sym typeface="Courier"/>
              </a:defRPr>
            </a:pPr>
            <a:r>
              <a:rPr b="0">
                <a:solidFill>
                  <a:srgbClr val="000000"/>
                </a:solidFill>
              </a:rPr>
              <a:t>      </a:t>
            </a:r>
            <a:r>
              <a:rPr>
                <a:solidFill>
                  <a:srgbClr val="011480"/>
                </a:solidFill>
              </a:rPr>
              <a:t>const </a:t>
            </a:r>
            <a:r>
              <a:rPr b="0">
                <a:solidFill>
                  <a:srgbClr val="458383"/>
                </a:solidFill>
              </a:rPr>
              <a:t>response </a:t>
            </a:r>
            <a:r>
              <a:rPr b="0">
                <a:solidFill>
                  <a:srgbClr val="000000"/>
                </a:solidFill>
              </a:rPr>
              <a:t>= </a:t>
            </a:r>
            <a:r>
              <a:rPr>
                <a:solidFill>
                  <a:srgbClr val="011480"/>
                </a:solidFill>
              </a:rPr>
              <a:t>await </a:t>
            </a:r>
            <a:r>
              <a:rPr i="1">
                <a:solidFill>
                  <a:srgbClr val="66187A"/>
                </a:solidFill>
              </a:rPr>
              <a:t>axios</a:t>
            </a:r>
            <a:r>
              <a:rPr b="0">
                <a:solidFill>
                  <a:srgbClr val="000000"/>
                </a:solidFill>
              </a:rPr>
              <a:t>.</a:t>
            </a:r>
            <a:r>
              <a:rPr b="0">
                <a:solidFill>
                  <a:srgbClr val="7A7A43"/>
                </a:solidFill>
              </a:rPr>
              <a:t>get</a:t>
            </a:r>
            <a:r>
              <a:rPr b="0">
                <a:solidFill>
                  <a:srgbClr val="000000"/>
                </a:solidFill>
              </a:rPr>
              <a:t>(</a:t>
            </a:r>
            <a:r>
              <a:t>`https://rest-example.covey.town/transcripts/</a:t>
            </a:r>
            <a:r>
              <a:rPr b="0">
                <a:solidFill>
                  <a:srgbClr val="000000"/>
                </a:solidFill>
              </a:rPr>
              <a:t>${studentID}</a:t>
            </a:r>
            <a:r>
              <a:t>`</a:t>
            </a:r>
            <a:r>
              <a:rPr b="0">
                <a:solidFill>
                  <a:srgbClr val="000000"/>
                </a:solidFill>
              </a:rPr>
              <a:t>)</a:t>
            </a:r>
            <a:endParaRPr b="0">
              <a:solidFill>
                <a:srgbClr val="000000"/>
              </a:solidFill>
            </a:endParaRPr>
          </a:p>
          <a:p>
            <a:pPr algn="l" defTabSz="457200">
              <a:defRPr sz="2200">
                <a:solidFill>
                  <a:srgbClr val="000000"/>
                </a:solidFill>
                <a:latin typeface="Courier"/>
                <a:ea typeface="Courier"/>
                <a:cs typeface="Courier"/>
                <a:sym typeface="Courier"/>
              </a:defRPr>
            </a:pPr>
            <a:r>
              <a:t>      </a:t>
            </a:r>
            <a:r>
              <a:rPr b="1">
                <a:solidFill>
                  <a:srgbClr val="011480"/>
                </a:solidFill>
              </a:rPr>
              <a:t>await </a:t>
            </a:r>
            <a:r>
              <a:t>fsPromises.</a:t>
            </a:r>
            <a:r>
              <a:rPr i="1"/>
              <a:t>writeFile</a:t>
            </a:r>
            <a:r>
              <a:t>(</a:t>
            </a:r>
            <a:r>
              <a:rPr b="1">
                <a:solidFill>
                  <a:srgbClr val="018001"/>
                </a:solidFill>
              </a:rPr>
              <a:t>`transcript-</a:t>
            </a:r>
            <a:r>
              <a:t>${</a:t>
            </a:r>
            <a:r>
              <a:rPr>
                <a:solidFill>
                  <a:srgbClr val="458383"/>
                </a:solidFill>
              </a:rPr>
              <a:t>response</a:t>
            </a:r>
            <a:r>
              <a:t>.</a:t>
            </a:r>
            <a:r>
              <a:rPr b="1">
                <a:solidFill>
                  <a:srgbClr val="66187A"/>
                </a:solidFill>
              </a:rPr>
              <a:t>data</a:t>
            </a:r>
            <a:r>
              <a:t>.</a:t>
            </a:r>
            <a:r>
              <a:rPr b="1">
                <a:solidFill>
                  <a:srgbClr val="66187A"/>
                </a:solidFill>
              </a:rPr>
              <a:t>student</a:t>
            </a:r>
            <a:r>
              <a:t>.</a:t>
            </a:r>
            <a:r>
              <a:rPr b="1">
                <a:solidFill>
                  <a:srgbClr val="66187A"/>
                </a:solidFill>
              </a:rPr>
              <a:t>studentID</a:t>
            </a:r>
            <a:r>
              <a:t>}</a:t>
            </a:r>
            <a:r>
              <a:rPr b="1">
                <a:solidFill>
                  <a:srgbClr val="018001"/>
                </a:solidFill>
              </a:rPr>
              <a:t>.json`</a:t>
            </a:r>
            <a:r>
              <a:t>, </a:t>
            </a:r>
            <a:r>
              <a:rPr b="1" i="1">
                <a:solidFill>
                  <a:srgbClr val="66187A"/>
                </a:solidFill>
              </a:rPr>
              <a:t>JSON</a:t>
            </a:r>
            <a:r>
              <a:t>.</a:t>
            </a:r>
            <a:r>
              <a:rPr>
                <a:solidFill>
                  <a:srgbClr val="7A7A43"/>
                </a:solidFill>
              </a:rPr>
              <a:t>stringify</a:t>
            </a:r>
            <a:r>
              <a:t>(</a:t>
            </a:r>
            <a:r>
              <a:rPr>
                <a:solidFill>
                  <a:srgbClr val="458383"/>
                </a:solidFill>
              </a:rPr>
              <a:t>response</a:t>
            </a:r>
            <a:r>
              <a:t>.</a:t>
            </a:r>
            <a:r>
              <a:rPr b="1">
                <a:solidFill>
                  <a:srgbClr val="66187A"/>
                </a:solidFill>
              </a:rPr>
              <a:t>data</a:t>
            </a:r>
            <a:r>
              <a:t>))</a:t>
            </a:r>
          </a:p>
          <a:p>
            <a:pPr algn="l" defTabSz="457200">
              <a:defRPr sz="2200">
                <a:solidFill>
                  <a:srgbClr val="000000"/>
                </a:solidFill>
                <a:latin typeface="Courier"/>
                <a:ea typeface="Courier"/>
                <a:cs typeface="Courier"/>
                <a:sym typeface="Courier"/>
              </a:defRPr>
            </a:pPr>
            <a:r>
              <a:t>    });</a:t>
            </a:r>
          </a:p>
          <a:p>
            <a:pPr algn="l" defTabSz="457200">
              <a:defRPr b="1" sz="22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'Requests sent!'</a:t>
            </a:r>
            <a:r>
              <a:rPr b="0">
                <a:solidFill>
                  <a:srgbClr val="000000"/>
                </a:solidFill>
              </a:rPr>
              <a:t>);</a:t>
            </a:r>
            <a:endParaRPr b="0">
              <a:solidFill>
                <a:srgbClr val="000000"/>
              </a:solidFill>
            </a:endParaRPr>
          </a:p>
          <a:p>
            <a:pPr algn="l" defTabSz="457200">
              <a:defRPr sz="2200">
                <a:solidFill>
                  <a:srgbClr val="458383"/>
                </a:solidFill>
                <a:latin typeface="Courier"/>
                <a:ea typeface="Courier"/>
                <a:cs typeface="Courier"/>
                <a:sym typeface="Courier"/>
              </a:defRPr>
            </a:pPr>
            <a:r>
              <a:rPr>
                <a:solidFill>
                  <a:srgbClr val="000000"/>
                </a:solidFill>
              </a:rPr>
              <a:t>  </a:t>
            </a:r>
            <a:r>
              <a:rPr b="1">
                <a:solidFill>
                  <a:srgbClr val="011480"/>
                </a:solidFill>
              </a:rPr>
              <a:t>await </a:t>
            </a:r>
            <a:r>
              <a:rPr b="1" i="1">
                <a:solidFill>
                  <a:srgbClr val="66187A"/>
                </a:solidFill>
              </a:rPr>
              <a:t>Promise</a:t>
            </a:r>
            <a:r>
              <a:rPr>
                <a:solidFill>
                  <a:srgbClr val="000000"/>
                </a:solidFill>
              </a:rPr>
              <a:t>.</a:t>
            </a:r>
            <a:r>
              <a:rPr>
                <a:solidFill>
                  <a:srgbClr val="7A7A43"/>
                </a:solidFill>
              </a:rPr>
              <a:t>all</a:t>
            </a:r>
            <a:r>
              <a:rPr>
                <a:solidFill>
                  <a:srgbClr val="000000"/>
                </a:solidFill>
              </a:rPr>
              <a:t>(</a:t>
            </a:r>
            <a:r>
              <a:t>promisesForTranscripts</a:t>
            </a:r>
            <a:r>
              <a:rPr>
                <a:solidFill>
                  <a:srgbClr val="000000"/>
                </a:solidFill>
              </a:rPr>
              <a:t>);</a:t>
            </a:r>
            <a:endParaRPr>
              <a:solidFill>
                <a:srgbClr val="000000"/>
              </a:solidFill>
            </a:endParaRPr>
          </a:p>
          <a:p>
            <a:pPr algn="l" defTabSz="457200">
              <a:defRPr sz="2200">
                <a:solidFill>
                  <a:srgbClr val="000000"/>
                </a:solidFill>
                <a:latin typeface="Courier"/>
                <a:ea typeface="Courier"/>
                <a:cs typeface="Courier"/>
                <a:sym typeface="Courier"/>
              </a:defRPr>
            </a:pPr>
            <a:r>
              <a:t>  </a:t>
            </a:r>
            <a:r>
              <a:rPr b="1">
                <a:solidFill>
                  <a:srgbClr val="011480"/>
                </a:solidFill>
              </a:rPr>
              <a:t>const </a:t>
            </a:r>
            <a:r>
              <a:rPr>
                <a:solidFill>
                  <a:srgbClr val="458383"/>
                </a:solidFill>
              </a:rPr>
              <a:t>stats </a:t>
            </a:r>
            <a:r>
              <a:t>= </a:t>
            </a:r>
            <a:r>
              <a:rPr b="1">
                <a:solidFill>
                  <a:srgbClr val="011480"/>
                </a:solidFill>
              </a:rPr>
              <a:t>await </a:t>
            </a:r>
            <a:r>
              <a:rPr b="1" i="1">
                <a:solidFill>
                  <a:srgbClr val="66187A"/>
                </a:solidFill>
              </a:rPr>
              <a:t>Promise</a:t>
            </a:r>
            <a:r>
              <a:t>.</a:t>
            </a:r>
            <a:r>
              <a:rPr>
                <a:solidFill>
                  <a:srgbClr val="7A7A43"/>
                </a:solidFill>
              </a:rPr>
              <a:t>all</a:t>
            </a:r>
            <a:r>
              <a:t>(</a:t>
            </a:r>
            <a:r>
              <a:rPr>
                <a:solidFill>
                  <a:srgbClr val="458383"/>
                </a:solidFill>
              </a:rPr>
              <a:t>studentIDs</a:t>
            </a:r>
            <a:r>
              <a:t>.</a:t>
            </a:r>
            <a:r>
              <a:rPr>
                <a:solidFill>
                  <a:srgbClr val="7A7A43"/>
                </a:solidFill>
              </a:rPr>
              <a:t>map</a:t>
            </a:r>
            <a:r>
              <a:t>(studentID =&gt; fsPromises.</a:t>
            </a:r>
            <a:r>
              <a:rPr i="1"/>
              <a:t>stat</a:t>
            </a:r>
            <a:r>
              <a:t>(</a:t>
            </a:r>
            <a:r>
              <a:rPr b="1">
                <a:solidFill>
                  <a:srgbClr val="018001"/>
                </a:solidFill>
              </a:rPr>
              <a:t>`transcript-</a:t>
            </a:r>
            <a:r>
              <a:t>${studentID}</a:t>
            </a:r>
            <a:r>
              <a:rPr b="1">
                <a:solidFill>
                  <a:srgbClr val="018001"/>
                </a:solidFill>
              </a:rPr>
              <a:t>.json`</a:t>
            </a:r>
            <a:r>
              <a:t>)));</a:t>
            </a:r>
          </a:p>
          <a:p>
            <a:pPr algn="l" defTabSz="457200">
              <a:defRPr sz="2200">
                <a:solidFill>
                  <a:srgbClr val="000000"/>
                </a:solidFill>
                <a:latin typeface="Courier"/>
                <a:ea typeface="Courier"/>
                <a:cs typeface="Courier"/>
                <a:sym typeface="Courier"/>
              </a:defRPr>
            </a:pPr>
            <a:r>
              <a:t>  </a:t>
            </a:r>
            <a:r>
              <a:rPr b="1">
                <a:solidFill>
                  <a:srgbClr val="011480"/>
                </a:solidFill>
              </a:rPr>
              <a:t>const </a:t>
            </a:r>
            <a:r>
              <a:rPr>
                <a:solidFill>
                  <a:srgbClr val="458383"/>
                </a:solidFill>
              </a:rPr>
              <a:t>totalSize </a:t>
            </a:r>
            <a:r>
              <a:t>= </a:t>
            </a:r>
            <a:r>
              <a:rPr>
                <a:solidFill>
                  <a:srgbClr val="458383"/>
                </a:solidFill>
              </a:rPr>
              <a:t>stats</a:t>
            </a:r>
            <a:r>
              <a:t>.</a:t>
            </a:r>
            <a:r>
              <a:rPr>
                <a:solidFill>
                  <a:srgbClr val="7A7A43"/>
                </a:solidFill>
              </a:rPr>
              <a:t>reduce</a:t>
            </a:r>
            <a:r>
              <a:t>((runningTotal, val) =&gt; runningTotal + val.</a:t>
            </a:r>
            <a:r>
              <a:rPr b="1">
                <a:solidFill>
                  <a:srgbClr val="66187A"/>
                </a:solidFill>
              </a:rPr>
              <a:t>size</a:t>
            </a:r>
            <a:r>
              <a:t>, </a:t>
            </a:r>
            <a:r>
              <a:rPr>
                <a:solidFill>
                  <a:srgbClr val="0432FF"/>
                </a:solidFill>
              </a:rPr>
              <a:t>0</a:t>
            </a:r>
            <a:r>
              <a:t>);</a:t>
            </a:r>
          </a:p>
          <a:p>
            <a:pPr algn="l" defTabSz="457200">
              <a:defRPr b="1" sz="22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`Finished calculating size: </a:t>
            </a:r>
            <a:r>
              <a:rPr b="0">
                <a:solidFill>
                  <a:srgbClr val="000000"/>
                </a:solidFill>
              </a:rPr>
              <a:t>${</a:t>
            </a:r>
            <a:r>
              <a:rPr b="0">
                <a:solidFill>
                  <a:srgbClr val="458383"/>
                </a:solidFill>
              </a:rPr>
              <a:t>totalSize</a:t>
            </a:r>
            <a:r>
              <a:rPr b="0">
                <a:solidFill>
                  <a:srgbClr val="000000"/>
                </a:solidFill>
              </a:rPr>
              <a:t>}</a:t>
            </a:r>
            <a:r>
              <a:t>`</a:t>
            </a:r>
            <a:r>
              <a:rPr b="0">
                <a:solidFill>
                  <a:srgbClr val="000000"/>
                </a:solidFill>
              </a:rPr>
              <a:t>);</a:t>
            </a:r>
            <a:endParaRPr b="0">
              <a:solidFill>
                <a:srgbClr val="000000"/>
              </a:solidFill>
            </a:endParaRPr>
          </a:p>
          <a:p>
            <a:pPr algn="l" defTabSz="457200">
              <a:defRPr b="1" i="1" sz="2200">
                <a:solidFill>
                  <a:srgbClr val="66187A"/>
                </a:solidFill>
                <a:latin typeface="Courier"/>
                <a:ea typeface="Courier"/>
                <a:cs typeface="Courier"/>
                <a:sym typeface="Courier"/>
              </a:defRPr>
            </a:pPr>
            <a:r>
              <a:rPr b="0" i="0">
                <a:solidFill>
                  <a:srgbClr val="000000"/>
                </a:solidFill>
              </a:rPr>
              <a:t>  </a:t>
            </a:r>
            <a:r>
              <a:t>console</a:t>
            </a:r>
            <a:r>
              <a:rPr b="0" i="0">
                <a:solidFill>
                  <a:srgbClr val="000000"/>
                </a:solidFill>
              </a:rPr>
              <a:t>.</a:t>
            </a:r>
            <a:r>
              <a:rPr b="0" i="0">
                <a:solidFill>
                  <a:srgbClr val="7A7A43"/>
                </a:solidFill>
              </a:rPr>
              <a:t>log</a:t>
            </a:r>
            <a:r>
              <a:rPr b="0" i="0">
                <a:solidFill>
                  <a:srgbClr val="000000"/>
                </a:solidFill>
              </a:rPr>
              <a:t>(</a:t>
            </a:r>
            <a:r>
              <a:rPr i="0">
                <a:solidFill>
                  <a:srgbClr val="018001"/>
                </a:solidFill>
              </a:rPr>
              <a:t>'Done'</a:t>
            </a:r>
            <a:r>
              <a:rPr b="0" i="0">
                <a:solidFill>
                  <a:srgbClr val="000000"/>
                </a:solidFill>
              </a:rPr>
              <a:t>);</a:t>
            </a:r>
            <a:endParaRPr b="0" i="0">
              <a:solidFill>
                <a:srgbClr val="000000"/>
              </a:solidFill>
            </a:endParaRPr>
          </a:p>
          <a:p>
            <a:pPr algn="l" defTabSz="457200">
              <a:defRPr sz="2200">
                <a:solidFill>
                  <a:srgbClr val="000000"/>
                </a:solidFill>
                <a:latin typeface="Courier"/>
                <a:ea typeface="Courier"/>
                <a:cs typeface="Courier"/>
                <a:sym typeface="Courier"/>
              </a:defRPr>
            </a:pPr>
            <a:r>
              <a:t>}</a:t>
            </a:r>
          </a:p>
        </p:txBody>
      </p:sp>
      <p:grpSp>
        <p:nvGrpSpPr>
          <p:cNvPr id="606" name="Group"/>
          <p:cNvGrpSpPr/>
          <p:nvPr/>
        </p:nvGrpSpPr>
        <p:grpSpPr>
          <a:xfrm>
            <a:off x="136957" y="10886770"/>
            <a:ext cx="9711291" cy="752427"/>
            <a:chOff x="0" y="602463"/>
            <a:chExt cx="9711290" cy="752425"/>
          </a:xfrm>
        </p:grpSpPr>
        <p:sp>
          <p:nvSpPr>
            <p:cNvPr id="604" name="await for all transcripts to be downloaded and saved"/>
            <p:cNvSpPr/>
            <p:nvPr/>
          </p:nvSpPr>
          <p:spPr>
            <a:xfrm>
              <a:off x="0" y="602463"/>
              <a:ext cx="355921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defRPr>
                  <a:solidFill>
                    <a:schemeClr val="accent5">
                      <a:hueOff val="-82419"/>
                      <a:satOff val="-9513"/>
                      <a:lumOff val="-16343"/>
                    </a:schemeClr>
                  </a:solidFill>
                </a:defRPr>
              </a:pPr>
              <a:r>
                <a:rPr>
                  <a:latin typeface="Menlo Regular"/>
                  <a:ea typeface="Menlo Regular"/>
                  <a:cs typeface="Menlo Regular"/>
                  <a:sym typeface="Menlo Regular"/>
                </a:rPr>
                <a:t>await</a:t>
              </a:r>
              <a:r>
                <a:t> for all transcripts to be downloaded and saved</a:t>
              </a:r>
            </a:p>
          </p:txBody>
        </p:sp>
        <p:sp>
          <p:nvSpPr>
            <p:cNvPr id="605" name="Callout"/>
            <p:cNvSpPr/>
            <p:nvPr/>
          </p:nvSpPr>
          <p:spPr>
            <a:xfrm rot="16200000">
              <a:off x="5780044" y="-2576356"/>
              <a:ext cx="504430" cy="73580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5115" y="289"/>
                  </a:lnTo>
                  <a:lnTo>
                    <a:pt x="2668" y="289"/>
                  </a:lnTo>
                  <a:cubicBezTo>
                    <a:pt x="1198" y="289"/>
                    <a:pt x="0" y="371"/>
                    <a:pt x="0" y="472"/>
                  </a:cubicBezTo>
                  <a:lnTo>
                    <a:pt x="0" y="21418"/>
                  </a:lnTo>
                  <a:cubicBezTo>
                    <a:pt x="0" y="21519"/>
                    <a:pt x="1198" y="21600"/>
                    <a:pt x="2668" y="21600"/>
                  </a:cubicBezTo>
                  <a:lnTo>
                    <a:pt x="10520" y="21600"/>
                  </a:lnTo>
                  <a:cubicBezTo>
                    <a:pt x="11989" y="21600"/>
                    <a:pt x="13188" y="21519"/>
                    <a:pt x="13188" y="21418"/>
                  </a:cubicBezTo>
                  <a:lnTo>
                    <a:pt x="13188" y="671"/>
                  </a:lnTo>
                  <a:lnTo>
                    <a:pt x="21600" y="0"/>
                  </a:lnTo>
                  <a:close/>
                </a:path>
              </a:pathLst>
            </a:custGeom>
            <a:noFill/>
            <a:ln w="76200" cap="flat">
              <a:solidFill>
                <a:srgbClr val="FF0000"/>
              </a:solidFill>
              <a:prstDash val="solid"/>
              <a:round/>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grpSp>
      <p:grpSp>
        <p:nvGrpSpPr>
          <p:cNvPr id="609" name="Group"/>
          <p:cNvGrpSpPr/>
          <p:nvPr/>
        </p:nvGrpSpPr>
        <p:grpSpPr>
          <a:xfrm>
            <a:off x="4887310" y="11661421"/>
            <a:ext cx="7228959" cy="1397050"/>
            <a:chOff x="0" y="-94"/>
            <a:chExt cx="7228957" cy="1397049"/>
          </a:xfrm>
        </p:grpSpPr>
        <p:sp>
          <p:nvSpPr>
            <p:cNvPr id="607" name="await for all file statistics to be collected"/>
            <p:cNvSpPr/>
            <p:nvPr/>
          </p:nvSpPr>
          <p:spPr>
            <a:xfrm>
              <a:off x="3669747" y="1396954"/>
              <a:ext cx="355921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defRPr>
                  <a:solidFill>
                    <a:schemeClr val="accent5">
                      <a:hueOff val="-82419"/>
                      <a:satOff val="-9513"/>
                      <a:lumOff val="-16343"/>
                    </a:schemeClr>
                  </a:solidFill>
                </a:defRPr>
              </a:pPr>
              <a:r>
                <a:rPr>
                  <a:latin typeface="Menlo Regular"/>
                  <a:ea typeface="Menlo Regular"/>
                  <a:cs typeface="Menlo Regular"/>
                  <a:sym typeface="Menlo Regular"/>
                </a:rPr>
                <a:t>await</a:t>
              </a:r>
              <a:r>
                <a:t> for all file statistics to be collected</a:t>
              </a:r>
            </a:p>
          </p:txBody>
        </p:sp>
        <p:sp>
          <p:nvSpPr>
            <p:cNvPr id="608" name="Callout"/>
            <p:cNvSpPr/>
            <p:nvPr/>
          </p:nvSpPr>
          <p:spPr>
            <a:xfrm rot="16200000">
              <a:off x="1419225" y="-1419320"/>
              <a:ext cx="1320800" cy="41592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582" y="0"/>
                  </a:moveTo>
                  <a:cubicBezTo>
                    <a:pt x="17021" y="0"/>
                    <a:pt x="16563" y="145"/>
                    <a:pt x="16563" y="324"/>
                  </a:cubicBezTo>
                  <a:lnTo>
                    <a:pt x="16563" y="15178"/>
                  </a:lnTo>
                  <a:lnTo>
                    <a:pt x="0" y="21600"/>
                  </a:lnTo>
                  <a:lnTo>
                    <a:pt x="19627" y="16167"/>
                  </a:lnTo>
                  <a:lnTo>
                    <a:pt x="20581" y="16167"/>
                  </a:lnTo>
                  <a:cubicBezTo>
                    <a:pt x="21142" y="16167"/>
                    <a:pt x="21600" y="16022"/>
                    <a:pt x="21600" y="15843"/>
                  </a:cubicBezTo>
                  <a:lnTo>
                    <a:pt x="21600" y="324"/>
                  </a:lnTo>
                  <a:cubicBezTo>
                    <a:pt x="21600" y="145"/>
                    <a:pt x="21142" y="0"/>
                    <a:pt x="20581" y="0"/>
                  </a:cubicBezTo>
                  <a:lnTo>
                    <a:pt x="17582" y="0"/>
                  </a:lnTo>
                  <a:close/>
                </a:path>
              </a:pathLst>
            </a:custGeom>
            <a:noFill/>
            <a:ln w="76200" cap="flat">
              <a:solidFill>
                <a:srgbClr val="FF0000"/>
              </a:solidFill>
              <a:prstDash val="solid"/>
              <a:round/>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6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6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09" grpId="2"/>
      <p:bldP build="whole" bldLvl="1" animBg="1" rev="0" advAuto="0" spid="606" grpId="1"/>
    </p:bldLst>
  </p:timing>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1" name="Example: Writing Asynchronous Tasks"/>
          <p:cNvSpPr txBox="1"/>
          <p:nvPr>
            <p:ph type="title"/>
          </p:nvPr>
        </p:nvSpPr>
        <p:spPr>
          <a:prstGeom prst="rect">
            <a:avLst/>
          </a:prstGeom>
        </p:spPr>
        <p:txBody>
          <a:bodyPr/>
          <a:lstStyle/>
          <a:p>
            <a:pPr/>
            <a:r>
              <a:t>Example: Writing Asynchronous Tasks</a:t>
            </a:r>
          </a:p>
        </p:txBody>
      </p:sp>
      <p:sp>
        <p:nvSpPr>
          <p:cNvPr id="612" name="Transcript Server: Calculating statistics (async/await vs Promis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defTabSz="792479">
              <a:defRPr sz="5280"/>
            </a:pPr>
            <a:r>
              <a:t>Transcript Server: Calculating statistics (</a:t>
            </a:r>
            <a:r>
              <a:rPr sz="5087">
                <a:latin typeface="Menlo Regular"/>
                <a:ea typeface="Menlo Regular"/>
                <a:cs typeface="Menlo Regular"/>
                <a:sym typeface="Menlo Regular"/>
              </a:rPr>
              <a:t>async/await vs Promise</a:t>
            </a:r>
            <a:r>
              <a:t>)</a:t>
            </a:r>
          </a:p>
        </p:txBody>
      </p:sp>
      <p:sp>
        <p:nvSpPr>
          <p:cNvPr id="613" name="async function runClientAsync() {…"/>
          <p:cNvSpPr txBox="1"/>
          <p:nvPr/>
        </p:nvSpPr>
        <p:spPr>
          <a:xfrm>
            <a:off x="4485313" y="9249634"/>
            <a:ext cx="16190033" cy="4318001"/>
          </a:xfrm>
          <a:prstGeom prst="rect">
            <a:avLst/>
          </a:prstGeom>
          <a:ln w="25400">
            <a:solidFill>
              <a:srgbClr val="000000"/>
            </a:solidFill>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defTabSz="457200">
              <a:defRPr sz="1800">
                <a:solidFill>
                  <a:srgbClr val="000000"/>
                </a:solidFill>
                <a:latin typeface="Courier"/>
                <a:ea typeface="Courier"/>
                <a:cs typeface="Courier"/>
                <a:sym typeface="Courier"/>
              </a:defRPr>
            </a:pPr>
            <a:r>
              <a:rPr b="1">
                <a:solidFill>
                  <a:srgbClr val="011480"/>
                </a:solidFill>
              </a:rPr>
              <a:t>async function </a:t>
            </a:r>
            <a:r>
              <a:t>runClientAsync() {</a:t>
            </a:r>
          </a:p>
          <a:p>
            <a:pPr algn="l" defTabSz="457200">
              <a:defRPr b="1" sz="18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'Making a requests'</a:t>
            </a:r>
            <a:r>
              <a:rPr b="0">
                <a:solidFill>
                  <a:srgbClr val="000000"/>
                </a:solidFill>
              </a:rPr>
              <a:t>);</a:t>
            </a:r>
            <a:endParaRPr b="0">
              <a:solidFill>
                <a:srgbClr val="000000"/>
              </a:solidFill>
            </a:endParaRPr>
          </a:p>
          <a:p>
            <a:pPr algn="l" defTabSz="457200">
              <a:defRPr sz="1800">
                <a:solidFill>
                  <a:srgbClr val="458383"/>
                </a:solidFill>
                <a:latin typeface="Courier"/>
                <a:ea typeface="Courier"/>
                <a:cs typeface="Courier"/>
                <a:sym typeface="Courier"/>
              </a:defRPr>
            </a:pPr>
            <a:r>
              <a:rPr>
                <a:solidFill>
                  <a:srgbClr val="000000"/>
                </a:solidFill>
              </a:rPr>
              <a:t>  </a:t>
            </a:r>
            <a:r>
              <a:rPr b="1">
                <a:solidFill>
                  <a:srgbClr val="011480"/>
                </a:solidFill>
              </a:rPr>
              <a:t>const </a:t>
            </a:r>
            <a:r>
              <a:t>studentIDs </a:t>
            </a:r>
            <a:r>
              <a:rPr>
                <a:solidFill>
                  <a:srgbClr val="000000"/>
                </a:solidFill>
              </a:rPr>
              <a:t>= [</a:t>
            </a:r>
            <a:r>
              <a:rPr>
                <a:solidFill>
                  <a:srgbClr val="0432FF"/>
                </a:solidFill>
              </a:rPr>
              <a:t>1</a:t>
            </a:r>
            <a:r>
              <a:rPr>
                <a:solidFill>
                  <a:srgbClr val="000000"/>
                </a:solidFill>
              </a:rPr>
              <a:t>, </a:t>
            </a:r>
            <a:r>
              <a:rPr>
                <a:solidFill>
                  <a:srgbClr val="0432FF"/>
                </a:solidFill>
              </a:rPr>
              <a:t>2</a:t>
            </a:r>
            <a:r>
              <a:rPr>
                <a:solidFill>
                  <a:srgbClr val="000000"/>
                </a:solidFill>
              </a:rPr>
              <a:t>, </a:t>
            </a:r>
            <a:r>
              <a:rPr>
                <a:solidFill>
                  <a:srgbClr val="0432FF"/>
                </a:solidFill>
              </a:rPr>
              <a:t>3</a:t>
            </a:r>
            <a:r>
              <a:rPr>
                <a:solidFill>
                  <a:srgbClr val="000000"/>
                </a:solidFill>
              </a:rPr>
              <a:t>, </a:t>
            </a:r>
            <a:r>
              <a:rPr>
                <a:solidFill>
                  <a:srgbClr val="0432FF"/>
                </a:solidFill>
              </a:rPr>
              <a:t>4</a:t>
            </a:r>
            <a:r>
              <a:rPr>
                <a:solidFill>
                  <a:srgbClr val="000000"/>
                </a:solidFill>
              </a:rPr>
              <a:t>];</a:t>
            </a:r>
            <a:endParaRPr>
              <a:solidFill>
                <a:srgbClr val="000000"/>
              </a:solidFill>
            </a:endParaRPr>
          </a:p>
          <a:p>
            <a:pPr algn="l" defTabSz="457200">
              <a:defRPr sz="1800">
                <a:solidFill>
                  <a:srgbClr val="458383"/>
                </a:solidFill>
                <a:latin typeface="Courier"/>
                <a:ea typeface="Courier"/>
                <a:cs typeface="Courier"/>
                <a:sym typeface="Courier"/>
              </a:defRPr>
            </a:pPr>
            <a:r>
              <a:rPr>
                <a:solidFill>
                  <a:srgbClr val="000000"/>
                </a:solidFill>
              </a:rPr>
              <a:t>  </a:t>
            </a:r>
            <a:r>
              <a:rPr b="1">
                <a:solidFill>
                  <a:srgbClr val="011480"/>
                </a:solidFill>
              </a:rPr>
              <a:t>const </a:t>
            </a:r>
            <a:r>
              <a:t>promisesForTranscripts </a:t>
            </a:r>
            <a:r>
              <a:rPr>
                <a:solidFill>
                  <a:srgbClr val="000000"/>
                </a:solidFill>
              </a:rPr>
              <a:t>= </a:t>
            </a:r>
            <a:r>
              <a:t>studentIDs</a:t>
            </a:r>
            <a:r>
              <a:rPr>
                <a:solidFill>
                  <a:srgbClr val="000000"/>
                </a:solidFill>
              </a:rPr>
              <a:t>.</a:t>
            </a:r>
            <a:r>
              <a:rPr>
                <a:solidFill>
                  <a:srgbClr val="7A7A43"/>
                </a:solidFill>
              </a:rPr>
              <a:t>map</a:t>
            </a:r>
            <a:r>
              <a:rPr>
                <a:solidFill>
                  <a:srgbClr val="000000"/>
                </a:solidFill>
              </a:rPr>
              <a:t>(</a:t>
            </a:r>
            <a:endParaRPr>
              <a:solidFill>
                <a:srgbClr val="000000"/>
              </a:solidFill>
            </a:endParaRPr>
          </a:p>
          <a:p>
            <a:pPr algn="l" defTabSz="457200">
              <a:defRPr sz="1800">
                <a:solidFill>
                  <a:srgbClr val="000000"/>
                </a:solidFill>
                <a:latin typeface="Courier"/>
                <a:ea typeface="Courier"/>
                <a:cs typeface="Courier"/>
                <a:sym typeface="Courier"/>
              </a:defRPr>
            </a:pPr>
            <a:r>
              <a:t>    </a:t>
            </a:r>
            <a:r>
              <a:rPr b="1">
                <a:solidFill>
                  <a:srgbClr val="011480"/>
                </a:solidFill>
              </a:rPr>
              <a:t>async </a:t>
            </a:r>
            <a:r>
              <a:t>(studentID) =&gt; {</a:t>
            </a:r>
          </a:p>
          <a:p>
            <a:pPr algn="l" defTabSz="457200">
              <a:defRPr b="1" sz="1800">
                <a:solidFill>
                  <a:srgbClr val="018001"/>
                </a:solidFill>
                <a:latin typeface="Courier"/>
                <a:ea typeface="Courier"/>
                <a:cs typeface="Courier"/>
                <a:sym typeface="Courier"/>
              </a:defRPr>
            </a:pPr>
            <a:r>
              <a:rPr b="0">
                <a:solidFill>
                  <a:srgbClr val="000000"/>
                </a:solidFill>
              </a:rPr>
              <a:t>      </a:t>
            </a:r>
            <a:r>
              <a:rPr>
                <a:solidFill>
                  <a:srgbClr val="011480"/>
                </a:solidFill>
              </a:rPr>
              <a:t>const </a:t>
            </a:r>
            <a:r>
              <a:rPr b="0">
                <a:solidFill>
                  <a:srgbClr val="458383"/>
                </a:solidFill>
              </a:rPr>
              <a:t>response </a:t>
            </a:r>
            <a:r>
              <a:rPr b="0">
                <a:solidFill>
                  <a:srgbClr val="000000"/>
                </a:solidFill>
              </a:rPr>
              <a:t>= </a:t>
            </a:r>
            <a:r>
              <a:rPr>
                <a:solidFill>
                  <a:srgbClr val="011480"/>
                </a:solidFill>
              </a:rPr>
              <a:t>await </a:t>
            </a:r>
            <a:r>
              <a:rPr i="1">
                <a:solidFill>
                  <a:srgbClr val="66187A"/>
                </a:solidFill>
              </a:rPr>
              <a:t>axios</a:t>
            </a:r>
            <a:r>
              <a:rPr b="0">
                <a:solidFill>
                  <a:srgbClr val="000000"/>
                </a:solidFill>
              </a:rPr>
              <a:t>.</a:t>
            </a:r>
            <a:r>
              <a:rPr b="0">
                <a:solidFill>
                  <a:srgbClr val="7A7A43"/>
                </a:solidFill>
              </a:rPr>
              <a:t>get</a:t>
            </a:r>
            <a:r>
              <a:rPr b="0">
                <a:solidFill>
                  <a:srgbClr val="000000"/>
                </a:solidFill>
              </a:rPr>
              <a:t>(</a:t>
            </a:r>
            <a:r>
              <a:t>`https://rest-example.covey.town/transcripts/</a:t>
            </a:r>
            <a:r>
              <a:rPr b="0">
                <a:solidFill>
                  <a:srgbClr val="000000"/>
                </a:solidFill>
              </a:rPr>
              <a:t>${studentID}</a:t>
            </a:r>
            <a:r>
              <a:t>`</a:t>
            </a:r>
            <a:r>
              <a:rPr b="0">
                <a:solidFill>
                  <a:srgbClr val="000000"/>
                </a:solidFill>
              </a:rPr>
              <a:t>)</a:t>
            </a:r>
            <a:endParaRPr b="0">
              <a:solidFill>
                <a:srgbClr val="000000"/>
              </a:solidFill>
            </a:endParaRPr>
          </a:p>
          <a:p>
            <a:pPr algn="l" defTabSz="457200">
              <a:defRPr sz="1800">
                <a:solidFill>
                  <a:srgbClr val="000000"/>
                </a:solidFill>
                <a:latin typeface="Courier"/>
                <a:ea typeface="Courier"/>
                <a:cs typeface="Courier"/>
                <a:sym typeface="Courier"/>
              </a:defRPr>
            </a:pPr>
            <a:r>
              <a:t>      </a:t>
            </a:r>
            <a:r>
              <a:rPr b="1">
                <a:solidFill>
                  <a:srgbClr val="011480"/>
                </a:solidFill>
              </a:rPr>
              <a:t>await </a:t>
            </a:r>
            <a:r>
              <a:t>fsPromises.</a:t>
            </a:r>
            <a:r>
              <a:rPr i="1"/>
              <a:t>writeFile</a:t>
            </a:r>
            <a:r>
              <a:t>(</a:t>
            </a:r>
            <a:r>
              <a:rPr b="1">
                <a:solidFill>
                  <a:srgbClr val="018001"/>
                </a:solidFill>
              </a:rPr>
              <a:t>`transcript-</a:t>
            </a:r>
            <a:r>
              <a:t>${</a:t>
            </a:r>
            <a:r>
              <a:rPr>
                <a:solidFill>
                  <a:srgbClr val="458383"/>
                </a:solidFill>
              </a:rPr>
              <a:t>response</a:t>
            </a:r>
            <a:r>
              <a:t>.</a:t>
            </a:r>
            <a:r>
              <a:rPr b="1">
                <a:solidFill>
                  <a:srgbClr val="66187A"/>
                </a:solidFill>
              </a:rPr>
              <a:t>data</a:t>
            </a:r>
            <a:r>
              <a:t>.</a:t>
            </a:r>
            <a:r>
              <a:rPr b="1">
                <a:solidFill>
                  <a:srgbClr val="66187A"/>
                </a:solidFill>
              </a:rPr>
              <a:t>student</a:t>
            </a:r>
            <a:r>
              <a:t>.</a:t>
            </a:r>
            <a:r>
              <a:rPr b="1">
                <a:solidFill>
                  <a:srgbClr val="66187A"/>
                </a:solidFill>
              </a:rPr>
              <a:t>studentID</a:t>
            </a:r>
            <a:r>
              <a:t>}</a:t>
            </a:r>
            <a:r>
              <a:rPr b="1">
                <a:solidFill>
                  <a:srgbClr val="018001"/>
                </a:solidFill>
              </a:rPr>
              <a:t>.json`</a:t>
            </a:r>
            <a:r>
              <a:t>, </a:t>
            </a:r>
            <a:r>
              <a:rPr b="1" i="1">
                <a:solidFill>
                  <a:srgbClr val="66187A"/>
                </a:solidFill>
              </a:rPr>
              <a:t>JSON</a:t>
            </a:r>
            <a:r>
              <a:t>.</a:t>
            </a:r>
            <a:r>
              <a:rPr>
                <a:solidFill>
                  <a:srgbClr val="7A7A43"/>
                </a:solidFill>
              </a:rPr>
              <a:t>stringify</a:t>
            </a:r>
            <a:r>
              <a:t>(</a:t>
            </a:r>
            <a:r>
              <a:rPr>
                <a:solidFill>
                  <a:srgbClr val="458383"/>
                </a:solidFill>
              </a:rPr>
              <a:t>response</a:t>
            </a:r>
            <a:r>
              <a:t>.</a:t>
            </a:r>
            <a:r>
              <a:rPr b="1">
                <a:solidFill>
                  <a:srgbClr val="66187A"/>
                </a:solidFill>
              </a:rPr>
              <a:t>data</a:t>
            </a:r>
            <a:r>
              <a:t>))</a:t>
            </a:r>
          </a:p>
          <a:p>
            <a:pPr algn="l" defTabSz="457200">
              <a:defRPr sz="1800">
                <a:solidFill>
                  <a:srgbClr val="000000"/>
                </a:solidFill>
                <a:latin typeface="Courier"/>
                <a:ea typeface="Courier"/>
                <a:cs typeface="Courier"/>
                <a:sym typeface="Courier"/>
              </a:defRPr>
            </a:pPr>
            <a:r>
              <a:t>    });</a:t>
            </a:r>
          </a:p>
          <a:p>
            <a:pPr algn="l" defTabSz="457200">
              <a:defRPr b="1" sz="18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'Requests sent!'</a:t>
            </a:r>
            <a:r>
              <a:rPr b="0">
                <a:solidFill>
                  <a:srgbClr val="000000"/>
                </a:solidFill>
              </a:rPr>
              <a:t>);</a:t>
            </a:r>
            <a:endParaRPr b="0">
              <a:solidFill>
                <a:srgbClr val="000000"/>
              </a:solidFill>
            </a:endParaRPr>
          </a:p>
          <a:p>
            <a:pPr algn="l" defTabSz="457200">
              <a:defRPr sz="1800">
                <a:solidFill>
                  <a:srgbClr val="458383"/>
                </a:solidFill>
                <a:latin typeface="Courier"/>
                <a:ea typeface="Courier"/>
                <a:cs typeface="Courier"/>
                <a:sym typeface="Courier"/>
              </a:defRPr>
            </a:pPr>
            <a:r>
              <a:rPr>
                <a:solidFill>
                  <a:srgbClr val="000000"/>
                </a:solidFill>
              </a:rPr>
              <a:t>  </a:t>
            </a:r>
            <a:r>
              <a:rPr b="1">
                <a:solidFill>
                  <a:srgbClr val="011480"/>
                </a:solidFill>
              </a:rPr>
              <a:t>await </a:t>
            </a:r>
            <a:r>
              <a:rPr b="1" i="1">
                <a:solidFill>
                  <a:srgbClr val="66187A"/>
                </a:solidFill>
              </a:rPr>
              <a:t>Promise</a:t>
            </a:r>
            <a:r>
              <a:rPr>
                <a:solidFill>
                  <a:srgbClr val="000000"/>
                </a:solidFill>
              </a:rPr>
              <a:t>.</a:t>
            </a:r>
            <a:r>
              <a:rPr>
                <a:solidFill>
                  <a:srgbClr val="7A7A43"/>
                </a:solidFill>
              </a:rPr>
              <a:t>all</a:t>
            </a:r>
            <a:r>
              <a:rPr>
                <a:solidFill>
                  <a:srgbClr val="000000"/>
                </a:solidFill>
              </a:rPr>
              <a:t>(</a:t>
            </a:r>
            <a:r>
              <a:t>promisesForTranscripts</a:t>
            </a:r>
            <a:r>
              <a:rPr>
                <a:solidFill>
                  <a:srgbClr val="000000"/>
                </a:solidFill>
              </a:rPr>
              <a:t>);</a:t>
            </a:r>
            <a:endParaRPr>
              <a:solidFill>
                <a:srgbClr val="000000"/>
              </a:solidFill>
            </a:endParaRPr>
          </a:p>
          <a:p>
            <a:pPr algn="l" defTabSz="457200">
              <a:defRPr sz="1800">
                <a:solidFill>
                  <a:srgbClr val="000000"/>
                </a:solidFill>
                <a:latin typeface="Courier"/>
                <a:ea typeface="Courier"/>
                <a:cs typeface="Courier"/>
                <a:sym typeface="Courier"/>
              </a:defRPr>
            </a:pPr>
            <a:r>
              <a:t>  </a:t>
            </a:r>
            <a:r>
              <a:rPr b="1">
                <a:solidFill>
                  <a:srgbClr val="011480"/>
                </a:solidFill>
              </a:rPr>
              <a:t>const </a:t>
            </a:r>
            <a:r>
              <a:rPr>
                <a:solidFill>
                  <a:srgbClr val="458383"/>
                </a:solidFill>
              </a:rPr>
              <a:t>stats </a:t>
            </a:r>
            <a:r>
              <a:t>= </a:t>
            </a:r>
            <a:r>
              <a:rPr b="1">
                <a:solidFill>
                  <a:srgbClr val="011480"/>
                </a:solidFill>
              </a:rPr>
              <a:t>await </a:t>
            </a:r>
            <a:r>
              <a:rPr b="1" i="1">
                <a:solidFill>
                  <a:srgbClr val="66187A"/>
                </a:solidFill>
              </a:rPr>
              <a:t>Promise</a:t>
            </a:r>
            <a:r>
              <a:t>.</a:t>
            </a:r>
            <a:r>
              <a:rPr>
                <a:solidFill>
                  <a:srgbClr val="7A7A43"/>
                </a:solidFill>
              </a:rPr>
              <a:t>all</a:t>
            </a:r>
            <a:r>
              <a:t>(</a:t>
            </a:r>
            <a:r>
              <a:rPr>
                <a:solidFill>
                  <a:srgbClr val="458383"/>
                </a:solidFill>
              </a:rPr>
              <a:t>studentIDs</a:t>
            </a:r>
            <a:r>
              <a:t>.</a:t>
            </a:r>
            <a:r>
              <a:rPr>
                <a:solidFill>
                  <a:srgbClr val="7A7A43"/>
                </a:solidFill>
              </a:rPr>
              <a:t>map</a:t>
            </a:r>
            <a:r>
              <a:t>(studentID =&gt; fsPromises.</a:t>
            </a:r>
            <a:r>
              <a:rPr i="1"/>
              <a:t>stat</a:t>
            </a:r>
            <a:r>
              <a:t>(</a:t>
            </a:r>
            <a:r>
              <a:rPr b="1">
                <a:solidFill>
                  <a:srgbClr val="018001"/>
                </a:solidFill>
              </a:rPr>
              <a:t>`transcript-</a:t>
            </a:r>
            <a:r>
              <a:t>${studentID}</a:t>
            </a:r>
            <a:r>
              <a:rPr b="1">
                <a:solidFill>
                  <a:srgbClr val="018001"/>
                </a:solidFill>
              </a:rPr>
              <a:t>.json`</a:t>
            </a:r>
            <a:r>
              <a:t>)));</a:t>
            </a:r>
          </a:p>
          <a:p>
            <a:pPr algn="l" defTabSz="457200">
              <a:defRPr sz="1800">
                <a:solidFill>
                  <a:srgbClr val="000000"/>
                </a:solidFill>
                <a:latin typeface="Courier"/>
                <a:ea typeface="Courier"/>
                <a:cs typeface="Courier"/>
                <a:sym typeface="Courier"/>
              </a:defRPr>
            </a:pPr>
            <a:r>
              <a:t>  </a:t>
            </a:r>
            <a:r>
              <a:rPr b="1">
                <a:solidFill>
                  <a:srgbClr val="011480"/>
                </a:solidFill>
              </a:rPr>
              <a:t>const </a:t>
            </a:r>
            <a:r>
              <a:rPr>
                <a:solidFill>
                  <a:srgbClr val="458383"/>
                </a:solidFill>
              </a:rPr>
              <a:t>totalSize </a:t>
            </a:r>
            <a:r>
              <a:t>= </a:t>
            </a:r>
            <a:r>
              <a:rPr>
                <a:solidFill>
                  <a:srgbClr val="458383"/>
                </a:solidFill>
              </a:rPr>
              <a:t>stats</a:t>
            </a:r>
            <a:r>
              <a:t>.</a:t>
            </a:r>
            <a:r>
              <a:rPr>
                <a:solidFill>
                  <a:srgbClr val="7A7A43"/>
                </a:solidFill>
              </a:rPr>
              <a:t>reduce</a:t>
            </a:r>
            <a:r>
              <a:t>((runningTotal, val) =&gt; runningTotal + val.</a:t>
            </a:r>
            <a:r>
              <a:rPr b="1">
                <a:solidFill>
                  <a:srgbClr val="66187A"/>
                </a:solidFill>
              </a:rPr>
              <a:t>size</a:t>
            </a:r>
            <a:r>
              <a:t>, </a:t>
            </a:r>
            <a:r>
              <a:rPr>
                <a:solidFill>
                  <a:srgbClr val="0432FF"/>
                </a:solidFill>
              </a:rPr>
              <a:t>0</a:t>
            </a:r>
            <a:r>
              <a:t>);</a:t>
            </a:r>
          </a:p>
          <a:p>
            <a:pPr algn="l" defTabSz="457200">
              <a:defRPr b="1" sz="18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`Finished calculating size: </a:t>
            </a:r>
            <a:r>
              <a:rPr b="0">
                <a:solidFill>
                  <a:srgbClr val="000000"/>
                </a:solidFill>
              </a:rPr>
              <a:t>${</a:t>
            </a:r>
            <a:r>
              <a:rPr b="0">
                <a:solidFill>
                  <a:srgbClr val="458383"/>
                </a:solidFill>
              </a:rPr>
              <a:t>totalSize</a:t>
            </a:r>
            <a:r>
              <a:rPr b="0">
                <a:solidFill>
                  <a:srgbClr val="000000"/>
                </a:solidFill>
              </a:rPr>
              <a:t>}</a:t>
            </a:r>
            <a:r>
              <a:t>`</a:t>
            </a:r>
            <a:r>
              <a:rPr b="0">
                <a:solidFill>
                  <a:srgbClr val="000000"/>
                </a:solidFill>
              </a:rPr>
              <a:t>);</a:t>
            </a:r>
            <a:endParaRPr b="0">
              <a:solidFill>
                <a:srgbClr val="000000"/>
              </a:solidFill>
            </a:endParaRPr>
          </a:p>
          <a:p>
            <a:pPr algn="l" defTabSz="457200">
              <a:defRPr b="1" i="1" sz="1800">
                <a:solidFill>
                  <a:srgbClr val="66187A"/>
                </a:solidFill>
                <a:latin typeface="Courier"/>
                <a:ea typeface="Courier"/>
                <a:cs typeface="Courier"/>
                <a:sym typeface="Courier"/>
              </a:defRPr>
            </a:pPr>
            <a:r>
              <a:rPr b="0" i="0">
                <a:solidFill>
                  <a:srgbClr val="000000"/>
                </a:solidFill>
              </a:rPr>
              <a:t>  </a:t>
            </a:r>
            <a:r>
              <a:t>console</a:t>
            </a:r>
            <a:r>
              <a:rPr b="0" i="0">
                <a:solidFill>
                  <a:srgbClr val="000000"/>
                </a:solidFill>
              </a:rPr>
              <a:t>.</a:t>
            </a:r>
            <a:r>
              <a:rPr b="0" i="0">
                <a:solidFill>
                  <a:srgbClr val="7A7A43"/>
                </a:solidFill>
              </a:rPr>
              <a:t>log</a:t>
            </a:r>
            <a:r>
              <a:rPr b="0" i="0">
                <a:solidFill>
                  <a:srgbClr val="000000"/>
                </a:solidFill>
              </a:rPr>
              <a:t>(</a:t>
            </a:r>
            <a:r>
              <a:rPr i="0">
                <a:solidFill>
                  <a:srgbClr val="018001"/>
                </a:solidFill>
              </a:rPr>
              <a:t>'Done'</a:t>
            </a:r>
            <a:r>
              <a:rPr b="0" i="0">
                <a:solidFill>
                  <a:srgbClr val="000000"/>
                </a:solidFill>
              </a:rPr>
              <a:t>);</a:t>
            </a:r>
            <a:endParaRPr b="0" i="0">
              <a:solidFill>
                <a:srgbClr val="000000"/>
              </a:solidFill>
            </a:endParaRPr>
          </a:p>
          <a:p>
            <a:pPr algn="l" defTabSz="457200">
              <a:defRPr sz="1800">
                <a:solidFill>
                  <a:srgbClr val="000000"/>
                </a:solidFill>
                <a:latin typeface="Courier"/>
                <a:ea typeface="Courier"/>
                <a:cs typeface="Courier"/>
                <a:sym typeface="Courier"/>
              </a:defRPr>
            </a:pPr>
            <a:r>
              <a:t>}</a:t>
            </a:r>
          </a:p>
        </p:txBody>
      </p:sp>
      <p:sp>
        <p:nvSpPr>
          <p:cNvPr id="614" name="function runClientPromises() {…"/>
          <p:cNvSpPr txBox="1"/>
          <p:nvPr/>
        </p:nvSpPr>
        <p:spPr>
          <a:xfrm>
            <a:off x="4517749" y="3185384"/>
            <a:ext cx="15641303" cy="5994401"/>
          </a:xfrm>
          <a:prstGeom prst="rect">
            <a:avLst/>
          </a:prstGeom>
          <a:ln w="25400">
            <a:solidFill>
              <a:srgbClr val="000000"/>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sz="1800">
                <a:solidFill>
                  <a:srgbClr val="000000"/>
                </a:solidFill>
                <a:latin typeface="Courier"/>
                <a:ea typeface="Courier"/>
                <a:cs typeface="Courier"/>
                <a:sym typeface="Courier"/>
              </a:defRPr>
            </a:pPr>
            <a:r>
              <a:rPr b="1">
                <a:solidFill>
                  <a:srgbClr val="011480"/>
                </a:solidFill>
              </a:rPr>
              <a:t>function </a:t>
            </a:r>
            <a:r>
              <a:t>runClientPromises() {</a:t>
            </a:r>
          </a:p>
          <a:p>
            <a:pPr algn="l" defTabSz="457200">
              <a:defRPr b="1" sz="18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'Making a requests'</a:t>
            </a:r>
            <a:r>
              <a:rPr b="0">
                <a:solidFill>
                  <a:srgbClr val="000000"/>
                </a:solidFill>
              </a:rPr>
              <a:t>);</a:t>
            </a:r>
            <a:endParaRPr b="0">
              <a:solidFill>
                <a:srgbClr val="000000"/>
              </a:solidFill>
            </a:endParaRPr>
          </a:p>
          <a:p>
            <a:pPr algn="l" defTabSz="457200">
              <a:defRPr sz="1800">
                <a:solidFill>
                  <a:srgbClr val="458383"/>
                </a:solidFill>
                <a:latin typeface="Courier"/>
                <a:ea typeface="Courier"/>
                <a:cs typeface="Courier"/>
                <a:sym typeface="Courier"/>
              </a:defRPr>
            </a:pPr>
            <a:r>
              <a:rPr>
                <a:solidFill>
                  <a:srgbClr val="000000"/>
                </a:solidFill>
              </a:rPr>
              <a:t>  </a:t>
            </a:r>
            <a:r>
              <a:rPr b="1">
                <a:solidFill>
                  <a:srgbClr val="011480"/>
                </a:solidFill>
              </a:rPr>
              <a:t>const </a:t>
            </a:r>
            <a:r>
              <a:t>studentIDs </a:t>
            </a:r>
            <a:r>
              <a:rPr>
                <a:solidFill>
                  <a:srgbClr val="000000"/>
                </a:solidFill>
              </a:rPr>
              <a:t>= [</a:t>
            </a:r>
            <a:r>
              <a:rPr>
                <a:solidFill>
                  <a:srgbClr val="0432FF"/>
                </a:solidFill>
              </a:rPr>
              <a:t>1</a:t>
            </a:r>
            <a:r>
              <a:rPr>
                <a:solidFill>
                  <a:srgbClr val="000000"/>
                </a:solidFill>
              </a:rPr>
              <a:t>, </a:t>
            </a:r>
            <a:r>
              <a:rPr>
                <a:solidFill>
                  <a:srgbClr val="0432FF"/>
                </a:solidFill>
              </a:rPr>
              <a:t>2</a:t>
            </a:r>
            <a:r>
              <a:rPr>
                <a:solidFill>
                  <a:srgbClr val="000000"/>
                </a:solidFill>
              </a:rPr>
              <a:t>, </a:t>
            </a:r>
            <a:r>
              <a:rPr>
                <a:solidFill>
                  <a:srgbClr val="0432FF"/>
                </a:solidFill>
              </a:rPr>
              <a:t>3</a:t>
            </a:r>
            <a:r>
              <a:rPr>
                <a:solidFill>
                  <a:srgbClr val="000000"/>
                </a:solidFill>
              </a:rPr>
              <a:t>, </a:t>
            </a:r>
            <a:r>
              <a:rPr>
                <a:solidFill>
                  <a:srgbClr val="0432FF"/>
                </a:solidFill>
              </a:rPr>
              <a:t>4</a:t>
            </a:r>
            <a:r>
              <a:rPr>
                <a:solidFill>
                  <a:srgbClr val="000000"/>
                </a:solidFill>
              </a:rPr>
              <a:t>];</a:t>
            </a:r>
            <a:endParaRPr>
              <a:solidFill>
                <a:srgbClr val="000000"/>
              </a:solidFill>
            </a:endParaRPr>
          </a:p>
          <a:p>
            <a:pPr algn="l" defTabSz="457200">
              <a:defRPr sz="1800">
                <a:solidFill>
                  <a:srgbClr val="458383"/>
                </a:solidFill>
                <a:latin typeface="Courier"/>
                <a:ea typeface="Courier"/>
                <a:cs typeface="Courier"/>
                <a:sym typeface="Courier"/>
              </a:defRPr>
            </a:pPr>
            <a:r>
              <a:rPr>
                <a:solidFill>
                  <a:srgbClr val="000000"/>
                </a:solidFill>
              </a:rPr>
              <a:t>  </a:t>
            </a:r>
            <a:r>
              <a:rPr b="1">
                <a:solidFill>
                  <a:srgbClr val="011480"/>
                </a:solidFill>
              </a:rPr>
              <a:t>const </a:t>
            </a:r>
            <a:r>
              <a:t>promisesForTranscripts </a:t>
            </a:r>
            <a:r>
              <a:rPr>
                <a:solidFill>
                  <a:srgbClr val="000000"/>
                </a:solidFill>
              </a:rPr>
              <a:t>= </a:t>
            </a:r>
            <a:r>
              <a:t>studentIDs</a:t>
            </a:r>
            <a:r>
              <a:rPr>
                <a:solidFill>
                  <a:srgbClr val="000000"/>
                </a:solidFill>
              </a:rPr>
              <a:t>.</a:t>
            </a:r>
            <a:r>
              <a:rPr>
                <a:solidFill>
                  <a:srgbClr val="7A7A43"/>
                </a:solidFill>
              </a:rPr>
              <a:t>map</a:t>
            </a:r>
            <a:r>
              <a:rPr>
                <a:solidFill>
                  <a:srgbClr val="000000"/>
                </a:solidFill>
              </a:rPr>
              <a:t>(</a:t>
            </a:r>
            <a:endParaRPr>
              <a:solidFill>
                <a:srgbClr val="000000"/>
              </a:solidFill>
            </a:endParaRPr>
          </a:p>
          <a:p>
            <a:pPr algn="l" defTabSz="457200">
              <a:defRPr b="1" sz="1800">
                <a:solidFill>
                  <a:srgbClr val="018001"/>
                </a:solidFill>
                <a:latin typeface="Courier"/>
                <a:ea typeface="Courier"/>
                <a:cs typeface="Courier"/>
                <a:sym typeface="Courier"/>
              </a:defRPr>
            </a:pPr>
            <a:r>
              <a:rPr b="0">
                <a:solidFill>
                  <a:srgbClr val="000000"/>
                </a:solidFill>
              </a:rPr>
              <a:t>    studentID =&gt; </a:t>
            </a:r>
            <a:r>
              <a:rPr i="1">
                <a:solidFill>
                  <a:srgbClr val="66187A"/>
                </a:solidFill>
              </a:rPr>
              <a:t>axios</a:t>
            </a:r>
            <a:r>
              <a:rPr b="0">
                <a:solidFill>
                  <a:srgbClr val="000000"/>
                </a:solidFill>
              </a:rPr>
              <a:t>.</a:t>
            </a:r>
            <a:r>
              <a:rPr b="0">
                <a:solidFill>
                  <a:srgbClr val="7A7A43"/>
                </a:solidFill>
              </a:rPr>
              <a:t>get</a:t>
            </a:r>
            <a:r>
              <a:rPr b="0">
                <a:solidFill>
                  <a:srgbClr val="000000"/>
                </a:solidFill>
              </a:rPr>
              <a:t>(</a:t>
            </a:r>
            <a:r>
              <a:t>`https://rest-example.covey.town/transcripts/</a:t>
            </a:r>
            <a:r>
              <a:rPr b="0">
                <a:solidFill>
                  <a:srgbClr val="000000"/>
                </a:solidFill>
              </a:rPr>
              <a:t>${studentID}</a:t>
            </a:r>
            <a:r>
              <a:t>`</a:t>
            </a:r>
            <a:r>
              <a:rPr b="0">
                <a:solidFill>
                  <a:srgbClr val="000000"/>
                </a:solidFill>
              </a:rPr>
              <a:t>)</a:t>
            </a:r>
            <a:endParaRPr b="0">
              <a:solidFill>
                <a:srgbClr val="000000"/>
              </a:solidFill>
            </a:endParaRPr>
          </a:p>
          <a:p>
            <a:pPr algn="l" defTabSz="457200">
              <a:defRPr sz="1800">
                <a:solidFill>
                  <a:srgbClr val="000000"/>
                </a:solidFill>
                <a:latin typeface="Courier"/>
                <a:ea typeface="Courier"/>
                <a:cs typeface="Courier"/>
                <a:sym typeface="Courier"/>
              </a:defRPr>
            </a:pPr>
            <a:r>
              <a:t>      .</a:t>
            </a:r>
            <a:r>
              <a:rPr>
                <a:solidFill>
                  <a:srgbClr val="7A7A43"/>
                </a:solidFill>
              </a:rPr>
              <a:t>then</a:t>
            </a:r>
            <a:r>
              <a:t>((response) =&gt;</a:t>
            </a:r>
          </a:p>
          <a:p>
            <a:pPr algn="l" defTabSz="457200">
              <a:defRPr sz="1800">
                <a:solidFill>
                  <a:srgbClr val="000000"/>
                </a:solidFill>
                <a:latin typeface="Courier"/>
                <a:ea typeface="Courier"/>
                <a:cs typeface="Courier"/>
                <a:sym typeface="Courier"/>
              </a:defRPr>
            </a:pPr>
            <a:r>
              <a:t>        fsPromises.</a:t>
            </a:r>
            <a:r>
              <a:rPr i="1"/>
              <a:t>writeFile</a:t>
            </a:r>
            <a:r>
              <a:t>(</a:t>
            </a:r>
            <a:r>
              <a:rPr b="1">
                <a:solidFill>
                  <a:srgbClr val="018001"/>
                </a:solidFill>
              </a:rPr>
              <a:t>`transcript-</a:t>
            </a:r>
            <a:r>
              <a:t>${response.</a:t>
            </a:r>
            <a:r>
              <a:rPr b="1">
                <a:solidFill>
                  <a:srgbClr val="66187A"/>
                </a:solidFill>
              </a:rPr>
              <a:t>data</a:t>
            </a:r>
            <a:r>
              <a:t>.</a:t>
            </a:r>
            <a:r>
              <a:rPr b="1">
                <a:solidFill>
                  <a:srgbClr val="66187A"/>
                </a:solidFill>
              </a:rPr>
              <a:t>student</a:t>
            </a:r>
            <a:r>
              <a:t>.</a:t>
            </a:r>
            <a:r>
              <a:rPr b="1">
                <a:solidFill>
                  <a:srgbClr val="66187A"/>
                </a:solidFill>
              </a:rPr>
              <a:t>studentID</a:t>
            </a:r>
            <a:r>
              <a:t>}</a:t>
            </a:r>
            <a:r>
              <a:rPr b="1">
                <a:solidFill>
                  <a:srgbClr val="018001"/>
                </a:solidFill>
              </a:rPr>
              <a:t>.json`</a:t>
            </a:r>
            <a:r>
              <a:t>, </a:t>
            </a:r>
            <a:r>
              <a:rPr b="1" i="1">
                <a:solidFill>
                  <a:srgbClr val="66187A"/>
                </a:solidFill>
              </a:rPr>
              <a:t>JSON</a:t>
            </a:r>
            <a:r>
              <a:t>.</a:t>
            </a:r>
            <a:r>
              <a:rPr>
                <a:solidFill>
                  <a:srgbClr val="7A7A43"/>
                </a:solidFill>
              </a:rPr>
              <a:t>stringify</a:t>
            </a:r>
            <a:r>
              <a:t>(response.</a:t>
            </a:r>
            <a:r>
              <a:rPr b="1">
                <a:solidFill>
                  <a:srgbClr val="66187A"/>
                </a:solidFill>
              </a:rPr>
              <a:t>data</a:t>
            </a:r>
            <a:r>
              <a:t>))</a:t>
            </a:r>
          </a:p>
          <a:p>
            <a:pPr algn="l" defTabSz="457200">
              <a:defRPr sz="1800">
                <a:solidFill>
                  <a:srgbClr val="000000"/>
                </a:solidFill>
                <a:latin typeface="Courier"/>
                <a:ea typeface="Courier"/>
                <a:cs typeface="Courier"/>
                <a:sym typeface="Courier"/>
              </a:defRPr>
            </a:pPr>
            <a:r>
              <a:t>      ));</a:t>
            </a:r>
          </a:p>
          <a:p>
            <a:pPr algn="l" defTabSz="457200">
              <a:defRPr sz="1800">
                <a:solidFill>
                  <a:srgbClr val="458383"/>
                </a:solidFill>
                <a:latin typeface="Courier"/>
                <a:ea typeface="Courier"/>
                <a:cs typeface="Courier"/>
                <a:sym typeface="Courier"/>
              </a:defRPr>
            </a:pPr>
            <a:r>
              <a:rPr>
                <a:solidFill>
                  <a:srgbClr val="000000"/>
                </a:solidFill>
              </a:rPr>
              <a:t>  </a:t>
            </a:r>
            <a:r>
              <a:rPr b="1">
                <a:solidFill>
                  <a:srgbClr val="011480"/>
                </a:solidFill>
              </a:rPr>
              <a:t>return </a:t>
            </a:r>
            <a:r>
              <a:rPr b="1" i="1">
                <a:solidFill>
                  <a:srgbClr val="66187A"/>
                </a:solidFill>
              </a:rPr>
              <a:t>Promise</a:t>
            </a:r>
            <a:r>
              <a:rPr>
                <a:solidFill>
                  <a:srgbClr val="000000"/>
                </a:solidFill>
              </a:rPr>
              <a:t>.</a:t>
            </a:r>
            <a:r>
              <a:rPr>
                <a:solidFill>
                  <a:srgbClr val="7A7A43"/>
                </a:solidFill>
              </a:rPr>
              <a:t>all</a:t>
            </a:r>
            <a:r>
              <a:rPr>
                <a:solidFill>
                  <a:srgbClr val="000000"/>
                </a:solidFill>
              </a:rPr>
              <a:t>(</a:t>
            </a:r>
            <a:r>
              <a:t>promisesForTranscripts</a:t>
            </a:r>
            <a:r>
              <a:rPr>
                <a:solidFill>
                  <a:srgbClr val="000000"/>
                </a:solidFill>
              </a:rPr>
              <a:t>).</a:t>
            </a:r>
            <a:r>
              <a:rPr>
                <a:solidFill>
                  <a:srgbClr val="7A7A43"/>
                </a:solidFill>
              </a:rPr>
              <a:t>then</a:t>
            </a:r>
            <a:r>
              <a:rPr>
                <a:solidFill>
                  <a:srgbClr val="000000"/>
                </a:solidFill>
              </a:rPr>
              <a:t>(results =&gt; {</a:t>
            </a:r>
            <a:endParaRPr>
              <a:solidFill>
                <a:srgbClr val="000000"/>
              </a:solidFill>
            </a:endParaRPr>
          </a:p>
          <a:p>
            <a:pPr algn="l" defTabSz="457200">
              <a:defRPr sz="1800">
                <a:solidFill>
                  <a:srgbClr val="000000"/>
                </a:solidFill>
                <a:latin typeface="Courier"/>
                <a:ea typeface="Courier"/>
                <a:cs typeface="Courier"/>
                <a:sym typeface="Courier"/>
              </a:defRPr>
            </a:pPr>
            <a:r>
              <a:t>    </a:t>
            </a:r>
            <a:r>
              <a:rPr b="1">
                <a:solidFill>
                  <a:srgbClr val="011480"/>
                </a:solidFill>
              </a:rPr>
              <a:t>const </a:t>
            </a:r>
            <a:r>
              <a:rPr>
                <a:solidFill>
                  <a:srgbClr val="458383"/>
                </a:solidFill>
              </a:rPr>
              <a:t>statsPromises </a:t>
            </a:r>
            <a:r>
              <a:t>= </a:t>
            </a:r>
            <a:r>
              <a:rPr>
                <a:solidFill>
                  <a:srgbClr val="458383"/>
                </a:solidFill>
              </a:rPr>
              <a:t>studentIDs</a:t>
            </a:r>
            <a:r>
              <a:t>.</a:t>
            </a:r>
            <a:r>
              <a:rPr>
                <a:solidFill>
                  <a:srgbClr val="7A7A43"/>
                </a:solidFill>
              </a:rPr>
              <a:t>map</a:t>
            </a:r>
            <a:r>
              <a:t>(studentID =&gt; fsPromises.</a:t>
            </a:r>
            <a:r>
              <a:rPr i="1"/>
              <a:t>stat</a:t>
            </a:r>
            <a:r>
              <a:t>(</a:t>
            </a:r>
            <a:r>
              <a:rPr b="1">
                <a:solidFill>
                  <a:srgbClr val="018001"/>
                </a:solidFill>
              </a:rPr>
              <a:t>`transcript-</a:t>
            </a:r>
            <a:r>
              <a:t>${studentID}</a:t>
            </a:r>
            <a:r>
              <a:rPr b="1">
                <a:solidFill>
                  <a:srgbClr val="018001"/>
                </a:solidFill>
              </a:rPr>
              <a:t>.json`</a:t>
            </a:r>
            <a:r>
              <a:t>));</a:t>
            </a:r>
          </a:p>
          <a:p>
            <a:pPr algn="l" defTabSz="457200">
              <a:defRPr sz="1800">
                <a:solidFill>
                  <a:srgbClr val="458383"/>
                </a:solidFill>
                <a:latin typeface="Courier"/>
                <a:ea typeface="Courier"/>
                <a:cs typeface="Courier"/>
                <a:sym typeface="Courier"/>
              </a:defRPr>
            </a:pPr>
            <a:r>
              <a:rPr>
                <a:solidFill>
                  <a:srgbClr val="000000"/>
                </a:solidFill>
              </a:rPr>
              <a:t>    </a:t>
            </a:r>
            <a:r>
              <a:rPr b="1">
                <a:solidFill>
                  <a:srgbClr val="011480"/>
                </a:solidFill>
              </a:rPr>
              <a:t>return </a:t>
            </a:r>
            <a:r>
              <a:rPr b="1" i="1">
                <a:solidFill>
                  <a:srgbClr val="66187A"/>
                </a:solidFill>
              </a:rPr>
              <a:t>Promise</a:t>
            </a:r>
            <a:r>
              <a:rPr>
                <a:solidFill>
                  <a:srgbClr val="000000"/>
                </a:solidFill>
              </a:rPr>
              <a:t>.</a:t>
            </a:r>
            <a:r>
              <a:rPr>
                <a:solidFill>
                  <a:srgbClr val="7A7A43"/>
                </a:solidFill>
              </a:rPr>
              <a:t>all</a:t>
            </a:r>
            <a:r>
              <a:rPr>
                <a:solidFill>
                  <a:srgbClr val="000000"/>
                </a:solidFill>
              </a:rPr>
              <a:t>(</a:t>
            </a:r>
            <a:r>
              <a:t>statsPromises</a:t>
            </a:r>
            <a:r>
              <a:rPr>
                <a:solidFill>
                  <a:srgbClr val="000000"/>
                </a:solidFill>
              </a:rPr>
              <a:t>).</a:t>
            </a:r>
            <a:r>
              <a:rPr>
                <a:solidFill>
                  <a:srgbClr val="7A7A43"/>
                </a:solidFill>
              </a:rPr>
              <a:t>then</a:t>
            </a:r>
            <a:r>
              <a:rPr>
                <a:solidFill>
                  <a:srgbClr val="000000"/>
                </a:solidFill>
              </a:rPr>
              <a:t>(stats =&gt; {</a:t>
            </a:r>
            <a:endParaRPr>
              <a:solidFill>
                <a:srgbClr val="000000"/>
              </a:solidFill>
            </a:endParaRPr>
          </a:p>
          <a:p>
            <a:pPr algn="l" defTabSz="457200">
              <a:defRPr sz="1800">
                <a:solidFill>
                  <a:srgbClr val="000000"/>
                </a:solidFill>
                <a:latin typeface="Courier"/>
                <a:ea typeface="Courier"/>
                <a:cs typeface="Courier"/>
                <a:sym typeface="Courier"/>
              </a:defRPr>
            </a:pPr>
            <a:r>
              <a:t>      </a:t>
            </a:r>
            <a:r>
              <a:rPr b="1">
                <a:solidFill>
                  <a:srgbClr val="011480"/>
                </a:solidFill>
              </a:rPr>
              <a:t>const </a:t>
            </a:r>
            <a:r>
              <a:rPr>
                <a:solidFill>
                  <a:srgbClr val="458383"/>
                </a:solidFill>
              </a:rPr>
              <a:t>totalSize </a:t>
            </a:r>
            <a:r>
              <a:t>= stats.</a:t>
            </a:r>
            <a:r>
              <a:rPr>
                <a:solidFill>
                  <a:srgbClr val="7A7A43"/>
                </a:solidFill>
              </a:rPr>
              <a:t>reduce</a:t>
            </a:r>
            <a:r>
              <a:t>((runningTotal, val) =&gt; runningTotal + val.</a:t>
            </a:r>
            <a:r>
              <a:rPr b="1">
                <a:solidFill>
                  <a:srgbClr val="66187A"/>
                </a:solidFill>
              </a:rPr>
              <a:t>size</a:t>
            </a:r>
            <a:r>
              <a:t>, </a:t>
            </a:r>
            <a:r>
              <a:rPr>
                <a:solidFill>
                  <a:srgbClr val="0432FF"/>
                </a:solidFill>
              </a:rPr>
              <a:t>0</a:t>
            </a:r>
            <a:r>
              <a:t>);</a:t>
            </a:r>
          </a:p>
          <a:p>
            <a:pPr algn="l" defTabSz="457200">
              <a:defRPr b="1" sz="18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`Finished calculating size: </a:t>
            </a:r>
            <a:r>
              <a:rPr b="0">
                <a:solidFill>
                  <a:srgbClr val="000000"/>
                </a:solidFill>
              </a:rPr>
              <a:t>${</a:t>
            </a:r>
            <a:r>
              <a:rPr b="0">
                <a:solidFill>
                  <a:srgbClr val="458383"/>
                </a:solidFill>
              </a:rPr>
              <a:t>totalSize</a:t>
            </a:r>
            <a:r>
              <a:rPr b="0">
                <a:solidFill>
                  <a:srgbClr val="000000"/>
                </a:solidFill>
              </a:rPr>
              <a:t>}</a:t>
            </a:r>
            <a:r>
              <a:t>`</a:t>
            </a:r>
            <a:r>
              <a:rPr b="0">
                <a:solidFill>
                  <a:srgbClr val="000000"/>
                </a:solidFill>
              </a:rPr>
              <a:t>);</a:t>
            </a:r>
            <a:endParaRPr b="0">
              <a:solidFill>
                <a:srgbClr val="000000"/>
              </a:solidFill>
            </a:endParaRPr>
          </a:p>
          <a:p>
            <a:pPr algn="l" defTabSz="457200">
              <a:defRPr sz="1800">
                <a:solidFill>
                  <a:srgbClr val="000000"/>
                </a:solidFill>
                <a:latin typeface="Courier"/>
                <a:ea typeface="Courier"/>
                <a:cs typeface="Courier"/>
                <a:sym typeface="Courier"/>
              </a:defRPr>
            </a:pPr>
            <a:r>
              <a:t>    });</a:t>
            </a:r>
          </a:p>
          <a:p>
            <a:pPr algn="l" defTabSz="457200">
              <a:defRPr sz="1800">
                <a:solidFill>
                  <a:srgbClr val="000000"/>
                </a:solidFill>
                <a:latin typeface="Courier"/>
                <a:ea typeface="Courier"/>
                <a:cs typeface="Courier"/>
                <a:sym typeface="Courier"/>
              </a:defRPr>
            </a:pPr>
            <a:r>
              <a:t>  }).</a:t>
            </a:r>
            <a:r>
              <a:rPr>
                <a:solidFill>
                  <a:srgbClr val="7A7A43"/>
                </a:solidFill>
              </a:rPr>
              <a:t>then</a:t>
            </a:r>
            <a:r>
              <a:t>(() =&gt; {</a:t>
            </a:r>
          </a:p>
          <a:p>
            <a:pPr algn="l" defTabSz="457200">
              <a:defRPr b="1" i="1" sz="1800">
                <a:solidFill>
                  <a:srgbClr val="66187A"/>
                </a:solidFill>
                <a:latin typeface="Courier"/>
                <a:ea typeface="Courier"/>
                <a:cs typeface="Courier"/>
                <a:sym typeface="Courier"/>
              </a:defRPr>
            </a:pPr>
            <a:r>
              <a:rPr b="0" i="0">
                <a:solidFill>
                  <a:srgbClr val="000000"/>
                </a:solidFill>
              </a:rPr>
              <a:t>    </a:t>
            </a:r>
            <a:r>
              <a:t>console</a:t>
            </a:r>
            <a:r>
              <a:rPr b="0" i="0">
                <a:solidFill>
                  <a:srgbClr val="000000"/>
                </a:solidFill>
              </a:rPr>
              <a:t>.</a:t>
            </a:r>
            <a:r>
              <a:rPr b="0" i="0">
                <a:solidFill>
                  <a:srgbClr val="7A7A43"/>
                </a:solidFill>
              </a:rPr>
              <a:t>log</a:t>
            </a:r>
            <a:r>
              <a:rPr b="0" i="0">
                <a:solidFill>
                  <a:srgbClr val="000000"/>
                </a:solidFill>
              </a:rPr>
              <a:t>(</a:t>
            </a:r>
            <a:r>
              <a:rPr i="0">
                <a:solidFill>
                  <a:srgbClr val="018001"/>
                </a:solidFill>
              </a:rPr>
              <a:t>'Done'</a:t>
            </a:r>
            <a:r>
              <a:rPr b="0" i="0">
                <a:solidFill>
                  <a:srgbClr val="000000"/>
                </a:solidFill>
              </a:rPr>
              <a:t>);</a:t>
            </a:r>
            <a:endParaRPr b="0" i="0">
              <a:solidFill>
                <a:srgbClr val="000000"/>
              </a:solidFill>
            </a:endParaRPr>
          </a:p>
          <a:p>
            <a:pPr algn="l" defTabSz="457200">
              <a:defRPr sz="1800">
                <a:solidFill>
                  <a:srgbClr val="000000"/>
                </a:solidFill>
                <a:latin typeface="Courier"/>
                <a:ea typeface="Courier"/>
                <a:cs typeface="Courier"/>
                <a:sym typeface="Courier"/>
              </a:defRPr>
            </a:pPr>
            <a:r>
              <a:t>  });</a:t>
            </a:r>
          </a:p>
          <a:p>
            <a:pPr algn="l" defTabSz="457200">
              <a:defRPr b="1" sz="18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'Requests sent!'</a:t>
            </a:r>
            <a:r>
              <a:rPr b="0">
                <a:solidFill>
                  <a:srgbClr val="000000"/>
                </a:solidFill>
              </a:rPr>
              <a:t>);</a:t>
            </a:r>
            <a:endParaRPr b="0">
              <a:solidFill>
                <a:srgbClr val="000000"/>
              </a:solidFill>
            </a:endParaRPr>
          </a:p>
          <a:p>
            <a:pPr algn="l" defTabSz="457200">
              <a:defRPr sz="1800">
                <a:solidFill>
                  <a:srgbClr val="000000"/>
                </a:solidFill>
                <a:latin typeface="Courier"/>
                <a:ea typeface="Courier"/>
                <a:cs typeface="Courier"/>
                <a:sym typeface="Courier"/>
              </a:defRPr>
            </a:pPr>
            <a:r>
              <a:t>}</a:t>
            </a:r>
          </a:p>
          <a:p>
            <a:pPr algn="l" defTabSz="457200">
              <a:defRPr sz="1800">
                <a:solidFill>
                  <a:srgbClr val="000000"/>
                </a:solidFill>
                <a:latin typeface="Courier"/>
                <a:ea typeface="Courier"/>
                <a:cs typeface="Courier"/>
                <a:sym typeface="Courier"/>
              </a:defRPr>
            </a:pP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6" name="Async/Await gone mad"/>
          <p:cNvSpPr txBox="1"/>
          <p:nvPr>
            <p:ph type="title"/>
          </p:nvPr>
        </p:nvSpPr>
        <p:spPr>
          <a:prstGeom prst="rect">
            <a:avLst/>
          </a:prstGeom>
        </p:spPr>
        <p:txBody>
          <a:bodyPr/>
          <a:lstStyle/>
          <a:p>
            <a:pPr/>
            <a:r>
              <a:t>Async/Await gone mad</a:t>
            </a:r>
          </a:p>
        </p:txBody>
      </p:sp>
      <p:sp>
        <p:nvSpPr>
          <p:cNvPr id="617" name="Where you place awaits can make a big differenc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Where you place awaits can make a big difference!</a:t>
            </a:r>
          </a:p>
        </p:txBody>
      </p:sp>
      <p:sp>
        <p:nvSpPr>
          <p:cNvPr id="618" name="async function runClientAsync() {…"/>
          <p:cNvSpPr txBox="1"/>
          <p:nvPr/>
        </p:nvSpPr>
        <p:spPr>
          <a:xfrm>
            <a:off x="3621713" y="4131534"/>
            <a:ext cx="16190033" cy="4038601"/>
          </a:xfrm>
          <a:prstGeom prst="rect">
            <a:avLst/>
          </a:prstGeom>
          <a:ln w="25400">
            <a:solidFill>
              <a:srgbClr val="000000"/>
            </a:solidFill>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defTabSz="457200">
              <a:defRPr sz="1800">
                <a:solidFill>
                  <a:srgbClr val="000000"/>
                </a:solidFill>
                <a:latin typeface="Courier"/>
                <a:ea typeface="Courier"/>
                <a:cs typeface="Courier"/>
                <a:sym typeface="Courier"/>
              </a:defRPr>
            </a:pPr>
            <a:r>
              <a:rPr b="1">
                <a:solidFill>
                  <a:srgbClr val="011480"/>
                </a:solidFill>
              </a:rPr>
              <a:t>async function </a:t>
            </a:r>
            <a:r>
              <a:t>runClientAsync() {</a:t>
            </a:r>
          </a:p>
          <a:p>
            <a:pPr algn="l" defTabSz="457200">
              <a:defRPr b="1" sz="18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'Making a requests'</a:t>
            </a:r>
            <a:r>
              <a:rPr b="0">
                <a:solidFill>
                  <a:srgbClr val="000000"/>
                </a:solidFill>
              </a:rPr>
              <a:t>);</a:t>
            </a:r>
            <a:endParaRPr b="0">
              <a:solidFill>
                <a:srgbClr val="000000"/>
              </a:solidFill>
            </a:endParaRPr>
          </a:p>
          <a:p>
            <a:pPr algn="l" defTabSz="457200">
              <a:defRPr sz="1800">
                <a:solidFill>
                  <a:srgbClr val="458383"/>
                </a:solidFill>
                <a:latin typeface="Courier"/>
                <a:ea typeface="Courier"/>
                <a:cs typeface="Courier"/>
                <a:sym typeface="Courier"/>
              </a:defRPr>
            </a:pPr>
            <a:r>
              <a:rPr>
                <a:solidFill>
                  <a:srgbClr val="000000"/>
                </a:solidFill>
              </a:rPr>
              <a:t>  </a:t>
            </a:r>
            <a:r>
              <a:rPr b="1">
                <a:solidFill>
                  <a:srgbClr val="011480"/>
                </a:solidFill>
              </a:rPr>
              <a:t>const </a:t>
            </a:r>
            <a:r>
              <a:t>studentIDs </a:t>
            </a:r>
            <a:r>
              <a:rPr>
                <a:solidFill>
                  <a:srgbClr val="000000"/>
                </a:solidFill>
              </a:rPr>
              <a:t>= [</a:t>
            </a:r>
            <a:r>
              <a:rPr>
                <a:solidFill>
                  <a:srgbClr val="0432FF"/>
                </a:solidFill>
              </a:rPr>
              <a:t>1</a:t>
            </a:r>
            <a:r>
              <a:rPr>
                <a:solidFill>
                  <a:srgbClr val="000000"/>
                </a:solidFill>
              </a:rPr>
              <a:t>, </a:t>
            </a:r>
            <a:r>
              <a:rPr>
                <a:solidFill>
                  <a:srgbClr val="0432FF"/>
                </a:solidFill>
              </a:rPr>
              <a:t>2</a:t>
            </a:r>
            <a:r>
              <a:rPr>
                <a:solidFill>
                  <a:srgbClr val="000000"/>
                </a:solidFill>
              </a:rPr>
              <a:t>, </a:t>
            </a:r>
            <a:r>
              <a:rPr>
                <a:solidFill>
                  <a:srgbClr val="0432FF"/>
                </a:solidFill>
              </a:rPr>
              <a:t>3</a:t>
            </a:r>
            <a:r>
              <a:rPr>
                <a:solidFill>
                  <a:srgbClr val="000000"/>
                </a:solidFill>
              </a:rPr>
              <a:t>, </a:t>
            </a:r>
            <a:r>
              <a:rPr>
                <a:solidFill>
                  <a:srgbClr val="0432FF"/>
                </a:solidFill>
              </a:rPr>
              <a:t>4</a:t>
            </a:r>
            <a:r>
              <a:rPr>
                <a:solidFill>
                  <a:srgbClr val="000000"/>
                </a:solidFill>
              </a:rPr>
              <a:t>];</a:t>
            </a:r>
            <a:endParaRPr>
              <a:solidFill>
                <a:srgbClr val="000000"/>
              </a:solidFill>
            </a:endParaRPr>
          </a:p>
          <a:p>
            <a:pPr algn="l" defTabSz="457200">
              <a:defRPr sz="1800">
                <a:solidFill>
                  <a:srgbClr val="458383"/>
                </a:solidFill>
                <a:latin typeface="Courier"/>
                <a:ea typeface="Courier"/>
                <a:cs typeface="Courier"/>
                <a:sym typeface="Courier"/>
              </a:defRPr>
            </a:pPr>
            <a:r>
              <a:rPr>
                <a:solidFill>
                  <a:srgbClr val="000000"/>
                </a:solidFill>
              </a:rPr>
              <a:t>  </a:t>
            </a:r>
            <a:r>
              <a:rPr b="1">
                <a:solidFill>
                  <a:srgbClr val="011480"/>
                </a:solidFill>
              </a:rPr>
              <a:t>const </a:t>
            </a:r>
            <a:r>
              <a:t>promisesForTranscripts </a:t>
            </a:r>
            <a:r>
              <a:rPr>
                <a:solidFill>
                  <a:srgbClr val="000000"/>
                </a:solidFill>
              </a:rPr>
              <a:t>= </a:t>
            </a:r>
            <a:r>
              <a:t>studentIDs</a:t>
            </a:r>
            <a:r>
              <a:rPr>
                <a:solidFill>
                  <a:srgbClr val="000000"/>
                </a:solidFill>
              </a:rPr>
              <a:t>.</a:t>
            </a:r>
            <a:r>
              <a:rPr>
                <a:solidFill>
                  <a:srgbClr val="7A7A43"/>
                </a:solidFill>
              </a:rPr>
              <a:t>map</a:t>
            </a:r>
            <a:r>
              <a:rPr>
                <a:solidFill>
                  <a:srgbClr val="000000"/>
                </a:solidFill>
              </a:rPr>
              <a:t>(</a:t>
            </a:r>
            <a:endParaRPr>
              <a:solidFill>
                <a:srgbClr val="000000"/>
              </a:solidFill>
            </a:endParaRPr>
          </a:p>
          <a:p>
            <a:pPr algn="l" defTabSz="457200">
              <a:defRPr sz="1800">
                <a:solidFill>
                  <a:srgbClr val="000000"/>
                </a:solidFill>
                <a:latin typeface="Courier"/>
                <a:ea typeface="Courier"/>
                <a:cs typeface="Courier"/>
                <a:sym typeface="Courier"/>
              </a:defRPr>
            </a:pPr>
            <a:r>
              <a:t>    </a:t>
            </a:r>
            <a:r>
              <a:rPr b="1">
                <a:solidFill>
                  <a:srgbClr val="011480"/>
                </a:solidFill>
              </a:rPr>
              <a:t>async </a:t>
            </a:r>
            <a:r>
              <a:t>(studentID) =&gt; {</a:t>
            </a:r>
          </a:p>
          <a:p>
            <a:pPr algn="l" defTabSz="457200">
              <a:defRPr b="1" sz="1800">
                <a:solidFill>
                  <a:srgbClr val="018001"/>
                </a:solidFill>
                <a:latin typeface="Courier"/>
                <a:ea typeface="Courier"/>
                <a:cs typeface="Courier"/>
                <a:sym typeface="Courier"/>
              </a:defRPr>
            </a:pPr>
            <a:r>
              <a:rPr b="0">
                <a:solidFill>
                  <a:srgbClr val="000000"/>
                </a:solidFill>
              </a:rPr>
              <a:t>      </a:t>
            </a:r>
            <a:r>
              <a:rPr>
                <a:solidFill>
                  <a:srgbClr val="011480"/>
                </a:solidFill>
              </a:rPr>
              <a:t>const </a:t>
            </a:r>
            <a:r>
              <a:rPr b="0">
                <a:solidFill>
                  <a:srgbClr val="458383"/>
                </a:solidFill>
              </a:rPr>
              <a:t>response </a:t>
            </a:r>
            <a:r>
              <a:rPr b="0">
                <a:solidFill>
                  <a:srgbClr val="000000"/>
                </a:solidFill>
              </a:rPr>
              <a:t>= </a:t>
            </a:r>
            <a:r>
              <a:rPr>
                <a:solidFill>
                  <a:srgbClr val="011480"/>
                </a:solidFill>
              </a:rPr>
              <a:t>await </a:t>
            </a:r>
            <a:r>
              <a:rPr i="1">
                <a:solidFill>
                  <a:srgbClr val="66187A"/>
                </a:solidFill>
              </a:rPr>
              <a:t>axios</a:t>
            </a:r>
            <a:r>
              <a:rPr b="0">
                <a:solidFill>
                  <a:srgbClr val="000000"/>
                </a:solidFill>
              </a:rPr>
              <a:t>.</a:t>
            </a:r>
            <a:r>
              <a:rPr b="0">
                <a:solidFill>
                  <a:srgbClr val="7A7A43"/>
                </a:solidFill>
              </a:rPr>
              <a:t>get</a:t>
            </a:r>
            <a:r>
              <a:rPr b="0">
                <a:solidFill>
                  <a:srgbClr val="000000"/>
                </a:solidFill>
              </a:rPr>
              <a:t>(</a:t>
            </a:r>
            <a:r>
              <a:t>`https://rest-example.covey.town/transcripts/</a:t>
            </a:r>
            <a:r>
              <a:rPr b="0">
                <a:solidFill>
                  <a:srgbClr val="000000"/>
                </a:solidFill>
              </a:rPr>
              <a:t>${studentID}</a:t>
            </a:r>
            <a:r>
              <a:t>`</a:t>
            </a:r>
            <a:r>
              <a:rPr b="0">
                <a:solidFill>
                  <a:srgbClr val="000000"/>
                </a:solidFill>
              </a:rPr>
              <a:t>)</a:t>
            </a:r>
            <a:endParaRPr b="0">
              <a:solidFill>
                <a:srgbClr val="000000"/>
              </a:solidFill>
            </a:endParaRPr>
          </a:p>
          <a:p>
            <a:pPr algn="l" defTabSz="457200">
              <a:defRPr sz="1800">
                <a:solidFill>
                  <a:srgbClr val="000000"/>
                </a:solidFill>
                <a:latin typeface="Courier"/>
                <a:ea typeface="Courier"/>
                <a:cs typeface="Courier"/>
                <a:sym typeface="Courier"/>
              </a:defRPr>
            </a:pPr>
            <a:r>
              <a:t>      </a:t>
            </a:r>
            <a:r>
              <a:rPr b="1">
                <a:solidFill>
                  <a:srgbClr val="011480"/>
                </a:solidFill>
              </a:rPr>
              <a:t>await </a:t>
            </a:r>
            <a:r>
              <a:t>fsPromises.</a:t>
            </a:r>
            <a:r>
              <a:rPr i="1"/>
              <a:t>writeFile</a:t>
            </a:r>
            <a:r>
              <a:t>(</a:t>
            </a:r>
            <a:r>
              <a:rPr b="1">
                <a:solidFill>
                  <a:srgbClr val="018001"/>
                </a:solidFill>
              </a:rPr>
              <a:t>`transcript-</a:t>
            </a:r>
            <a:r>
              <a:t>${</a:t>
            </a:r>
            <a:r>
              <a:rPr>
                <a:solidFill>
                  <a:srgbClr val="458383"/>
                </a:solidFill>
              </a:rPr>
              <a:t>response</a:t>
            </a:r>
            <a:r>
              <a:t>.</a:t>
            </a:r>
            <a:r>
              <a:rPr b="1">
                <a:solidFill>
                  <a:srgbClr val="66187A"/>
                </a:solidFill>
              </a:rPr>
              <a:t>data</a:t>
            </a:r>
            <a:r>
              <a:t>.</a:t>
            </a:r>
            <a:r>
              <a:rPr b="1">
                <a:solidFill>
                  <a:srgbClr val="66187A"/>
                </a:solidFill>
              </a:rPr>
              <a:t>student</a:t>
            </a:r>
            <a:r>
              <a:t>.</a:t>
            </a:r>
            <a:r>
              <a:rPr b="1">
                <a:solidFill>
                  <a:srgbClr val="66187A"/>
                </a:solidFill>
              </a:rPr>
              <a:t>studentID</a:t>
            </a:r>
            <a:r>
              <a:t>}</a:t>
            </a:r>
            <a:r>
              <a:rPr b="1">
                <a:solidFill>
                  <a:srgbClr val="018001"/>
                </a:solidFill>
              </a:rPr>
              <a:t>.json`</a:t>
            </a:r>
            <a:r>
              <a:t>, </a:t>
            </a:r>
            <a:r>
              <a:rPr b="1" i="1">
                <a:solidFill>
                  <a:srgbClr val="66187A"/>
                </a:solidFill>
              </a:rPr>
              <a:t>JSON</a:t>
            </a:r>
            <a:r>
              <a:t>.</a:t>
            </a:r>
            <a:r>
              <a:rPr>
                <a:solidFill>
                  <a:srgbClr val="7A7A43"/>
                </a:solidFill>
              </a:rPr>
              <a:t>stringify</a:t>
            </a:r>
            <a:r>
              <a:t>(</a:t>
            </a:r>
            <a:r>
              <a:rPr>
                <a:solidFill>
                  <a:srgbClr val="458383"/>
                </a:solidFill>
              </a:rPr>
              <a:t>response</a:t>
            </a:r>
            <a:r>
              <a:t>.</a:t>
            </a:r>
            <a:r>
              <a:rPr b="1">
                <a:solidFill>
                  <a:srgbClr val="66187A"/>
                </a:solidFill>
              </a:rPr>
              <a:t>data</a:t>
            </a:r>
            <a:r>
              <a:t>))</a:t>
            </a:r>
          </a:p>
          <a:p>
            <a:pPr algn="l" defTabSz="457200">
              <a:defRPr sz="1800">
                <a:solidFill>
                  <a:srgbClr val="000000"/>
                </a:solidFill>
                <a:latin typeface="Courier"/>
                <a:ea typeface="Courier"/>
                <a:cs typeface="Courier"/>
                <a:sym typeface="Courier"/>
              </a:defRPr>
            </a:pPr>
            <a:r>
              <a:t>    });</a:t>
            </a:r>
          </a:p>
          <a:p>
            <a:pPr algn="l" defTabSz="457200">
              <a:defRPr b="1" sz="18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'Requests sent!'</a:t>
            </a:r>
            <a:r>
              <a:rPr b="0">
                <a:solidFill>
                  <a:srgbClr val="000000"/>
                </a:solidFill>
              </a:rPr>
              <a:t>);</a:t>
            </a:r>
            <a:endParaRPr b="0">
              <a:solidFill>
                <a:srgbClr val="000000"/>
              </a:solidFill>
            </a:endParaRPr>
          </a:p>
          <a:p>
            <a:pPr algn="l" defTabSz="457200">
              <a:defRPr sz="1800">
                <a:solidFill>
                  <a:srgbClr val="458383"/>
                </a:solidFill>
                <a:latin typeface="Courier"/>
                <a:ea typeface="Courier"/>
                <a:cs typeface="Courier"/>
                <a:sym typeface="Courier"/>
              </a:defRPr>
            </a:pPr>
            <a:r>
              <a:rPr>
                <a:solidFill>
                  <a:srgbClr val="000000"/>
                </a:solidFill>
              </a:rPr>
              <a:t>  </a:t>
            </a:r>
            <a:r>
              <a:rPr b="1">
                <a:solidFill>
                  <a:srgbClr val="011480"/>
                </a:solidFill>
              </a:rPr>
              <a:t>await </a:t>
            </a:r>
            <a:r>
              <a:rPr b="1" i="1">
                <a:solidFill>
                  <a:srgbClr val="66187A"/>
                </a:solidFill>
              </a:rPr>
              <a:t>Promise</a:t>
            </a:r>
            <a:r>
              <a:rPr>
                <a:solidFill>
                  <a:srgbClr val="000000"/>
                </a:solidFill>
              </a:rPr>
              <a:t>.</a:t>
            </a:r>
            <a:r>
              <a:rPr>
                <a:solidFill>
                  <a:srgbClr val="7A7A43"/>
                </a:solidFill>
              </a:rPr>
              <a:t>all</a:t>
            </a:r>
            <a:r>
              <a:rPr>
                <a:solidFill>
                  <a:srgbClr val="000000"/>
                </a:solidFill>
              </a:rPr>
              <a:t>(</a:t>
            </a:r>
            <a:r>
              <a:t>promisesForTranscripts</a:t>
            </a:r>
            <a:r>
              <a:rPr>
                <a:solidFill>
                  <a:srgbClr val="000000"/>
                </a:solidFill>
              </a:rPr>
              <a:t>);</a:t>
            </a:r>
            <a:endParaRPr>
              <a:solidFill>
                <a:srgbClr val="000000"/>
              </a:solidFill>
            </a:endParaRPr>
          </a:p>
          <a:p>
            <a:pPr algn="l" defTabSz="457200">
              <a:defRPr sz="1800">
                <a:solidFill>
                  <a:srgbClr val="000000"/>
                </a:solidFill>
                <a:latin typeface="Courier"/>
                <a:ea typeface="Courier"/>
                <a:cs typeface="Courier"/>
                <a:sym typeface="Courier"/>
              </a:defRPr>
            </a:pPr>
            <a:r>
              <a:t>  </a:t>
            </a:r>
            <a:r>
              <a:rPr b="1">
                <a:solidFill>
                  <a:srgbClr val="011480"/>
                </a:solidFill>
              </a:rPr>
              <a:t>const </a:t>
            </a:r>
            <a:r>
              <a:rPr>
                <a:solidFill>
                  <a:srgbClr val="458383"/>
                </a:solidFill>
              </a:rPr>
              <a:t>stats </a:t>
            </a:r>
            <a:r>
              <a:t>= </a:t>
            </a:r>
            <a:r>
              <a:rPr b="1">
                <a:solidFill>
                  <a:srgbClr val="011480"/>
                </a:solidFill>
              </a:rPr>
              <a:t>await </a:t>
            </a:r>
            <a:r>
              <a:rPr b="1" i="1">
                <a:solidFill>
                  <a:srgbClr val="66187A"/>
                </a:solidFill>
              </a:rPr>
              <a:t>Promise</a:t>
            </a:r>
            <a:r>
              <a:t>.</a:t>
            </a:r>
            <a:r>
              <a:rPr>
                <a:solidFill>
                  <a:srgbClr val="7A7A43"/>
                </a:solidFill>
              </a:rPr>
              <a:t>all</a:t>
            </a:r>
            <a:r>
              <a:t>(</a:t>
            </a:r>
            <a:r>
              <a:rPr>
                <a:solidFill>
                  <a:srgbClr val="458383"/>
                </a:solidFill>
              </a:rPr>
              <a:t>studentIDs</a:t>
            </a:r>
            <a:r>
              <a:t>.</a:t>
            </a:r>
            <a:r>
              <a:rPr>
                <a:solidFill>
                  <a:srgbClr val="7A7A43"/>
                </a:solidFill>
              </a:rPr>
              <a:t>map</a:t>
            </a:r>
            <a:r>
              <a:t>(studentID =&gt; fsPromises.</a:t>
            </a:r>
            <a:r>
              <a:rPr i="1"/>
              <a:t>stat</a:t>
            </a:r>
            <a:r>
              <a:t>(</a:t>
            </a:r>
            <a:r>
              <a:rPr b="1">
                <a:solidFill>
                  <a:srgbClr val="018001"/>
                </a:solidFill>
              </a:rPr>
              <a:t>`transcript-</a:t>
            </a:r>
            <a:r>
              <a:t>${studentID}</a:t>
            </a:r>
            <a:r>
              <a:rPr b="1">
                <a:solidFill>
                  <a:srgbClr val="018001"/>
                </a:solidFill>
              </a:rPr>
              <a:t>.json`</a:t>
            </a:r>
            <a:r>
              <a:t>)));</a:t>
            </a:r>
          </a:p>
          <a:p>
            <a:pPr algn="l" defTabSz="457200">
              <a:defRPr sz="1800">
                <a:solidFill>
                  <a:srgbClr val="000000"/>
                </a:solidFill>
                <a:latin typeface="Courier"/>
                <a:ea typeface="Courier"/>
                <a:cs typeface="Courier"/>
                <a:sym typeface="Courier"/>
              </a:defRPr>
            </a:pPr>
            <a:r>
              <a:t>  </a:t>
            </a:r>
            <a:r>
              <a:rPr b="1">
                <a:solidFill>
                  <a:srgbClr val="011480"/>
                </a:solidFill>
              </a:rPr>
              <a:t>const </a:t>
            </a:r>
            <a:r>
              <a:rPr>
                <a:solidFill>
                  <a:srgbClr val="458383"/>
                </a:solidFill>
              </a:rPr>
              <a:t>totalSize </a:t>
            </a:r>
            <a:r>
              <a:t>= </a:t>
            </a:r>
            <a:r>
              <a:rPr>
                <a:solidFill>
                  <a:srgbClr val="458383"/>
                </a:solidFill>
              </a:rPr>
              <a:t>stats</a:t>
            </a:r>
            <a:r>
              <a:t>.</a:t>
            </a:r>
            <a:r>
              <a:rPr>
                <a:solidFill>
                  <a:srgbClr val="7A7A43"/>
                </a:solidFill>
              </a:rPr>
              <a:t>reduce</a:t>
            </a:r>
            <a:r>
              <a:t>((runningTotal, val) =&gt; runningTotal + val.</a:t>
            </a:r>
            <a:r>
              <a:rPr b="1">
                <a:solidFill>
                  <a:srgbClr val="66187A"/>
                </a:solidFill>
              </a:rPr>
              <a:t>size</a:t>
            </a:r>
            <a:r>
              <a:t>, </a:t>
            </a:r>
            <a:r>
              <a:rPr>
                <a:solidFill>
                  <a:srgbClr val="0432FF"/>
                </a:solidFill>
              </a:rPr>
              <a:t>0</a:t>
            </a:r>
            <a:r>
              <a:t>);</a:t>
            </a:r>
          </a:p>
          <a:p>
            <a:pPr algn="l" defTabSz="457200">
              <a:defRPr b="1" sz="18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`Finished calculating size: </a:t>
            </a:r>
            <a:r>
              <a:rPr b="0">
                <a:solidFill>
                  <a:srgbClr val="000000"/>
                </a:solidFill>
              </a:rPr>
              <a:t>${</a:t>
            </a:r>
            <a:r>
              <a:rPr b="0">
                <a:solidFill>
                  <a:srgbClr val="458383"/>
                </a:solidFill>
              </a:rPr>
              <a:t>totalSize</a:t>
            </a:r>
            <a:r>
              <a:rPr b="0">
                <a:solidFill>
                  <a:srgbClr val="000000"/>
                </a:solidFill>
              </a:rPr>
              <a:t>}</a:t>
            </a:r>
            <a:r>
              <a:t>`</a:t>
            </a:r>
            <a:r>
              <a:rPr b="0">
                <a:solidFill>
                  <a:srgbClr val="000000"/>
                </a:solidFill>
              </a:rPr>
              <a:t>);</a:t>
            </a:r>
            <a:endParaRPr b="0">
              <a:solidFill>
                <a:srgbClr val="000000"/>
              </a:solidFill>
            </a:endParaRPr>
          </a:p>
          <a:p>
            <a:pPr algn="l" defTabSz="457200">
              <a:defRPr sz="1800">
                <a:solidFill>
                  <a:srgbClr val="000000"/>
                </a:solidFill>
                <a:latin typeface="Courier"/>
                <a:ea typeface="Courier"/>
                <a:cs typeface="Courier"/>
                <a:sym typeface="Courier"/>
              </a:defRPr>
            </a:pPr>
            <a:r>
              <a:t>}</a:t>
            </a:r>
          </a:p>
        </p:txBody>
      </p:sp>
      <p:sp>
        <p:nvSpPr>
          <p:cNvPr id="619" name="async function runClientAsyncSerially() {…"/>
          <p:cNvSpPr txBox="1"/>
          <p:nvPr/>
        </p:nvSpPr>
        <p:spPr>
          <a:xfrm>
            <a:off x="3870049" y="8875838"/>
            <a:ext cx="15915668" cy="4038601"/>
          </a:xfrm>
          <a:prstGeom prst="rect">
            <a:avLst/>
          </a:prstGeom>
          <a:ln w="25400">
            <a:solidFill>
              <a:srgbClr val="000000"/>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sz="1800">
                <a:solidFill>
                  <a:srgbClr val="000000"/>
                </a:solidFill>
                <a:latin typeface="Courier"/>
                <a:ea typeface="Courier"/>
                <a:cs typeface="Courier"/>
                <a:sym typeface="Courier"/>
              </a:defRPr>
            </a:pPr>
            <a:r>
              <a:rPr b="1">
                <a:solidFill>
                  <a:srgbClr val="011480"/>
                </a:solidFill>
              </a:rPr>
              <a:t>async function </a:t>
            </a:r>
            <a:r>
              <a:t>runClientAsyncSerially() {</a:t>
            </a:r>
          </a:p>
          <a:p>
            <a:pPr algn="l" defTabSz="457200">
              <a:defRPr b="1" sz="18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'Making a requests'</a:t>
            </a:r>
            <a:r>
              <a:rPr b="0">
                <a:solidFill>
                  <a:srgbClr val="000000"/>
                </a:solidFill>
              </a:rPr>
              <a:t>);</a:t>
            </a:r>
            <a:endParaRPr b="0">
              <a:solidFill>
                <a:srgbClr val="000000"/>
              </a:solidFill>
            </a:endParaRPr>
          </a:p>
          <a:p>
            <a:pPr algn="l" defTabSz="457200">
              <a:defRPr sz="1800">
                <a:solidFill>
                  <a:srgbClr val="458383"/>
                </a:solidFill>
                <a:latin typeface="Courier"/>
                <a:ea typeface="Courier"/>
                <a:cs typeface="Courier"/>
                <a:sym typeface="Courier"/>
              </a:defRPr>
            </a:pPr>
            <a:r>
              <a:rPr>
                <a:solidFill>
                  <a:srgbClr val="000000"/>
                </a:solidFill>
              </a:rPr>
              <a:t>  </a:t>
            </a:r>
            <a:r>
              <a:rPr b="1">
                <a:solidFill>
                  <a:srgbClr val="011480"/>
                </a:solidFill>
              </a:rPr>
              <a:t>const </a:t>
            </a:r>
            <a:r>
              <a:t>studentIDs </a:t>
            </a:r>
            <a:r>
              <a:rPr>
                <a:solidFill>
                  <a:srgbClr val="000000"/>
                </a:solidFill>
              </a:rPr>
              <a:t>= [</a:t>
            </a:r>
            <a:r>
              <a:rPr>
                <a:solidFill>
                  <a:srgbClr val="0432FF"/>
                </a:solidFill>
              </a:rPr>
              <a:t>1</a:t>
            </a:r>
            <a:r>
              <a:rPr>
                <a:solidFill>
                  <a:srgbClr val="000000"/>
                </a:solidFill>
              </a:rPr>
              <a:t>, </a:t>
            </a:r>
            <a:r>
              <a:rPr>
                <a:solidFill>
                  <a:srgbClr val="0432FF"/>
                </a:solidFill>
              </a:rPr>
              <a:t>2</a:t>
            </a:r>
            <a:r>
              <a:rPr>
                <a:solidFill>
                  <a:srgbClr val="000000"/>
                </a:solidFill>
              </a:rPr>
              <a:t>, </a:t>
            </a:r>
            <a:r>
              <a:rPr>
                <a:solidFill>
                  <a:srgbClr val="0432FF"/>
                </a:solidFill>
              </a:rPr>
              <a:t>3</a:t>
            </a:r>
            <a:r>
              <a:rPr>
                <a:solidFill>
                  <a:srgbClr val="000000"/>
                </a:solidFill>
              </a:rPr>
              <a:t>, </a:t>
            </a:r>
            <a:r>
              <a:rPr>
                <a:solidFill>
                  <a:srgbClr val="0432FF"/>
                </a:solidFill>
              </a:rPr>
              <a:t>4</a:t>
            </a:r>
            <a:r>
              <a:rPr>
                <a:solidFill>
                  <a:srgbClr val="000000"/>
                </a:solidFill>
              </a:rPr>
              <a:t>];</a:t>
            </a:r>
            <a:endParaRPr>
              <a:solidFill>
                <a:srgbClr val="000000"/>
              </a:solidFill>
            </a:endParaRPr>
          </a:p>
          <a:p>
            <a:pPr algn="l" defTabSz="457200">
              <a:defRPr sz="1800">
                <a:solidFill>
                  <a:srgbClr val="458383"/>
                </a:solidFill>
                <a:latin typeface="Courier"/>
                <a:ea typeface="Courier"/>
                <a:cs typeface="Courier"/>
                <a:sym typeface="Courier"/>
              </a:defRPr>
            </a:pPr>
            <a:r>
              <a:rPr>
                <a:solidFill>
                  <a:srgbClr val="000000"/>
                </a:solidFill>
              </a:rPr>
              <a:t>  </a:t>
            </a:r>
            <a:r>
              <a:rPr b="1">
                <a:solidFill>
                  <a:srgbClr val="011480"/>
                </a:solidFill>
              </a:rPr>
              <a:t>for</a:t>
            </a:r>
            <a:r>
              <a:rPr>
                <a:solidFill>
                  <a:srgbClr val="000000"/>
                </a:solidFill>
              </a:rPr>
              <a:t>(</a:t>
            </a:r>
            <a:r>
              <a:rPr b="1">
                <a:solidFill>
                  <a:srgbClr val="011480"/>
                </a:solidFill>
              </a:rPr>
              <a:t>let </a:t>
            </a:r>
            <a:r>
              <a:t>studentID </a:t>
            </a:r>
            <a:r>
              <a:rPr b="1">
                <a:solidFill>
                  <a:srgbClr val="011480"/>
                </a:solidFill>
              </a:rPr>
              <a:t>of </a:t>
            </a:r>
            <a:r>
              <a:t>studentIDs</a:t>
            </a:r>
            <a:r>
              <a:rPr>
                <a:solidFill>
                  <a:srgbClr val="000000"/>
                </a:solidFill>
              </a:rPr>
              <a:t>){</a:t>
            </a:r>
            <a:endParaRPr>
              <a:solidFill>
                <a:srgbClr val="000000"/>
              </a:solidFill>
            </a:endParaRPr>
          </a:p>
          <a:p>
            <a:pPr algn="l" defTabSz="457200">
              <a:defRPr b="1" sz="1800">
                <a:solidFill>
                  <a:srgbClr val="018001"/>
                </a:solidFill>
                <a:latin typeface="Courier"/>
                <a:ea typeface="Courier"/>
                <a:cs typeface="Courier"/>
                <a:sym typeface="Courier"/>
              </a:defRPr>
            </a:pPr>
            <a:r>
              <a:rPr b="0">
                <a:solidFill>
                  <a:srgbClr val="000000"/>
                </a:solidFill>
              </a:rPr>
              <a:t>    </a:t>
            </a:r>
            <a:r>
              <a:rPr>
                <a:solidFill>
                  <a:srgbClr val="011480"/>
                </a:solidFill>
              </a:rPr>
              <a:t>const </a:t>
            </a:r>
            <a:r>
              <a:rPr b="0">
                <a:solidFill>
                  <a:srgbClr val="458383"/>
                </a:solidFill>
              </a:rPr>
              <a:t>response </a:t>
            </a:r>
            <a:r>
              <a:rPr b="0">
                <a:solidFill>
                  <a:srgbClr val="000000"/>
                </a:solidFill>
              </a:rPr>
              <a:t>= </a:t>
            </a:r>
            <a:r>
              <a:rPr>
                <a:solidFill>
                  <a:srgbClr val="011480"/>
                </a:solidFill>
              </a:rPr>
              <a:t>await </a:t>
            </a:r>
            <a:r>
              <a:rPr i="1">
                <a:solidFill>
                  <a:srgbClr val="66187A"/>
                </a:solidFill>
              </a:rPr>
              <a:t>axios</a:t>
            </a:r>
            <a:r>
              <a:rPr b="0">
                <a:solidFill>
                  <a:srgbClr val="000000"/>
                </a:solidFill>
              </a:rPr>
              <a:t>.</a:t>
            </a:r>
            <a:r>
              <a:rPr b="0">
                <a:solidFill>
                  <a:srgbClr val="7A7A43"/>
                </a:solidFill>
              </a:rPr>
              <a:t>get</a:t>
            </a:r>
            <a:r>
              <a:rPr b="0">
                <a:solidFill>
                  <a:srgbClr val="000000"/>
                </a:solidFill>
              </a:rPr>
              <a:t>(</a:t>
            </a:r>
            <a:r>
              <a:t>`https://rest-example.covey.town/transcripts/</a:t>
            </a:r>
            <a:r>
              <a:rPr b="0">
                <a:solidFill>
                  <a:srgbClr val="000000"/>
                </a:solidFill>
              </a:rPr>
              <a:t>${</a:t>
            </a:r>
            <a:r>
              <a:rPr b="0">
                <a:solidFill>
                  <a:srgbClr val="458383"/>
                </a:solidFill>
              </a:rPr>
              <a:t>studentID</a:t>
            </a:r>
            <a:r>
              <a:rPr b="0">
                <a:solidFill>
                  <a:srgbClr val="000000"/>
                </a:solidFill>
              </a:rPr>
              <a:t>}</a:t>
            </a:r>
            <a:r>
              <a:t>`</a:t>
            </a:r>
            <a:r>
              <a:rPr b="0">
                <a:solidFill>
                  <a:srgbClr val="000000"/>
                </a:solidFill>
              </a:rPr>
              <a:t>);</a:t>
            </a:r>
            <a:endParaRPr b="0">
              <a:solidFill>
                <a:srgbClr val="000000"/>
              </a:solidFill>
            </a:endParaRPr>
          </a:p>
          <a:p>
            <a:pPr algn="l" defTabSz="457200">
              <a:defRPr sz="1800">
                <a:solidFill>
                  <a:srgbClr val="000000"/>
                </a:solidFill>
                <a:latin typeface="Courier"/>
                <a:ea typeface="Courier"/>
                <a:cs typeface="Courier"/>
                <a:sym typeface="Courier"/>
              </a:defRPr>
            </a:pPr>
            <a:r>
              <a:t>    </a:t>
            </a:r>
            <a:r>
              <a:rPr b="1">
                <a:solidFill>
                  <a:srgbClr val="011480"/>
                </a:solidFill>
              </a:rPr>
              <a:t>await </a:t>
            </a:r>
            <a:r>
              <a:t>fsPromises.</a:t>
            </a:r>
            <a:r>
              <a:rPr i="1"/>
              <a:t>writeFile</a:t>
            </a:r>
            <a:r>
              <a:t>(</a:t>
            </a:r>
            <a:r>
              <a:rPr b="1">
                <a:solidFill>
                  <a:srgbClr val="018001"/>
                </a:solidFill>
              </a:rPr>
              <a:t>`transcript-</a:t>
            </a:r>
            <a:r>
              <a:t>${</a:t>
            </a:r>
            <a:r>
              <a:rPr>
                <a:solidFill>
                  <a:srgbClr val="458383"/>
                </a:solidFill>
              </a:rPr>
              <a:t>response</a:t>
            </a:r>
            <a:r>
              <a:t>.</a:t>
            </a:r>
            <a:r>
              <a:rPr b="1">
                <a:solidFill>
                  <a:srgbClr val="66187A"/>
                </a:solidFill>
              </a:rPr>
              <a:t>data</a:t>
            </a:r>
            <a:r>
              <a:t>.</a:t>
            </a:r>
            <a:r>
              <a:rPr b="1">
                <a:solidFill>
                  <a:srgbClr val="66187A"/>
                </a:solidFill>
              </a:rPr>
              <a:t>student</a:t>
            </a:r>
            <a:r>
              <a:t>.</a:t>
            </a:r>
            <a:r>
              <a:rPr b="1">
                <a:solidFill>
                  <a:srgbClr val="66187A"/>
                </a:solidFill>
              </a:rPr>
              <a:t>studentID</a:t>
            </a:r>
            <a:r>
              <a:t>}</a:t>
            </a:r>
            <a:r>
              <a:rPr b="1">
                <a:solidFill>
                  <a:srgbClr val="018001"/>
                </a:solidFill>
              </a:rPr>
              <a:t>.json`</a:t>
            </a:r>
            <a:r>
              <a:t>, </a:t>
            </a:r>
            <a:r>
              <a:rPr b="1" i="1">
                <a:solidFill>
                  <a:srgbClr val="66187A"/>
                </a:solidFill>
              </a:rPr>
              <a:t>JSON</a:t>
            </a:r>
            <a:r>
              <a:t>.</a:t>
            </a:r>
            <a:r>
              <a:rPr>
                <a:solidFill>
                  <a:srgbClr val="7A7A43"/>
                </a:solidFill>
              </a:rPr>
              <a:t>stringify</a:t>
            </a:r>
            <a:r>
              <a:t>(</a:t>
            </a:r>
            <a:r>
              <a:rPr>
                <a:solidFill>
                  <a:srgbClr val="458383"/>
                </a:solidFill>
              </a:rPr>
              <a:t>response</a:t>
            </a:r>
            <a:r>
              <a:t>.</a:t>
            </a:r>
            <a:r>
              <a:rPr b="1">
                <a:solidFill>
                  <a:srgbClr val="66187A"/>
                </a:solidFill>
              </a:rPr>
              <a:t>data</a:t>
            </a:r>
            <a:r>
              <a:t>))</a:t>
            </a:r>
          </a:p>
          <a:p>
            <a:pPr algn="l" defTabSz="457200">
              <a:defRPr sz="1800">
                <a:solidFill>
                  <a:srgbClr val="000000"/>
                </a:solidFill>
                <a:latin typeface="Courier"/>
                <a:ea typeface="Courier"/>
                <a:cs typeface="Courier"/>
                <a:sym typeface="Courier"/>
              </a:defRPr>
            </a:pPr>
            <a:r>
              <a:t>  }</a:t>
            </a:r>
          </a:p>
          <a:p>
            <a:pPr algn="l" defTabSz="457200">
              <a:defRPr sz="1800">
                <a:solidFill>
                  <a:srgbClr val="458383"/>
                </a:solidFill>
                <a:latin typeface="Courier"/>
                <a:ea typeface="Courier"/>
                <a:cs typeface="Courier"/>
                <a:sym typeface="Courier"/>
              </a:defRPr>
            </a:pPr>
            <a:r>
              <a:rPr>
                <a:solidFill>
                  <a:srgbClr val="000000"/>
                </a:solidFill>
              </a:rPr>
              <a:t>  </a:t>
            </a:r>
            <a:r>
              <a:rPr b="1">
                <a:solidFill>
                  <a:srgbClr val="011480"/>
                </a:solidFill>
              </a:rPr>
              <a:t>let </a:t>
            </a:r>
            <a:r>
              <a:t>totalSize </a:t>
            </a:r>
            <a:r>
              <a:rPr>
                <a:solidFill>
                  <a:srgbClr val="000000"/>
                </a:solidFill>
              </a:rPr>
              <a:t>= </a:t>
            </a:r>
            <a:r>
              <a:rPr>
                <a:solidFill>
                  <a:srgbClr val="0432FF"/>
                </a:solidFill>
              </a:rPr>
              <a:t>0</a:t>
            </a:r>
            <a:r>
              <a:rPr>
                <a:solidFill>
                  <a:srgbClr val="000000"/>
                </a:solidFill>
              </a:rPr>
              <a:t>;</a:t>
            </a:r>
            <a:endParaRPr>
              <a:solidFill>
                <a:srgbClr val="000000"/>
              </a:solidFill>
            </a:endParaRPr>
          </a:p>
          <a:p>
            <a:pPr algn="l" defTabSz="457200">
              <a:defRPr sz="1800">
                <a:solidFill>
                  <a:srgbClr val="458383"/>
                </a:solidFill>
                <a:latin typeface="Courier"/>
                <a:ea typeface="Courier"/>
                <a:cs typeface="Courier"/>
                <a:sym typeface="Courier"/>
              </a:defRPr>
            </a:pPr>
            <a:r>
              <a:rPr>
                <a:solidFill>
                  <a:srgbClr val="000000"/>
                </a:solidFill>
              </a:rPr>
              <a:t>  </a:t>
            </a:r>
            <a:r>
              <a:rPr b="1">
                <a:solidFill>
                  <a:srgbClr val="011480"/>
                </a:solidFill>
              </a:rPr>
              <a:t>for</a:t>
            </a:r>
            <a:r>
              <a:rPr>
                <a:solidFill>
                  <a:srgbClr val="000000"/>
                </a:solidFill>
              </a:rPr>
              <a:t>(</a:t>
            </a:r>
            <a:r>
              <a:rPr b="1">
                <a:solidFill>
                  <a:srgbClr val="011480"/>
                </a:solidFill>
              </a:rPr>
              <a:t>let </a:t>
            </a:r>
            <a:r>
              <a:t>studentID </a:t>
            </a:r>
            <a:r>
              <a:rPr b="1">
                <a:solidFill>
                  <a:srgbClr val="011480"/>
                </a:solidFill>
              </a:rPr>
              <a:t>of </a:t>
            </a:r>
            <a:r>
              <a:t>studentIDs</a:t>
            </a:r>
            <a:r>
              <a:rPr>
                <a:solidFill>
                  <a:srgbClr val="000000"/>
                </a:solidFill>
              </a:rPr>
              <a:t>){</a:t>
            </a:r>
            <a:endParaRPr>
              <a:solidFill>
                <a:srgbClr val="000000"/>
              </a:solidFill>
            </a:endParaRPr>
          </a:p>
          <a:p>
            <a:pPr algn="l" defTabSz="457200">
              <a:defRPr b="1" sz="1800">
                <a:solidFill>
                  <a:srgbClr val="000000"/>
                </a:solidFill>
                <a:latin typeface="Courier"/>
                <a:ea typeface="Courier"/>
                <a:cs typeface="Courier"/>
                <a:sym typeface="Courier"/>
              </a:defRPr>
            </a:pPr>
            <a:r>
              <a:rPr b="0"/>
              <a:t>    </a:t>
            </a:r>
            <a:r>
              <a:rPr>
                <a:solidFill>
                  <a:srgbClr val="011480"/>
                </a:solidFill>
              </a:rPr>
              <a:t>const </a:t>
            </a:r>
            <a:r>
              <a:rPr b="0">
                <a:solidFill>
                  <a:srgbClr val="458383"/>
                </a:solidFill>
              </a:rPr>
              <a:t>stats </a:t>
            </a:r>
            <a:r>
              <a:rPr b="0"/>
              <a:t>= </a:t>
            </a:r>
            <a:r>
              <a:rPr>
                <a:solidFill>
                  <a:srgbClr val="011480"/>
                </a:solidFill>
              </a:rPr>
              <a:t>await </a:t>
            </a:r>
            <a:r>
              <a:rPr b="0"/>
              <a:t>fsPromises.</a:t>
            </a:r>
            <a:r>
              <a:rPr b="0" i="1"/>
              <a:t>stat</a:t>
            </a:r>
            <a:r>
              <a:rPr b="0"/>
              <a:t>(</a:t>
            </a:r>
            <a:r>
              <a:rPr>
                <a:solidFill>
                  <a:srgbClr val="018001"/>
                </a:solidFill>
              </a:rPr>
              <a:t>`transcript-</a:t>
            </a:r>
            <a:r>
              <a:rPr b="0"/>
              <a:t>${</a:t>
            </a:r>
            <a:r>
              <a:rPr b="0">
                <a:solidFill>
                  <a:srgbClr val="458383"/>
                </a:solidFill>
              </a:rPr>
              <a:t>studentID</a:t>
            </a:r>
            <a:r>
              <a:rPr b="0"/>
              <a:t>}</a:t>
            </a:r>
            <a:r>
              <a:rPr>
                <a:solidFill>
                  <a:srgbClr val="018001"/>
                </a:solidFill>
              </a:rPr>
              <a:t>.json`</a:t>
            </a:r>
            <a:r>
              <a:rPr b="0"/>
              <a:t>);</a:t>
            </a:r>
            <a:endParaRPr b="0"/>
          </a:p>
          <a:p>
            <a:pPr algn="l" defTabSz="457200">
              <a:defRPr sz="1800">
                <a:solidFill>
                  <a:srgbClr val="458383"/>
                </a:solidFill>
                <a:latin typeface="Courier"/>
                <a:ea typeface="Courier"/>
                <a:cs typeface="Courier"/>
                <a:sym typeface="Courier"/>
              </a:defRPr>
            </a:pPr>
            <a:r>
              <a:rPr>
                <a:solidFill>
                  <a:srgbClr val="000000"/>
                </a:solidFill>
              </a:rPr>
              <a:t>    </a:t>
            </a:r>
            <a:r>
              <a:t>totalSize </a:t>
            </a:r>
            <a:r>
              <a:rPr>
                <a:solidFill>
                  <a:srgbClr val="000000"/>
                </a:solidFill>
              </a:rPr>
              <a:t>+= </a:t>
            </a:r>
            <a:r>
              <a:t>stats</a:t>
            </a:r>
            <a:r>
              <a:rPr>
                <a:solidFill>
                  <a:srgbClr val="000000"/>
                </a:solidFill>
              </a:rPr>
              <a:t>.</a:t>
            </a:r>
            <a:r>
              <a:rPr b="1">
                <a:solidFill>
                  <a:srgbClr val="66187A"/>
                </a:solidFill>
              </a:rPr>
              <a:t>size</a:t>
            </a:r>
            <a:r>
              <a:rPr>
                <a:solidFill>
                  <a:srgbClr val="000000"/>
                </a:solidFill>
              </a:rPr>
              <a:t>;</a:t>
            </a:r>
            <a:endParaRPr>
              <a:solidFill>
                <a:srgbClr val="000000"/>
              </a:solidFill>
            </a:endParaRPr>
          </a:p>
          <a:p>
            <a:pPr algn="l" defTabSz="457200">
              <a:defRPr sz="1800">
                <a:solidFill>
                  <a:srgbClr val="000000"/>
                </a:solidFill>
                <a:latin typeface="Courier"/>
                <a:ea typeface="Courier"/>
                <a:cs typeface="Courier"/>
                <a:sym typeface="Courier"/>
              </a:defRPr>
            </a:pPr>
            <a:r>
              <a:t>  }</a:t>
            </a:r>
          </a:p>
          <a:p>
            <a:pPr algn="l" defTabSz="457200">
              <a:defRPr b="1" sz="18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`Finished calculating size: </a:t>
            </a:r>
            <a:r>
              <a:rPr b="0">
                <a:solidFill>
                  <a:srgbClr val="000000"/>
                </a:solidFill>
              </a:rPr>
              <a:t>${</a:t>
            </a:r>
            <a:r>
              <a:rPr b="0">
                <a:solidFill>
                  <a:srgbClr val="458383"/>
                </a:solidFill>
              </a:rPr>
              <a:t>totalSize</a:t>
            </a:r>
            <a:r>
              <a:rPr b="0">
                <a:solidFill>
                  <a:srgbClr val="000000"/>
                </a:solidFill>
              </a:rPr>
              <a:t>}</a:t>
            </a:r>
            <a:r>
              <a:t>`</a:t>
            </a:r>
            <a:r>
              <a:rPr b="0">
                <a:solidFill>
                  <a:srgbClr val="000000"/>
                </a:solidFill>
              </a:rPr>
              <a:t>);</a:t>
            </a:r>
            <a:endParaRPr b="0">
              <a:solidFill>
                <a:srgbClr val="000000"/>
              </a:solidFill>
            </a:endParaRPr>
          </a:p>
          <a:p>
            <a:pPr algn="l" defTabSz="457200">
              <a:defRPr sz="1800">
                <a:solidFill>
                  <a:srgbClr val="000000"/>
                </a:solidFill>
                <a:latin typeface="Courier"/>
                <a:ea typeface="Courier"/>
                <a:cs typeface="Courier"/>
                <a:sym typeface="Courier"/>
              </a:defRPr>
            </a:pPr>
            <a:r>
              <a:t>}</a:t>
            </a:r>
          </a:p>
        </p:txBody>
      </p:sp>
      <p:sp>
        <p:nvSpPr>
          <p:cNvPr id="620" name="Running time:…"/>
          <p:cNvSpPr txBox="1"/>
          <p:nvPr/>
        </p:nvSpPr>
        <p:spPr>
          <a:xfrm>
            <a:off x="19930313" y="10137049"/>
            <a:ext cx="4458200" cy="151617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Running time:</a:t>
            </a:r>
          </a:p>
          <a:p>
            <a:pPr algn="l"/>
            <a:r>
              <a:t>2.2 sec</a:t>
            </a:r>
          </a:p>
          <a:p>
            <a:pPr algn="l">
              <a:defRPr sz="2200"/>
            </a:pPr>
            <a:r>
              <a:t>This is what we mean by “your code can become synchronous”</a:t>
            </a:r>
          </a:p>
        </p:txBody>
      </p:sp>
      <p:sp>
        <p:nvSpPr>
          <p:cNvPr id="621" name="Running time:…"/>
          <p:cNvSpPr txBox="1"/>
          <p:nvPr/>
        </p:nvSpPr>
        <p:spPr>
          <a:xfrm>
            <a:off x="19929399" y="5570901"/>
            <a:ext cx="2000403" cy="8296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Running time:</a:t>
            </a:r>
          </a:p>
          <a:p>
            <a:pPr algn="l"/>
            <a:r>
              <a:t>1.5 sec</a:t>
            </a:r>
          </a:p>
        </p:txBody>
      </p:sp>
      <p:sp>
        <p:nvSpPr>
          <p:cNvPr id="622" name="The code we’ve seen on past slides:"/>
          <p:cNvSpPr txBox="1"/>
          <p:nvPr/>
        </p:nvSpPr>
        <p:spPr>
          <a:xfrm>
            <a:off x="3220516" y="3584205"/>
            <a:ext cx="5065168"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The code we’ve seen on past slides:</a:t>
            </a:r>
          </a:p>
        </p:txBody>
      </p:sp>
      <p:sp>
        <p:nvSpPr>
          <p:cNvPr id="623" name="This does something different:"/>
          <p:cNvSpPr txBox="1"/>
          <p:nvPr/>
        </p:nvSpPr>
        <p:spPr>
          <a:xfrm>
            <a:off x="3637483" y="8357886"/>
            <a:ext cx="4231234"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This does something different:</a:t>
            </a:r>
          </a:p>
        </p:txBody>
      </p:sp>
      <p:grpSp>
        <p:nvGrpSpPr>
          <p:cNvPr id="626" name="Group"/>
          <p:cNvGrpSpPr/>
          <p:nvPr/>
        </p:nvGrpSpPr>
        <p:grpSpPr>
          <a:xfrm>
            <a:off x="1800657" y="4587570"/>
            <a:ext cx="18036142" cy="1871929"/>
            <a:chOff x="0" y="783132"/>
            <a:chExt cx="18036140" cy="1871928"/>
          </a:xfrm>
        </p:grpSpPr>
        <p:sp>
          <p:nvSpPr>
            <p:cNvPr id="624" name="For each student: make an async handler to fetch their transcript and save it"/>
            <p:cNvSpPr/>
            <p:nvPr/>
          </p:nvSpPr>
          <p:spPr>
            <a:xfrm>
              <a:off x="0" y="783132"/>
              <a:ext cx="355921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a:solidFill>
                    <a:schemeClr val="accent5">
                      <a:hueOff val="-82419"/>
                      <a:satOff val="-9513"/>
                      <a:lumOff val="-16343"/>
                    </a:schemeClr>
                  </a:solidFill>
                </a:defRPr>
              </a:lvl1pPr>
            </a:lstStyle>
            <a:p>
              <a:pPr/>
              <a:r>
                <a:t>For each student: make an async handler to fetch their transcript and save it</a:t>
              </a:r>
            </a:p>
          </p:txBody>
        </p:sp>
        <p:sp>
          <p:nvSpPr>
            <p:cNvPr id="625" name="Callout"/>
            <p:cNvSpPr/>
            <p:nvPr/>
          </p:nvSpPr>
          <p:spPr>
            <a:xfrm rot="16200000">
              <a:off x="9395576" y="-5985504"/>
              <a:ext cx="1395016" cy="158861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8493" y="134"/>
                  </a:lnTo>
                  <a:lnTo>
                    <a:pt x="965" y="134"/>
                  </a:lnTo>
                  <a:cubicBezTo>
                    <a:pt x="433" y="134"/>
                    <a:pt x="0" y="172"/>
                    <a:pt x="0" y="219"/>
                  </a:cubicBezTo>
                  <a:lnTo>
                    <a:pt x="0" y="21515"/>
                  </a:lnTo>
                  <a:cubicBezTo>
                    <a:pt x="0" y="21562"/>
                    <a:pt x="433" y="21600"/>
                    <a:pt x="965" y="21600"/>
                  </a:cubicBezTo>
                  <a:lnTo>
                    <a:pt x="17600" y="21600"/>
                  </a:lnTo>
                  <a:cubicBezTo>
                    <a:pt x="18131" y="21600"/>
                    <a:pt x="18564" y="21562"/>
                    <a:pt x="18564" y="21515"/>
                  </a:cubicBezTo>
                  <a:lnTo>
                    <a:pt x="18564" y="412"/>
                  </a:lnTo>
                  <a:lnTo>
                    <a:pt x="21600" y="0"/>
                  </a:lnTo>
                  <a:close/>
                </a:path>
              </a:pathLst>
            </a:custGeom>
            <a:noFill/>
            <a:ln w="76200" cap="flat">
              <a:solidFill>
                <a:srgbClr val="FF0000"/>
              </a:solidFill>
              <a:prstDash val="solid"/>
              <a:round/>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grpSp>
      <p:grpSp>
        <p:nvGrpSpPr>
          <p:cNvPr id="629" name="Group"/>
          <p:cNvGrpSpPr/>
          <p:nvPr/>
        </p:nvGrpSpPr>
        <p:grpSpPr>
          <a:xfrm>
            <a:off x="505257" y="8632831"/>
            <a:ext cx="19331542" cy="2189429"/>
            <a:chOff x="0" y="783132"/>
            <a:chExt cx="19331540" cy="2189428"/>
          </a:xfrm>
        </p:grpSpPr>
        <p:sp>
          <p:nvSpPr>
            <p:cNvPr id="627" name="For each student: wait to fetch their transcript, then wait to write it, then go on to the next student"/>
            <p:cNvSpPr/>
            <p:nvPr/>
          </p:nvSpPr>
          <p:spPr>
            <a:xfrm>
              <a:off x="0" y="783132"/>
              <a:ext cx="355921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a:solidFill>
                    <a:schemeClr val="accent5">
                      <a:hueOff val="-82419"/>
                      <a:satOff val="-9513"/>
                      <a:lumOff val="-16343"/>
                    </a:schemeClr>
                  </a:solidFill>
                </a:defRPr>
              </a:lvl1pPr>
            </a:lstStyle>
            <a:p>
              <a:pPr/>
              <a:r>
                <a:t>For each student: wait to fetch their transcript, then wait to write it, then go on to the next student</a:t>
              </a:r>
            </a:p>
          </p:txBody>
        </p:sp>
        <p:sp>
          <p:nvSpPr>
            <p:cNvPr id="628" name="Callout"/>
            <p:cNvSpPr/>
            <p:nvPr/>
          </p:nvSpPr>
          <p:spPr>
            <a:xfrm rot="16200000">
              <a:off x="10690976" y="-5668004"/>
              <a:ext cx="1395016" cy="158861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8493" y="134"/>
                  </a:lnTo>
                  <a:lnTo>
                    <a:pt x="965" y="134"/>
                  </a:lnTo>
                  <a:cubicBezTo>
                    <a:pt x="433" y="134"/>
                    <a:pt x="0" y="172"/>
                    <a:pt x="0" y="219"/>
                  </a:cubicBezTo>
                  <a:lnTo>
                    <a:pt x="0" y="21515"/>
                  </a:lnTo>
                  <a:cubicBezTo>
                    <a:pt x="0" y="21562"/>
                    <a:pt x="433" y="21600"/>
                    <a:pt x="965" y="21600"/>
                  </a:cubicBezTo>
                  <a:lnTo>
                    <a:pt x="17600" y="21600"/>
                  </a:lnTo>
                  <a:cubicBezTo>
                    <a:pt x="18131" y="21600"/>
                    <a:pt x="18564" y="21562"/>
                    <a:pt x="18564" y="21515"/>
                  </a:cubicBezTo>
                  <a:lnTo>
                    <a:pt x="18564" y="412"/>
                  </a:lnTo>
                  <a:lnTo>
                    <a:pt x="21600" y="0"/>
                  </a:lnTo>
                  <a:close/>
                </a:path>
              </a:pathLst>
            </a:custGeom>
            <a:noFill/>
            <a:ln w="76200" cap="flat">
              <a:solidFill>
                <a:srgbClr val="FF0000"/>
              </a:solidFill>
              <a:prstDash val="solid"/>
              <a:round/>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grpSp>
      <p:sp>
        <p:nvSpPr>
          <p:cNvPr id="630" name="Dingbat Check"/>
          <p:cNvSpPr/>
          <p:nvPr/>
        </p:nvSpPr>
        <p:spPr>
          <a:xfrm>
            <a:off x="19504128" y="3913123"/>
            <a:ext cx="585695" cy="556563"/>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hueOff val="362282"/>
              <a:satOff val="31803"/>
              <a:lumOff val="-18242"/>
            </a:schemeClr>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631" name="Dingbat X"/>
          <p:cNvSpPr/>
          <p:nvPr/>
        </p:nvSpPr>
        <p:spPr>
          <a:xfrm>
            <a:off x="19504128" y="8525444"/>
            <a:ext cx="585695" cy="692097"/>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lumOff val="-29866"/>
            </a:schemeClr>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6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6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6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6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21" grpId="3"/>
      <p:bldP build="whole" bldLvl="1" animBg="1" rev="0" advAuto="0" spid="629" grpId="2"/>
      <p:bldP build="whole" bldLvl="1" animBg="1" rev="0" advAuto="0" spid="626" grpId="1"/>
      <p:bldP build="whole" bldLvl="1" animBg="1" rev="0" advAuto="0" spid="620" grpId="4"/>
    </p:bldLst>
  </p:timing>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5" name="Async/Await Programming Activity"/>
          <p:cNvSpPr txBox="1"/>
          <p:nvPr>
            <p:ph type="title"/>
          </p:nvPr>
        </p:nvSpPr>
        <p:spPr>
          <a:prstGeom prst="rect">
            <a:avLst/>
          </a:prstGeom>
        </p:spPr>
        <p:txBody>
          <a:bodyPr/>
          <a:lstStyle/>
          <a:p>
            <a:pPr/>
            <a:r>
              <a:t>Async/Await Programming Activity</a:t>
            </a:r>
          </a:p>
        </p:txBody>
      </p:sp>
      <p:sp>
        <p:nvSpPr>
          <p:cNvPr id="636" name="Transcript Server: Create a student, then update their"/>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Transcript Server: Create a student, then update their </a:t>
            </a:r>
          </a:p>
        </p:txBody>
      </p:sp>
      <p:sp>
        <p:nvSpPr>
          <p:cNvPr id="637" name="Create a new student in the transcript server  then……"/>
          <p:cNvSpPr txBox="1"/>
          <p:nvPr>
            <p:ph type="body" idx="1"/>
          </p:nvPr>
        </p:nvSpPr>
        <p:spPr>
          <a:prstGeom prst="rect">
            <a:avLst/>
          </a:prstGeom>
        </p:spPr>
        <p:txBody>
          <a:bodyPr/>
          <a:lstStyle/>
          <a:p>
            <a:pPr marL="265429" indent="-265429" defTabSz="2316421">
              <a:spcBef>
                <a:spcPts val="4200"/>
              </a:spcBef>
              <a:buSzPct val="100000"/>
              <a:buAutoNum type="arabicPeriod" startAt="1"/>
              <a:defRPr sz="4560"/>
            </a:pPr>
            <a:r>
              <a:t>Create a new student in the transcript server</a:t>
            </a:r>
            <a:br/>
            <a:br/>
            <a:r>
              <a:t>then…</a:t>
            </a:r>
          </a:p>
          <a:p>
            <a:pPr marL="265429" indent="-265429" defTabSz="2316421">
              <a:spcBef>
                <a:spcPts val="4200"/>
              </a:spcBef>
              <a:buSzPct val="100000"/>
              <a:buAutoNum type="arabicPeriod" startAt="1"/>
              <a:defRPr sz="4560"/>
            </a:pPr>
            <a:r>
              <a:t>Assign several grades for that student</a:t>
            </a:r>
            <a:br/>
            <a:br/>
            <a:r>
              <a:t>then…</a:t>
            </a:r>
          </a:p>
          <a:p>
            <a:pPr marL="265429" indent="-265429" defTabSz="2316421">
              <a:spcBef>
                <a:spcPts val="4200"/>
              </a:spcBef>
              <a:buSzPct val="100000"/>
              <a:buAutoNum type="arabicPeriod" startAt="1"/>
              <a:defRPr sz="4560"/>
            </a:pPr>
            <a:r>
              <a:t>Fetch the transcript for that student</a:t>
            </a:r>
            <a:br/>
            <a:br/>
            <a:br/>
            <a:r>
              <a:t>If you finish with time to spare, try to make different variants: make a lot of requests concurrently vs making the requests synchronously (waiting between each request)</a:t>
            </a:r>
          </a:p>
        </p:txBody>
      </p:sp>
      <p:sp>
        <p:nvSpPr>
          <p:cNvPr id="638" name="axios.post('https://rest-example.covey.town/transcripts', {name: ‘Breakout Group 0’})"/>
          <p:cNvSpPr txBox="1"/>
          <p:nvPr/>
        </p:nvSpPr>
        <p:spPr>
          <a:xfrm>
            <a:off x="1791437" y="5086349"/>
            <a:ext cx="13718215"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1" sz="2100">
                <a:solidFill>
                  <a:srgbClr val="018001"/>
                </a:solidFill>
                <a:latin typeface="Courier"/>
                <a:ea typeface="Courier"/>
                <a:cs typeface="Courier"/>
                <a:sym typeface="Courier"/>
              </a:defRPr>
            </a:pPr>
            <a:r>
              <a:rPr i="1">
                <a:solidFill>
                  <a:srgbClr val="66187A"/>
                </a:solidFill>
              </a:rPr>
              <a:t>axios</a:t>
            </a:r>
            <a:r>
              <a:rPr b="0">
                <a:solidFill>
                  <a:srgbClr val="000000"/>
                </a:solidFill>
              </a:rPr>
              <a:t>.</a:t>
            </a:r>
            <a:r>
              <a:rPr b="0">
                <a:solidFill>
                  <a:srgbClr val="7A7A43"/>
                </a:solidFill>
              </a:rPr>
              <a:t>post</a:t>
            </a:r>
            <a:r>
              <a:rPr b="0">
                <a:solidFill>
                  <a:srgbClr val="000000"/>
                </a:solidFill>
              </a:rPr>
              <a:t>(</a:t>
            </a:r>
            <a:r>
              <a:t>'https://rest-example.covey.town/transcripts'</a:t>
            </a:r>
            <a:r>
              <a:rPr b="0">
                <a:solidFill>
                  <a:srgbClr val="000000"/>
                </a:solidFill>
              </a:rPr>
              <a:t>, {</a:t>
            </a:r>
            <a:r>
              <a:rPr>
                <a:solidFill>
                  <a:srgbClr val="66187A"/>
                </a:solidFill>
              </a:rPr>
              <a:t>name</a:t>
            </a:r>
            <a:r>
              <a:rPr b="0">
                <a:solidFill>
                  <a:srgbClr val="000000"/>
                </a:solidFill>
              </a:rPr>
              <a:t>: </a:t>
            </a:r>
            <a:r>
              <a:t>‘Breakout Group 0’</a:t>
            </a:r>
            <a:r>
              <a:rPr b="0">
                <a:solidFill>
                  <a:srgbClr val="000000"/>
                </a:solidFill>
              </a:rPr>
              <a:t>})</a:t>
            </a:r>
          </a:p>
        </p:txBody>
      </p:sp>
      <p:sp>
        <p:nvSpPr>
          <p:cNvPr id="639" name="axios.post(`https://rest-example.covey.town/transcripts/${studentID}/${course}`,{grade: theGrade}))"/>
          <p:cNvSpPr txBox="1"/>
          <p:nvPr/>
        </p:nvSpPr>
        <p:spPr>
          <a:xfrm>
            <a:off x="1552339" y="7556500"/>
            <a:ext cx="15958859"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1" sz="2100">
                <a:solidFill>
                  <a:srgbClr val="018001"/>
                </a:solidFill>
                <a:latin typeface="Courier"/>
                <a:ea typeface="Courier"/>
                <a:cs typeface="Courier"/>
                <a:sym typeface="Courier"/>
              </a:defRPr>
            </a:pPr>
            <a:r>
              <a:rPr i="1">
                <a:solidFill>
                  <a:srgbClr val="66187A"/>
                </a:solidFill>
              </a:rPr>
              <a:t>axios</a:t>
            </a:r>
            <a:r>
              <a:rPr b="0">
                <a:solidFill>
                  <a:srgbClr val="000000"/>
                </a:solidFill>
              </a:rPr>
              <a:t>.</a:t>
            </a:r>
            <a:r>
              <a:rPr b="0">
                <a:solidFill>
                  <a:srgbClr val="7A7A43"/>
                </a:solidFill>
              </a:rPr>
              <a:t>post</a:t>
            </a:r>
            <a:r>
              <a:rPr b="0">
                <a:solidFill>
                  <a:srgbClr val="000000"/>
                </a:solidFill>
              </a:rPr>
              <a:t>(</a:t>
            </a:r>
            <a:r>
              <a:t>`https://rest-example.covey.town/transcripts/</a:t>
            </a:r>
            <a:r>
              <a:rPr b="0">
                <a:solidFill>
                  <a:srgbClr val="000000"/>
                </a:solidFill>
              </a:rPr>
              <a:t>${</a:t>
            </a:r>
            <a:r>
              <a:rPr b="0">
                <a:solidFill>
                  <a:srgbClr val="458383"/>
                </a:solidFill>
              </a:rPr>
              <a:t>studentID</a:t>
            </a:r>
            <a:r>
              <a:rPr b="0">
                <a:solidFill>
                  <a:srgbClr val="000000"/>
                </a:solidFill>
              </a:rPr>
              <a:t>}</a:t>
            </a:r>
            <a:r>
              <a:t>/</a:t>
            </a:r>
            <a:r>
              <a:rPr b="0">
                <a:solidFill>
                  <a:srgbClr val="000000"/>
                </a:solidFill>
              </a:rPr>
              <a:t>${</a:t>
            </a:r>
            <a:r>
              <a:rPr b="0">
                <a:solidFill>
                  <a:srgbClr val="458383"/>
                </a:solidFill>
              </a:rPr>
              <a:t>course</a:t>
            </a:r>
            <a:r>
              <a:rPr b="0">
                <a:solidFill>
                  <a:srgbClr val="000000"/>
                </a:solidFill>
              </a:rPr>
              <a:t>}</a:t>
            </a:r>
            <a:r>
              <a:t>`</a:t>
            </a:r>
            <a:r>
              <a:rPr b="0">
                <a:solidFill>
                  <a:srgbClr val="000000"/>
                </a:solidFill>
              </a:rPr>
              <a:t>,{</a:t>
            </a:r>
            <a:r>
              <a:rPr>
                <a:solidFill>
                  <a:srgbClr val="66187A"/>
                </a:solidFill>
              </a:rPr>
              <a:t>grade</a:t>
            </a:r>
            <a:r>
              <a:rPr b="0">
                <a:solidFill>
                  <a:srgbClr val="000000"/>
                </a:solidFill>
              </a:rPr>
              <a:t>: </a:t>
            </a:r>
            <a:r>
              <a:rPr b="0">
                <a:solidFill>
                  <a:srgbClr val="458383"/>
                </a:solidFill>
              </a:rPr>
              <a:t>theGrade</a:t>
            </a:r>
            <a:r>
              <a:rPr b="0">
                <a:solidFill>
                  <a:srgbClr val="000000"/>
                </a:solidFill>
              </a:rPr>
              <a:t>}))</a:t>
            </a:r>
            <a:endParaRPr b="0">
              <a:solidFill>
                <a:srgbClr val="000000"/>
              </a:solidFill>
            </a:endParaRPr>
          </a:p>
        </p:txBody>
      </p:sp>
      <p:sp>
        <p:nvSpPr>
          <p:cNvPr id="640" name="axios.get(`https://rest-example.covey.town/transcripts/${studentID}`)"/>
          <p:cNvSpPr txBox="1"/>
          <p:nvPr/>
        </p:nvSpPr>
        <p:spPr>
          <a:xfrm>
            <a:off x="1807923" y="10153650"/>
            <a:ext cx="1115747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1" sz="2100">
                <a:solidFill>
                  <a:srgbClr val="018001"/>
                </a:solidFill>
                <a:latin typeface="Courier"/>
                <a:ea typeface="Courier"/>
                <a:cs typeface="Courier"/>
                <a:sym typeface="Courier"/>
              </a:defRPr>
            </a:pPr>
            <a:r>
              <a:rPr i="1">
                <a:solidFill>
                  <a:srgbClr val="66187A"/>
                </a:solidFill>
              </a:rPr>
              <a:t>axios</a:t>
            </a:r>
            <a:r>
              <a:rPr b="0">
                <a:solidFill>
                  <a:srgbClr val="000000"/>
                </a:solidFill>
              </a:rPr>
              <a:t>.</a:t>
            </a:r>
            <a:r>
              <a:rPr b="0">
                <a:solidFill>
                  <a:srgbClr val="7A7A43"/>
                </a:solidFill>
              </a:rPr>
              <a:t>get</a:t>
            </a:r>
            <a:r>
              <a:rPr b="0">
                <a:solidFill>
                  <a:srgbClr val="000000"/>
                </a:solidFill>
              </a:rPr>
              <a:t>(</a:t>
            </a:r>
            <a:r>
              <a:t>`https://rest-example.covey.town/transcripts/</a:t>
            </a:r>
            <a:r>
              <a:rPr b="0">
                <a:solidFill>
                  <a:srgbClr val="000000"/>
                </a:solidFill>
              </a:rPr>
              <a:t>${</a:t>
            </a:r>
            <a:r>
              <a:rPr b="0">
                <a:solidFill>
                  <a:srgbClr val="458383"/>
                </a:solidFill>
              </a:rPr>
              <a:t>studentID</a:t>
            </a:r>
            <a:r>
              <a:rPr b="0">
                <a:solidFill>
                  <a:srgbClr val="000000"/>
                </a:solidFill>
              </a:rPr>
              <a:t>}</a:t>
            </a:r>
            <a:r>
              <a:t>`</a:t>
            </a:r>
            <a:r>
              <a:rPr b="0">
                <a:solidFill>
                  <a:srgbClr val="000000"/>
                </a:solidFill>
              </a:rPr>
              <a:t>)</a:t>
            </a:r>
            <a:endParaRPr b="0">
              <a:solidFill>
                <a:srgbClr val="000000"/>
              </a:solidFill>
            </a:endParaRP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4" name="This work is licensed under a Creative Commons Attribution-ShareAlike license"/>
          <p:cNvSpPr txBox="1"/>
          <p:nvPr>
            <p:ph type="title"/>
          </p:nvPr>
        </p:nvSpPr>
        <p:spPr>
          <a:xfrm>
            <a:off x="1206500" y="1079500"/>
            <a:ext cx="21971000" cy="2055994"/>
          </a:xfrm>
          <a:prstGeom prst="rect">
            <a:avLst/>
          </a:prstGeom>
        </p:spPr>
        <p:txBody>
          <a:bodyPr/>
          <a:lstStyle>
            <a:lvl1pPr algn="ctr" defTabSz="2023821">
              <a:defRPr spc="-141" sz="7054"/>
            </a:lvl1pPr>
          </a:lstStyle>
          <a:p>
            <a:pPr/>
            <a:r>
              <a:t>This work is licensed under a Creative Commons Attribution-ShareAlike license</a:t>
            </a:r>
          </a:p>
        </p:txBody>
      </p:sp>
      <p:sp>
        <p:nvSpPr>
          <p:cNvPr id="645" name="This work is licensed under the Creative Commons Attribution-ShareAlike 4.0 International License. To view a copy of this license, visit http://creativecommons.org/licenses/by-sa/4.0/…"/>
          <p:cNvSpPr txBox="1"/>
          <p:nvPr>
            <p:ph type="body" idx="1"/>
          </p:nvPr>
        </p:nvSpPr>
        <p:spPr>
          <a:prstGeom prst="rect">
            <a:avLst/>
          </a:prstGeom>
        </p:spPr>
        <p:txBody>
          <a:bodyPr/>
          <a:lstStyle/>
          <a:p>
            <a:pPr marL="458390" indent="-458390" defTabSz="542210">
              <a:lnSpc>
                <a:spcPct val="100000"/>
              </a:lnSpc>
              <a:spcBef>
                <a:spcPts val="1000"/>
              </a:spcBef>
              <a:buSzPct val="75000"/>
              <a:defRPr sz="3300">
                <a:latin typeface="Helvetica Light"/>
                <a:ea typeface="Helvetica Light"/>
                <a:cs typeface="Helvetica Light"/>
                <a:sym typeface="Helvetica Light"/>
              </a:defRPr>
            </a:pPr>
            <a:r>
              <a:t>This work is licensed under the Creative Commons Attribution-ShareAlike 4.0 International License. To view a copy of this license, visit </a:t>
            </a:r>
            <a:r>
              <a:rPr u="sng">
                <a:hlinkClick r:id="rId2" invalidUrl="" action="" tgtFrame="" tooltip="" history="1" highlightClick="0" endSnd="0"/>
              </a:rPr>
              <a:t>http://creativecommons.org/licenses/by-sa/4.0/</a:t>
            </a:r>
            <a:r>
              <a:t> </a:t>
            </a:r>
          </a:p>
          <a:p>
            <a:pPr marL="458390" indent="-458390" defTabSz="542210">
              <a:lnSpc>
                <a:spcPct val="100000"/>
              </a:lnSpc>
              <a:spcBef>
                <a:spcPts val="1000"/>
              </a:spcBef>
              <a:buSzPct val="75000"/>
              <a:defRPr sz="3300">
                <a:latin typeface="Helvetica Light"/>
                <a:ea typeface="Helvetica Light"/>
                <a:cs typeface="Helvetica Light"/>
                <a:sym typeface="Helvetica Light"/>
              </a:defRPr>
            </a:pPr>
            <a:r>
              <a:t>You are free to:</a:t>
            </a:r>
          </a:p>
          <a:p>
            <a:pPr lvl="1" marL="751760" indent="-458390" defTabSz="542210">
              <a:lnSpc>
                <a:spcPct val="100000"/>
              </a:lnSpc>
              <a:spcBef>
                <a:spcPts val="1000"/>
              </a:spcBef>
              <a:buSzPct val="75000"/>
              <a:defRPr sz="3300">
                <a:latin typeface="Helvetica Light"/>
                <a:ea typeface="Helvetica Light"/>
                <a:cs typeface="Helvetica Light"/>
                <a:sym typeface="Helvetica Light"/>
              </a:defRPr>
            </a:pPr>
            <a:r>
              <a:t>Share — copy and redistribute the material in any medium or format</a:t>
            </a:r>
          </a:p>
          <a:p>
            <a:pPr lvl="1" marL="751760" indent="-458390" defTabSz="542210">
              <a:lnSpc>
                <a:spcPct val="100000"/>
              </a:lnSpc>
              <a:spcBef>
                <a:spcPts val="1000"/>
              </a:spcBef>
              <a:buSzPct val="75000"/>
              <a:defRPr sz="3300">
                <a:latin typeface="Helvetica Light"/>
                <a:ea typeface="Helvetica Light"/>
                <a:cs typeface="Helvetica Light"/>
                <a:sym typeface="Helvetica Light"/>
              </a:defRPr>
            </a:pPr>
            <a:r>
              <a:t>Adapt — remix, transform, and build upon the material</a:t>
            </a:r>
          </a:p>
          <a:p>
            <a:pPr lvl="1" marL="751760" indent="-458390" defTabSz="542210">
              <a:lnSpc>
                <a:spcPct val="100000"/>
              </a:lnSpc>
              <a:spcBef>
                <a:spcPts val="1000"/>
              </a:spcBef>
              <a:buSzPct val="75000"/>
              <a:defRPr sz="3300">
                <a:latin typeface="Helvetica Light"/>
                <a:ea typeface="Helvetica Light"/>
                <a:cs typeface="Helvetica Light"/>
                <a:sym typeface="Helvetica Light"/>
              </a:defRPr>
            </a:pPr>
            <a:r>
              <a:t>for any purpose, even commercially.</a:t>
            </a:r>
          </a:p>
          <a:p>
            <a:pPr marL="458390" indent="-458390" defTabSz="542210">
              <a:lnSpc>
                <a:spcPct val="100000"/>
              </a:lnSpc>
              <a:spcBef>
                <a:spcPts val="1000"/>
              </a:spcBef>
              <a:buSzPct val="75000"/>
              <a:defRPr sz="3300">
                <a:latin typeface="Helvetica Light"/>
                <a:ea typeface="Helvetica Light"/>
                <a:cs typeface="Helvetica Light"/>
                <a:sym typeface="Helvetica Light"/>
              </a:defRPr>
            </a:pPr>
            <a:r>
              <a:t>Under the following terms:</a:t>
            </a:r>
          </a:p>
          <a:p>
            <a:pPr lvl="1" marL="751760" indent="-458390" defTabSz="542210">
              <a:lnSpc>
                <a:spcPct val="100000"/>
              </a:lnSpc>
              <a:spcBef>
                <a:spcPts val="1000"/>
              </a:spcBef>
              <a:buSzPct val="75000"/>
              <a:defRPr sz="3300">
                <a:latin typeface="Helvetica Light"/>
                <a:ea typeface="Helvetica Light"/>
                <a:cs typeface="Helvetica Light"/>
                <a:sym typeface="Helvetica Light"/>
              </a:defRPr>
            </a:pPr>
            <a:r>
              <a:t>Attribution — You must give appropriate credit, provide a link to the license, and indicate if changes were made. You may do so in any reasonable manner, but not in any way that suggests the licensor endorses you or your use. </a:t>
            </a:r>
          </a:p>
          <a:p>
            <a:pPr lvl="1" marL="751760" indent="-458390" defTabSz="542210">
              <a:lnSpc>
                <a:spcPct val="100000"/>
              </a:lnSpc>
              <a:spcBef>
                <a:spcPts val="1000"/>
              </a:spcBef>
              <a:buSzPct val="75000"/>
              <a:defRPr sz="3300">
                <a:latin typeface="Helvetica Light"/>
                <a:ea typeface="Helvetica Light"/>
                <a:cs typeface="Helvetica Light"/>
                <a:sym typeface="Helvetica Light"/>
              </a:defRPr>
            </a:pPr>
            <a:r>
              <a:t>ShareAlike — If you remix, transform, or build upon the material, you must distribute your contributions under the same license as the original. </a:t>
            </a:r>
          </a:p>
          <a:p>
            <a:pPr lvl="1" marL="751760" indent="-458390" defTabSz="542210">
              <a:lnSpc>
                <a:spcPct val="100000"/>
              </a:lnSpc>
              <a:spcBef>
                <a:spcPts val="1000"/>
              </a:spcBef>
              <a:buSzPct val="75000"/>
              <a:defRPr sz="3300">
                <a:latin typeface="Helvetica Light"/>
                <a:ea typeface="Helvetica Light"/>
                <a:cs typeface="Helvetica Light"/>
                <a:sym typeface="Helvetica Light"/>
              </a:defRPr>
            </a:pPr>
            <a:r>
              <a:t>No additional restrictions — You may not apply legal terms or technological measures that legally restrict others from doing anything the license permits.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Why Asynchronous?"/>
          <p:cNvSpPr txBox="1"/>
          <p:nvPr>
            <p:ph type="title"/>
          </p:nvPr>
        </p:nvSpPr>
        <p:spPr>
          <a:prstGeom prst="rect">
            <a:avLst/>
          </a:prstGeom>
        </p:spPr>
        <p:txBody>
          <a:bodyPr/>
          <a:lstStyle/>
          <a:p>
            <a:pPr/>
            <a:r>
              <a:t>Why Asynchronous?</a:t>
            </a:r>
          </a:p>
        </p:txBody>
      </p:sp>
      <p:sp>
        <p:nvSpPr>
          <p:cNvPr id="158" name="Slide Subtitle"/>
          <p:cNvSpPr txBox="1"/>
          <p:nvPr>
            <p:ph type="body" idx="21"/>
          </p:nvPr>
        </p:nvSpPr>
        <p:spPr>
          <a:prstGeom prst="rect">
            <a:avLst/>
          </a:prstGeom>
        </p:spPr>
        <p:txBody>
          <a:bodyPr/>
          <a:lstStyle/>
          <a:p>
            <a:pPr/>
          </a:p>
        </p:txBody>
      </p:sp>
      <p:sp>
        <p:nvSpPr>
          <p:cNvPr id="159" name="Maintain an interactive application while still doing stuff…"/>
          <p:cNvSpPr txBox="1"/>
          <p:nvPr>
            <p:ph type="body" idx="1"/>
          </p:nvPr>
        </p:nvSpPr>
        <p:spPr>
          <a:prstGeom prst="rect">
            <a:avLst/>
          </a:prstGeom>
        </p:spPr>
        <p:txBody>
          <a:bodyPr/>
          <a:lstStyle/>
          <a:p>
            <a:pPr/>
            <a:r>
              <a:t>Maintain an interactive application while still doing stuff</a:t>
            </a:r>
          </a:p>
          <a:p>
            <a:pPr lvl="1"/>
            <a:r>
              <a:t>Processing data</a:t>
            </a:r>
          </a:p>
          <a:p>
            <a:pPr lvl="1"/>
            <a:r>
              <a:t>Communicating with remote hosts</a:t>
            </a:r>
          </a:p>
          <a:p>
            <a:pPr lvl="1"/>
            <a:r>
              <a:t>Timers that countdown while our app is running</a:t>
            </a:r>
          </a:p>
          <a:p>
            <a:pPr marL="592666" indent="-592666"/>
            <a:r>
              <a:t>Anytime that an app is doing more than one thing at a time, it is asynchronous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What is a thread?"/>
          <p:cNvSpPr txBox="1"/>
          <p:nvPr>
            <p:ph type="title"/>
          </p:nvPr>
        </p:nvSpPr>
        <p:spPr>
          <a:prstGeom prst="rect">
            <a:avLst/>
          </a:prstGeom>
        </p:spPr>
        <p:txBody>
          <a:bodyPr/>
          <a:lstStyle/>
          <a:p>
            <a:pPr/>
            <a:r>
              <a:t>What is a thread?</a:t>
            </a:r>
          </a:p>
        </p:txBody>
      </p:sp>
      <p:sp>
        <p:nvSpPr>
          <p:cNvPr id="162" name="(Not NodeJS-specific)"/>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(Not NodeJS-specific)</a:t>
            </a:r>
          </a:p>
        </p:txBody>
      </p:sp>
      <p:sp>
        <p:nvSpPr>
          <p:cNvPr id="163" name="App Starts"/>
          <p:cNvSpPr txBox="1"/>
          <p:nvPr/>
        </p:nvSpPr>
        <p:spPr>
          <a:xfrm>
            <a:off x="10608944" y="4822949"/>
            <a:ext cx="3166111" cy="904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5000">
                <a:solidFill>
                  <a:srgbClr val="000000"/>
                </a:solidFill>
                <a:latin typeface="Helvetica Light"/>
                <a:ea typeface="Helvetica Light"/>
                <a:cs typeface="Helvetica Light"/>
                <a:sym typeface="Helvetica Light"/>
              </a:defRPr>
            </a:lvl1pPr>
          </a:lstStyle>
          <a:p>
            <a:pPr/>
            <a:r>
              <a:t>App Starts</a:t>
            </a:r>
          </a:p>
        </p:txBody>
      </p:sp>
      <p:sp>
        <p:nvSpPr>
          <p:cNvPr id="164" name="Line"/>
          <p:cNvSpPr/>
          <p:nvPr/>
        </p:nvSpPr>
        <p:spPr>
          <a:xfrm>
            <a:off x="11854405" y="6152418"/>
            <a:ext cx="657756" cy="4567496"/>
          </a:xfrm>
          <a:custGeom>
            <a:avLst/>
            <a:gdLst/>
            <a:ahLst/>
            <a:cxnLst>
              <a:cxn ang="0">
                <a:pos x="wd2" y="hd2"/>
              </a:cxn>
              <a:cxn ang="5400000">
                <a:pos x="wd2" y="hd2"/>
              </a:cxn>
              <a:cxn ang="10800000">
                <a:pos x="wd2" y="hd2"/>
              </a:cxn>
              <a:cxn ang="16200000">
                <a:pos x="wd2" y="hd2"/>
              </a:cxn>
            </a:cxnLst>
            <a:rect l="0" t="0" r="r" b="b"/>
            <a:pathLst>
              <a:path w="19813" h="21586" fill="norm" stroke="1" extrusionOk="0">
                <a:moveTo>
                  <a:pt x="0" y="2"/>
                </a:moveTo>
                <a:cubicBezTo>
                  <a:pt x="4025" y="-14"/>
                  <a:pt x="7940" y="60"/>
                  <a:pt x="11796" y="217"/>
                </a:cubicBezTo>
                <a:cubicBezTo>
                  <a:pt x="15829" y="382"/>
                  <a:pt x="20037" y="704"/>
                  <a:pt x="19804" y="1374"/>
                </a:cubicBezTo>
                <a:cubicBezTo>
                  <a:pt x="19355" y="2660"/>
                  <a:pt x="-1020" y="1895"/>
                  <a:pt x="1945" y="3673"/>
                </a:cubicBezTo>
                <a:cubicBezTo>
                  <a:pt x="3834" y="4806"/>
                  <a:pt x="16989" y="3860"/>
                  <a:pt x="18651" y="5040"/>
                </a:cubicBezTo>
                <a:cubicBezTo>
                  <a:pt x="20580" y="6409"/>
                  <a:pt x="3046" y="6111"/>
                  <a:pt x="4491" y="7430"/>
                </a:cubicBezTo>
                <a:cubicBezTo>
                  <a:pt x="5650" y="8489"/>
                  <a:pt x="19772" y="7888"/>
                  <a:pt x="19305" y="9176"/>
                </a:cubicBezTo>
                <a:cubicBezTo>
                  <a:pt x="18854" y="10421"/>
                  <a:pt x="3261" y="9538"/>
                  <a:pt x="3218" y="10851"/>
                </a:cubicBezTo>
                <a:cubicBezTo>
                  <a:pt x="3181" y="11989"/>
                  <a:pt x="16985" y="11486"/>
                  <a:pt x="16924" y="12627"/>
                </a:cubicBezTo>
                <a:cubicBezTo>
                  <a:pt x="16864" y="13752"/>
                  <a:pt x="2254" y="13209"/>
                  <a:pt x="2991" y="14439"/>
                </a:cubicBezTo>
                <a:cubicBezTo>
                  <a:pt x="3686" y="15601"/>
                  <a:pt x="18180" y="14704"/>
                  <a:pt x="18424" y="15945"/>
                </a:cubicBezTo>
                <a:cubicBezTo>
                  <a:pt x="18648" y="17078"/>
                  <a:pt x="6089" y="16572"/>
                  <a:pt x="5176" y="17547"/>
                </a:cubicBezTo>
                <a:cubicBezTo>
                  <a:pt x="4209" y="18579"/>
                  <a:pt x="14330" y="18477"/>
                  <a:pt x="16497" y="19226"/>
                </a:cubicBezTo>
                <a:cubicBezTo>
                  <a:pt x="17725" y="19650"/>
                  <a:pt x="16793" y="20080"/>
                  <a:pt x="15452" y="20428"/>
                </a:cubicBezTo>
                <a:cubicBezTo>
                  <a:pt x="13425" y="20953"/>
                  <a:pt x="10328" y="21362"/>
                  <a:pt x="6511" y="21586"/>
                </a:cubicBezTo>
              </a:path>
            </a:pathLst>
          </a:custGeom>
          <a:ln w="25400">
            <a:solidFill>
              <a:srgbClr val="000000"/>
            </a:solidFill>
            <a:miter lim="400000"/>
          </a:ln>
        </p:spPr>
        <p:txBody>
          <a:bodyPr lIns="71437" tIns="71437" rIns="71437" bIns="71437" anchor="ctr"/>
          <a:lstStyle/>
          <a:p>
            <a:pPr defTabSz="821531">
              <a:defRPr sz="3200">
                <a:solidFill>
                  <a:srgbClr val="000000"/>
                </a:solidFill>
                <a:latin typeface="Helvetica Light"/>
                <a:ea typeface="Helvetica Light"/>
                <a:cs typeface="Helvetica Light"/>
                <a:sym typeface="Helvetica Light"/>
              </a:defRPr>
            </a:pPr>
          </a:p>
        </p:txBody>
      </p:sp>
      <p:sp>
        <p:nvSpPr>
          <p:cNvPr id="165" name="Star"/>
          <p:cNvSpPr/>
          <p:nvPr/>
        </p:nvSpPr>
        <p:spPr>
          <a:xfrm>
            <a:off x="12247799" y="6100160"/>
            <a:ext cx="562883" cy="535333"/>
          </a:xfrm>
          <a:prstGeom prst="star5">
            <a:avLst>
              <a:gd name="adj" fmla="val 19100"/>
              <a:gd name="hf" fmla="val 105146"/>
              <a:gd name="vf" fmla="val 110557"/>
            </a:avLst>
          </a:prstGeom>
          <a:blipFill>
            <a:blip r:embed="rId2"/>
          </a:blipFill>
          <a:ln w="12700">
            <a:miter lim="400000"/>
          </a:ln>
        </p:spPr>
        <p:txBody>
          <a:bodyPr lIns="71437" tIns="71437" rIns="71437" bIns="71437" anchor="ctr"/>
          <a:lstStyle/>
          <a:p>
            <a:pPr defTabSz="821531">
              <a:defRPr sz="3200">
                <a:solidFill>
                  <a:srgbClr val="FFFFFF"/>
                </a:solidFill>
                <a:latin typeface="Helvetica Light"/>
                <a:ea typeface="Helvetica Light"/>
                <a:cs typeface="Helvetica Light"/>
                <a:sym typeface="Helvetica Light"/>
              </a:defRPr>
            </a:pPr>
          </a:p>
        </p:txBody>
      </p:sp>
      <p:sp>
        <p:nvSpPr>
          <p:cNvPr id="166" name="Star"/>
          <p:cNvSpPr/>
          <p:nvPr/>
        </p:nvSpPr>
        <p:spPr>
          <a:xfrm>
            <a:off x="11607527" y="6571205"/>
            <a:ext cx="562883" cy="535334"/>
          </a:xfrm>
          <a:prstGeom prst="star5">
            <a:avLst>
              <a:gd name="adj" fmla="val 19100"/>
              <a:gd name="hf" fmla="val 105146"/>
              <a:gd name="vf" fmla="val 110557"/>
            </a:avLst>
          </a:prstGeom>
          <a:blipFill>
            <a:blip r:embed="rId3"/>
          </a:blipFill>
          <a:ln w="12700">
            <a:miter lim="400000"/>
          </a:ln>
        </p:spPr>
        <p:txBody>
          <a:bodyPr lIns="71437" tIns="71437" rIns="71437" bIns="71437" anchor="ctr"/>
          <a:lstStyle/>
          <a:p>
            <a:pPr defTabSz="821531">
              <a:defRPr sz="3200">
                <a:solidFill>
                  <a:srgbClr val="FFFFFF"/>
                </a:solidFill>
                <a:latin typeface="Helvetica Light"/>
                <a:ea typeface="Helvetica Light"/>
                <a:cs typeface="Helvetica Light"/>
                <a:sym typeface="Helvetica Light"/>
              </a:defRPr>
            </a:pPr>
          </a:p>
        </p:txBody>
      </p:sp>
      <p:sp>
        <p:nvSpPr>
          <p:cNvPr id="167" name="Star"/>
          <p:cNvSpPr/>
          <p:nvPr/>
        </p:nvSpPr>
        <p:spPr>
          <a:xfrm>
            <a:off x="12247799" y="6954515"/>
            <a:ext cx="562883" cy="535334"/>
          </a:xfrm>
          <a:prstGeom prst="star5">
            <a:avLst>
              <a:gd name="adj" fmla="val 19100"/>
              <a:gd name="hf" fmla="val 105146"/>
              <a:gd name="vf" fmla="val 110557"/>
            </a:avLst>
          </a:prstGeom>
          <a:blipFill>
            <a:blip r:embed="rId4"/>
          </a:blipFill>
          <a:ln w="12700">
            <a:miter lim="400000"/>
          </a:ln>
        </p:spPr>
        <p:txBody>
          <a:bodyPr lIns="71437" tIns="71437" rIns="71437" bIns="71437" anchor="ctr"/>
          <a:lstStyle/>
          <a:p>
            <a:pPr defTabSz="821531">
              <a:defRPr sz="3200">
                <a:solidFill>
                  <a:srgbClr val="FFFFFF"/>
                </a:solidFill>
                <a:latin typeface="Helvetica Light"/>
                <a:ea typeface="Helvetica Light"/>
                <a:cs typeface="Helvetica Light"/>
                <a:sym typeface="Helvetica Light"/>
              </a:defRPr>
            </a:pPr>
          </a:p>
        </p:txBody>
      </p:sp>
      <p:sp>
        <p:nvSpPr>
          <p:cNvPr id="168" name="Star"/>
          <p:cNvSpPr/>
          <p:nvPr/>
        </p:nvSpPr>
        <p:spPr>
          <a:xfrm>
            <a:off x="11661106" y="7422439"/>
            <a:ext cx="562882" cy="535333"/>
          </a:xfrm>
          <a:prstGeom prst="star5">
            <a:avLst>
              <a:gd name="adj" fmla="val 19100"/>
              <a:gd name="hf" fmla="val 105146"/>
              <a:gd name="vf" fmla="val 110557"/>
            </a:avLst>
          </a:prstGeom>
          <a:blipFill>
            <a:blip r:embed="rId5"/>
          </a:blipFill>
          <a:ln w="12700">
            <a:miter lim="400000"/>
          </a:ln>
        </p:spPr>
        <p:txBody>
          <a:bodyPr lIns="71437" tIns="71437" rIns="71437" bIns="71437" anchor="ctr"/>
          <a:lstStyle/>
          <a:p>
            <a:pPr defTabSz="821531">
              <a:defRPr sz="3200">
                <a:solidFill>
                  <a:srgbClr val="FFFFFF"/>
                </a:solidFill>
                <a:latin typeface="Helvetica Light"/>
                <a:ea typeface="Helvetica Light"/>
                <a:cs typeface="Helvetica Light"/>
                <a:sym typeface="Helvetica Light"/>
              </a:defRPr>
            </a:pPr>
          </a:p>
        </p:txBody>
      </p:sp>
      <p:sp>
        <p:nvSpPr>
          <p:cNvPr id="169" name="Star"/>
          <p:cNvSpPr/>
          <p:nvPr/>
        </p:nvSpPr>
        <p:spPr>
          <a:xfrm>
            <a:off x="12247799" y="7808871"/>
            <a:ext cx="562883" cy="535333"/>
          </a:xfrm>
          <a:prstGeom prst="star5">
            <a:avLst>
              <a:gd name="adj" fmla="val 19100"/>
              <a:gd name="hf" fmla="val 105146"/>
              <a:gd name="vf" fmla="val 110557"/>
            </a:avLst>
          </a:prstGeom>
          <a:blipFill>
            <a:blip r:embed="rId6"/>
          </a:blipFill>
          <a:ln w="12700">
            <a:miter lim="400000"/>
          </a:ln>
        </p:spPr>
        <p:txBody>
          <a:bodyPr lIns="71437" tIns="71437" rIns="71437" bIns="71437" anchor="ctr"/>
          <a:lstStyle/>
          <a:p>
            <a:pPr defTabSz="821531">
              <a:defRPr sz="3200">
                <a:solidFill>
                  <a:srgbClr val="FFFFFF"/>
                </a:solidFill>
                <a:latin typeface="Helvetica Light"/>
                <a:ea typeface="Helvetica Light"/>
                <a:cs typeface="Helvetica Light"/>
                <a:sym typeface="Helvetica Light"/>
              </a:defRPr>
            </a:pPr>
          </a:p>
        </p:txBody>
      </p:sp>
      <p:sp>
        <p:nvSpPr>
          <p:cNvPr id="170" name="Star"/>
          <p:cNvSpPr/>
          <p:nvPr/>
        </p:nvSpPr>
        <p:spPr>
          <a:xfrm>
            <a:off x="11661106" y="8163744"/>
            <a:ext cx="562882" cy="535333"/>
          </a:xfrm>
          <a:prstGeom prst="star5">
            <a:avLst>
              <a:gd name="adj" fmla="val 19100"/>
              <a:gd name="hf" fmla="val 105146"/>
              <a:gd name="vf" fmla="val 110557"/>
            </a:avLst>
          </a:prstGeom>
          <a:blipFill>
            <a:blip r:embed="rId7"/>
          </a:blipFill>
          <a:ln w="12700">
            <a:miter lim="400000"/>
          </a:ln>
        </p:spPr>
        <p:txBody>
          <a:bodyPr lIns="71437" tIns="71437" rIns="71437" bIns="71437" anchor="ctr"/>
          <a:lstStyle/>
          <a:p>
            <a:pPr defTabSz="821531">
              <a:defRPr sz="3200">
                <a:solidFill>
                  <a:srgbClr val="FFFFFF"/>
                </a:solidFill>
                <a:latin typeface="Helvetica Light"/>
                <a:ea typeface="Helvetica Light"/>
                <a:cs typeface="Helvetica Light"/>
                <a:sym typeface="Helvetica Light"/>
              </a:defRPr>
            </a:pPr>
          </a:p>
        </p:txBody>
      </p:sp>
      <p:sp>
        <p:nvSpPr>
          <p:cNvPr id="171" name="Star"/>
          <p:cNvSpPr/>
          <p:nvPr/>
        </p:nvSpPr>
        <p:spPr>
          <a:xfrm>
            <a:off x="12176362" y="8556070"/>
            <a:ext cx="562883" cy="535334"/>
          </a:xfrm>
          <a:prstGeom prst="star5">
            <a:avLst>
              <a:gd name="adj" fmla="val 19100"/>
              <a:gd name="hf" fmla="val 105146"/>
              <a:gd name="vf" fmla="val 110557"/>
            </a:avLst>
          </a:prstGeom>
          <a:blipFill>
            <a:blip r:embed="rId8"/>
          </a:blipFill>
          <a:ln w="12700">
            <a:miter lim="400000"/>
          </a:ln>
        </p:spPr>
        <p:txBody>
          <a:bodyPr lIns="71437" tIns="71437" rIns="71437" bIns="71437" anchor="ctr"/>
          <a:lstStyle/>
          <a:p>
            <a:pPr defTabSz="821531">
              <a:defRPr sz="3200">
                <a:solidFill>
                  <a:srgbClr val="FFFFFF"/>
                </a:solidFill>
                <a:latin typeface="Helvetica Light"/>
                <a:ea typeface="Helvetica Light"/>
                <a:cs typeface="Helvetica Light"/>
                <a:sym typeface="Helvetica Light"/>
              </a:defRPr>
            </a:pPr>
          </a:p>
        </p:txBody>
      </p:sp>
      <p:sp>
        <p:nvSpPr>
          <p:cNvPr id="172" name="Star"/>
          <p:cNvSpPr/>
          <p:nvPr/>
        </p:nvSpPr>
        <p:spPr>
          <a:xfrm>
            <a:off x="11678965" y="8905050"/>
            <a:ext cx="562883" cy="535333"/>
          </a:xfrm>
          <a:prstGeom prst="star5">
            <a:avLst>
              <a:gd name="adj" fmla="val 19100"/>
              <a:gd name="hf" fmla="val 105146"/>
              <a:gd name="vf" fmla="val 110557"/>
            </a:avLst>
          </a:prstGeom>
          <a:blipFill>
            <a:blip r:embed="rId9"/>
          </a:blipFill>
          <a:ln w="12700">
            <a:miter lim="400000"/>
          </a:ln>
        </p:spPr>
        <p:txBody>
          <a:bodyPr lIns="71437" tIns="71437" rIns="71437" bIns="71437" anchor="ctr"/>
          <a:lstStyle/>
          <a:p>
            <a:pPr defTabSz="821531">
              <a:defRPr sz="3200">
                <a:solidFill>
                  <a:srgbClr val="FFFFFF"/>
                </a:solidFill>
                <a:latin typeface="Helvetica Light"/>
                <a:ea typeface="Helvetica Light"/>
                <a:cs typeface="Helvetica Light"/>
                <a:sym typeface="Helvetica Light"/>
              </a:defRPr>
            </a:pPr>
          </a:p>
        </p:txBody>
      </p:sp>
      <p:sp>
        <p:nvSpPr>
          <p:cNvPr id="173" name="Star"/>
          <p:cNvSpPr/>
          <p:nvPr/>
        </p:nvSpPr>
        <p:spPr>
          <a:xfrm>
            <a:off x="12247799" y="9323310"/>
            <a:ext cx="562883" cy="535334"/>
          </a:xfrm>
          <a:prstGeom prst="star5">
            <a:avLst>
              <a:gd name="adj" fmla="val 19100"/>
              <a:gd name="hf" fmla="val 105146"/>
              <a:gd name="vf" fmla="val 110557"/>
            </a:avLst>
          </a:prstGeom>
          <a:blipFill>
            <a:blip r:embed="rId10"/>
          </a:blipFill>
          <a:ln w="12700">
            <a:miter lim="400000"/>
          </a:ln>
        </p:spPr>
        <p:txBody>
          <a:bodyPr lIns="71437" tIns="71437" rIns="71437" bIns="71437" anchor="ctr"/>
          <a:lstStyle/>
          <a:p>
            <a:pPr defTabSz="821531">
              <a:defRPr sz="3200">
                <a:solidFill>
                  <a:srgbClr val="FFFFFF"/>
                </a:solidFill>
                <a:latin typeface="Helvetica Light"/>
                <a:ea typeface="Helvetica Light"/>
                <a:cs typeface="Helvetica Light"/>
                <a:sym typeface="Helvetica Light"/>
              </a:defRPr>
            </a:pPr>
          </a:p>
        </p:txBody>
      </p:sp>
      <p:sp>
        <p:nvSpPr>
          <p:cNvPr id="174" name="Star"/>
          <p:cNvSpPr/>
          <p:nvPr/>
        </p:nvSpPr>
        <p:spPr>
          <a:xfrm>
            <a:off x="11661106" y="9557272"/>
            <a:ext cx="562882" cy="535333"/>
          </a:xfrm>
          <a:prstGeom prst="star5">
            <a:avLst>
              <a:gd name="adj" fmla="val 19100"/>
              <a:gd name="hf" fmla="val 105146"/>
              <a:gd name="vf" fmla="val 110557"/>
            </a:avLst>
          </a:prstGeom>
          <a:blipFill>
            <a:blip r:embed="rId11"/>
          </a:blipFill>
          <a:ln w="12700">
            <a:miter lim="400000"/>
          </a:ln>
        </p:spPr>
        <p:txBody>
          <a:bodyPr lIns="71437" tIns="71437" rIns="71437" bIns="71437" anchor="ctr"/>
          <a:lstStyle/>
          <a:p>
            <a:pPr defTabSz="821531">
              <a:defRPr sz="3200">
                <a:solidFill>
                  <a:srgbClr val="FFFFFF"/>
                </a:solidFill>
                <a:latin typeface="Helvetica Light"/>
                <a:ea typeface="Helvetica Light"/>
                <a:cs typeface="Helvetica Light"/>
                <a:sym typeface="Helvetica Light"/>
              </a:defRPr>
            </a:pPr>
          </a:p>
        </p:txBody>
      </p:sp>
      <p:sp>
        <p:nvSpPr>
          <p:cNvPr id="175" name="Star"/>
          <p:cNvSpPr/>
          <p:nvPr/>
        </p:nvSpPr>
        <p:spPr>
          <a:xfrm>
            <a:off x="12176362" y="9927925"/>
            <a:ext cx="562883" cy="535333"/>
          </a:xfrm>
          <a:prstGeom prst="star5">
            <a:avLst>
              <a:gd name="adj" fmla="val 19100"/>
              <a:gd name="hf" fmla="val 105146"/>
              <a:gd name="vf" fmla="val 110557"/>
            </a:avLst>
          </a:prstGeom>
          <a:blipFill>
            <a:blip r:embed="rId12"/>
          </a:blipFill>
          <a:ln w="12700">
            <a:miter lim="400000"/>
          </a:ln>
        </p:spPr>
        <p:txBody>
          <a:bodyPr lIns="71437" tIns="71437" rIns="71437" bIns="71437" anchor="ctr"/>
          <a:lstStyle/>
          <a:p>
            <a:pPr defTabSz="821531">
              <a:defRPr sz="3200">
                <a:solidFill>
                  <a:srgbClr val="FFFFFF"/>
                </a:solidFill>
                <a:latin typeface="Helvetica Light"/>
                <a:ea typeface="Helvetica Light"/>
                <a:cs typeface="Helvetica Light"/>
                <a:sym typeface="Helvetica Light"/>
              </a:defRPr>
            </a:pPr>
          </a:p>
        </p:txBody>
      </p:sp>
      <p:sp>
        <p:nvSpPr>
          <p:cNvPr id="176" name="App Ends"/>
          <p:cNvSpPr txBox="1"/>
          <p:nvPr/>
        </p:nvSpPr>
        <p:spPr>
          <a:xfrm>
            <a:off x="10702924" y="10761936"/>
            <a:ext cx="2978151" cy="904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5000">
                <a:solidFill>
                  <a:srgbClr val="000000"/>
                </a:solidFill>
                <a:latin typeface="Helvetica Light"/>
                <a:ea typeface="Helvetica Light"/>
                <a:cs typeface="Helvetica Light"/>
                <a:sym typeface="Helvetica Light"/>
              </a:defRPr>
            </a:lvl1pPr>
          </a:lstStyle>
          <a:p>
            <a:pPr/>
            <a:r>
              <a:t>App Ends</a:t>
            </a:r>
          </a:p>
        </p:txBody>
      </p:sp>
      <p:sp>
        <p:nvSpPr>
          <p:cNvPr id="177" name="Program execution: a series of sequential method calls (    s)"/>
          <p:cNvSpPr txBox="1"/>
          <p:nvPr/>
        </p:nvSpPr>
        <p:spPr>
          <a:xfrm>
            <a:off x="3955326" y="3745149"/>
            <a:ext cx="17004954" cy="841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4600">
                <a:solidFill>
                  <a:srgbClr val="000000"/>
                </a:solidFill>
                <a:latin typeface="Helvetica"/>
                <a:ea typeface="Helvetica"/>
                <a:cs typeface="Helvetica"/>
                <a:sym typeface="Helvetica"/>
              </a:defRPr>
            </a:lvl1pPr>
          </a:lstStyle>
          <a:p>
            <a:pPr/>
            <a:r>
              <a:t>Program execution: a series of sequential method calls (    s)</a:t>
            </a:r>
          </a:p>
        </p:txBody>
      </p:sp>
      <p:sp>
        <p:nvSpPr>
          <p:cNvPr id="178" name="Star"/>
          <p:cNvSpPr/>
          <p:nvPr/>
        </p:nvSpPr>
        <p:spPr>
          <a:xfrm>
            <a:off x="19854673" y="3898170"/>
            <a:ext cx="562884" cy="535334"/>
          </a:xfrm>
          <a:prstGeom prst="star5">
            <a:avLst>
              <a:gd name="adj" fmla="val 19100"/>
              <a:gd name="hf" fmla="val 105146"/>
              <a:gd name="vf" fmla="val 110557"/>
            </a:avLst>
          </a:prstGeom>
          <a:blipFill>
            <a:blip r:embed="rId13"/>
          </a:blipFill>
          <a:ln w="12700">
            <a:miter lim="400000"/>
          </a:ln>
        </p:spPr>
        <p:txBody>
          <a:bodyPr lIns="71437" tIns="71437" rIns="71437" bIns="71437" anchor="ctr"/>
          <a:lstStyle/>
          <a:p>
            <a:pPr defTabSz="821531">
              <a:defRPr sz="3200">
                <a:solidFill>
                  <a:srgbClr val="FFFFFF"/>
                </a:solidFill>
                <a:latin typeface="Helvetica Light"/>
                <a:ea typeface="Helvetica Light"/>
                <a:cs typeface="Helvetica Light"/>
                <a:sym typeface="Helvetica Light"/>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63"/>
                                        </p:tgtEl>
                                        <p:attrNameLst>
                                          <p:attrName>style.visibility</p:attrName>
                                        </p:attrNameLst>
                                      </p:cBhvr>
                                      <p:to>
                                        <p:strVal val="visible"/>
                                      </p:to>
                                    </p:set>
                                  </p:childTnLst>
                                </p:cTn>
                              </p:par>
                            </p:childTnLst>
                          </p:cTn>
                        </p:par>
                        <p:par>
                          <p:cTn id="7" fill="hold">
                            <p:stCondLst>
                              <p:cond delay="0"/>
                            </p:stCondLst>
                            <p:childTnLst>
                              <p:par>
                                <p:cTn id="8" presetClass="entr" nodeType="afterEffect" presetID="9" grpId="2" fill="hold">
                                  <p:stCondLst>
                                    <p:cond delay="800"/>
                                  </p:stCondLst>
                                  <p:iterate type="el" backwards="0">
                                    <p:tmAbs val="0"/>
                                  </p:iterate>
                                  <p:childTnLst>
                                    <p:set>
                                      <p:cBhvr>
                                        <p:cTn id="9" fill="hold"/>
                                        <p:tgtEl>
                                          <p:spTgt spid="164"/>
                                        </p:tgtEl>
                                        <p:attrNameLst>
                                          <p:attrName>style.visibility</p:attrName>
                                        </p:attrNameLst>
                                      </p:cBhvr>
                                      <p:to>
                                        <p:strVal val="visible"/>
                                      </p:to>
                                    </p:set>
                                    <p:animEffect filter="dissolve" transition="in">
                                      <p:cBhvr>
                                        <p:cTn id="10" dur="7250"/>
                                        <p:tgtEl>
                                          <p:spTgt spid="164"/>
                                        </p:tgtEl>
                                      </p:cBhvr>
                                    </p:animEffect>
                                  </p:childTnLst>
                                </p:cTn>
                              </p:par>
                            </p:childTnLst>
                          </p:cTn>
                        </p:par>
                        <p:par>
                          <p:cTn id="11" fill="hold">
                            <p:stCondLst>
                              <p:cond delay="8050"/>
                            </p:stCondLst>
                            <p:childTnLst>
                              <p:par>
                                <p:cTn id="12" presetClass="entr" nodeType="afterEffect" presetSubtype="0" presetID="1" grpId="3" fill="hold">
                                  <p:stCondLst>
                                    <p:cond delay="600"/>
                                  </p:stCondLst>
                                  <p:iterate type="el" backwards="0">
                                    <p:tmAbs val="0"/>
                                  </p:iterate>
                                  <p:childTnLst>
                                    <p:set>
                                      <p:cBhvr>
                                        <p:cTn id="13" fill="hold"/>
                                        <p:tgtEl>
                                          <p:spTgt spid="165"/>
                                        </p:tgtEl>
                                        <p:attrNameLst>
                                          <p:attrName>style.visibility</p:attrName>
                                        </p:attrNameLst>
                                      </p:cBhvr>
                                      <p:to>
                                        <p:strVal val="visible"/>
                                      </p:to>
                                    </p:set>
                                  </p:childTnLst>
                                </p:cTn>
                              </p:par>
                            </p:childTnLst>
                          </p:cTn>
                        </p:par>
                        <p:par>
                          <p:cTn id="14" fill="hold">
                            <p:stCondLst>
                              <p:cond delay="8650"/>
                            </p:stCondLst>
                            <p:childTnLst>
                              <p:par>
                                <p:cTn id="15" presetClass="entr" nodeType="afterEffect" presetSubtype="0" presetID="1" grpId="4" fill="hold">
                                  <p:stCondLst>
                                    <p:cond delay="700"/>
                                  </p:stCondLst>
                                  <p:iterate type="el" backwards="0">
                                    <p:tmAbs val="0"/>
                                  </p:iterate>
                                  <p:childTnLst>
                                    <p:set>
                                      <p:cBhvr>
                                        <p:cTn id="16" fill="hold"/>
                                        <p:tgtEl>
                                          <p:spTgt spid="166"/>
                                        </p:tgtEl>
                                        <p:attrNameLst>
                                          <p:attrName>style.visibility</p:attrName>
                                        </p:attrNameLst>
                                      </p:cBhvr>
                                      <p:to>
                                        <p:strVal val="visible"/>
                                      </p:to>
                                    </p:set>
                                  </p:childTnLst>
                                </p:cTn>
                              </p:par>
                            </p:childTnLst>
                          </p:cTn>
                        </p:par>
                        <p:par>
                          <p:cTn id="17" fill="hold">
                            <p:stCondLst>
                              <p:cond delay="9350"/>
                            </p:stCondLst>
                            <p:childTnLst>
                              <p:par>
                                <p:cTn id="18" presetClass="entr" nodeType="afterEffect" presetSubtype="0" presetID="1" grpId="5" fill="hold">
                                  <p:stCondLst>
                                    <p:cond delay="600"/>
                                  </p:stCondLst>
                                  <p:iterate type="el" backwards="0">
                                    <p:tmAbs val="0"/>
                                  </p:iterate>
                                  <p:childTnLst>
                                    <p:set>
                                      <p:cBhvr>
                                        <p:cTn id="19" fill="hold"/>
                                        <p:tgtEl>
                                          <p:spTgt spid="167"/>
                                        </p:tgtEl>
                                        <p:attrNameLst>
                                          <p:attrName>style.visibility</p:attrName>
                                        </p:attrNameLst>
                                      </p:cBhvr>
                                      <p:to>
                                        <p:strVal val="visible"/>
                                      </p:to>
                                    </p:set>
                                  </p:childTnLst>
                                </p:cTn>
                              </p:par>
                            </p:childTnLst>
                          </p:cTn>
                        </p:par>
                        <p:par>
                          <p:cTn id="20" fill="hold">
                            <p:stCondLst>
                              <p:cond delay="9950"/>
                            </p:stCondLst>
                            <p:childTnLst>
                              <p:par>
                                <p:cTn id="21" presetClass="entr" nodeType="afterEffect" presetSubtype="0" presetID="1" grpId="6" fill="hold">
                                  <p:stCondLst>
                                    <p:cond delay="600"/>
                                  </p:stCondLst>
                                  <p:iterate type="el" backwards="0">
                                    <p:tmAbs val="0"/>
                                  </p:iterate>
                                  <p:childTnLst>
                                    <p:set>
                                      <p:cBhvr>
                                        <p:cTn id="22" fill="hold"/>
                                        <p:tgtEl>
                                          <p:spTgt spid="168"/>
                                        </p:tgtEl>
                                        <p:attrNameLst>
                                          <p:attrName>style.visibility</p:attrName>
                                        </p:attrNameLst>
                                      </p:cBhvr>
                                      <p:to>
                                        <p:strVal val="visible"/>
                                      </p:to>
                                    </p:set>
                                  </p:childTnLst>
                                </p:cTn>
                              </p:par>
                            </p:childTnLst>
                          </p:cTn>
                        </p:par>
                        <p:par>
                          <p:cTn id="23" fill="hold">
                            <p:stCondLst>
                              <p:cond delay="10550"/>
                            </p:stCondLst>
                            <p:childTnLst>
                              <p:par>
                                <p:cTn id="24" presetClass="entr" nodeType="afterEffect" presetSubtype="0" presetID="1" grpId="7" fill="hold">
                                  <p:stCondLst>
                                    <p:cond delay="500"/>
                                  </p:stCondLst>
                                  <p:iterate type="el" backwards="0">
                                    <p:tmAbs val="0"/>
                                  </p:iterate>
                                  <p:childTnLst>
                                    <p:set>
                                      <p:cBhvr>
                                        <p:cTn id="25" fill="hold"/>
                                        <p:tgtEl>
                                          <p:spTgt spid="169"/>
                                        </p:tgtEl>
                                        <p:attrNameLst>
                                          <p:attrName>style.visibility</p:attrName>
                                        </p:attrNameLst>
                                      </p:cBhvr>
                                      <p:to>
                                        <p:strVal val="visible"/>
                                      </p:to>
                                    </p:set>
                                  </p:childTnLst>
                                </p:cTn>
                              </p:par>
                            </p:childTnLst>
                          </p:cTn>
                        </p:par>
                        <p:par>
                          <p:cTn id="26" fill="hold">
                            <p:stCondLst>
                              <p:cond delay="11050"/>
                            </p:stCondLst>
                            <p:childTnLst>
                              <p:par>
                                <p:cTn id="27" presetClass="entr" nodeType="afterEffect" presetSubtype="0" presetID="1" grpId="8" fill="hold">
                                  <p:stCondLst>
                                    <p:cond delay="600"/>
                                  </p:stCondLst>
                                  <p:iterate type="el" backwards="0">
                                    <p:tmAbs val="0"/>
                                  </p:iterate>
                                  <p:childTnLst>
                                    <p:set>
                                      <p:cBhvr>
                                        <p:cTn id="28" fill="hold"/>
                                        <p:tgtEl>
                                          <p:spTgt spid="170"/>
                                        </p:tgtEl>
                                        <p:attrNameLst>
                                          <p:attrName>style.visibility</p:attrName>
                                        </p:attrNameLst>
                                      </p:cBhvr>
                                      <p:to>
                                        <p:strVal val="visible"/>
                                      </p:to>
                                    </p:set>
                                  </p:childTnLst>
                                </p:cTn>
                              </p:par>
                            </p:childTnLst>
                          </p:cTn>
                        </p:par>
                        <p:par>
                          <p:cTn id="29" fill="hold">
                            <p:stCondLst>
                              <p:cond delay="11650"/>
                            </p:stCondLst>
                            <p:childTnLst>
                              <p:par>
                                <p:cTn id="30" presetClass="entr" nodeType="afterEffect" presetSubtype="0" presetID="1" grpId="9" fill="hold">
                                  <p:stCondLst>
                                    <p:cond delay="600"/>
                                  </p:stCondLst>
                                  <p:iterate type="el" backwards="0">
                                    <p:tmAbs val="0"/>
                                  </p:iterate>
                                  <p:childTnLst>
                                    <p:set>
                                      <p:cBhvr>
                                        <p:cTn id="31" fill="hold"/>
                                        <p:tgtEl>
                                          <p:spTgt spid="171"/>
                                        </p:tgtEl>
                                        <p:attrNameLst>
                                          <p:attrName>style.visibility</p:attrName>
                                        </p:attrNameLst>
                                      </p:cBhvr>
                                      <p:to>
                                        <p:strVal val="visible"/>
                                      </p:to>
                                    </p:set>
                                  </p:childTnLst>
                                </p:cTn>
                              </p:par>
                            </p:childTnLst>
                          </p:cTn>
                        </p:par>
                        <p:par>
                          <p:cTn id="32" fill="hold">
                            <p:stCondLst>
                              <p:cond delay="12250"/>
                            </p:stCondLst>
                            <p:childTnLst>
                              <p:par>
                                <p:cTn id="33" presetClass="entr" nodeType="afterEffect" presetSubtype="0" presetID="1" grpId="10" fill="hold">
                                  <p:stCondLst>
                                    <p:cond delay="600"/>
                                  </p:stCondLst>
                                  <p:iterate type="el" backwards="0">
                                    <p:tmAbs val="0"/>
                                  </p:iterate>
                                  <p:childTnLst>
                                    <p:set>
                                      <p:cBhvr>
                                        <p:cTn id="34" fill="hold"/>
                                        <p:tgtEl>
                                          <p:spTgt spid="172"/>
                                        </p:tgtEl>
                                        <p:attrNameLst>
                                          <p:attrName>style.visibility</p:attrName>
                                        </p:attrNameLst>
                                      </p:cBhvr>
                                      <p:to>
                                        <p:strVal val="visible"/>
                                      </p:to>
                                    </p:set>
                                  </p:childTnLst>
                                </p:cTn>
                              </p:par>
                            </p:childTnLst>
                          </p:cTn>
                        </p:par>
                        <p:par>
                          <p:cTn id="35" fill="hold">
                            <p:stCondLst>
                              <p:cond delay="12850"/>
                            </p:stCondLst>
                            <p:childTnLst>
                              <p:par>
                                <p:cTn id="36" presetClass="entr" nodeType="afterEffect" presetSubtype="0" presetID="1" grpId="11" fill="hold">
                                  <p:stCondLst>
                                    <p:cond delay="600"/>
                                  </p:stCondLst>
                                  <p:iterate type="el" backwards="0">
                                    <p:tmAbs val="0"/>
                                  </p:iterate>
                                  <p:childTnLst>
                                    <p:set>
                                      <p:cBhvr>
                                        <p:cTn id="37" fill="hold"/>
                                        <p:tgtEl>
                                          <p:spTgt spid="173"/>
                                        </p:tgtEl>
                                        <p:attrNameLst>
                                          <p:attrName>style.visibility</p:attrName>
                                        </p:attrNameLst>
                                      </p:cBhvr>
                                      <p:to>
                                        <p:strVal val="visible"/>
                                      </p:to>
                                    </p:set>
                                  </p:childTnLst>
                                </p:cTn>
                              </p:par>
                            </p:childTnLst>
                          </p:cTn>
                        </p:par>
                        <p:par>
                          <p:cTn id="38" fill="hold">
                            <p:stCondLst>
                              <p:cond delay="13450"/>
                            </p:stCondLst>
                            <p:childTnLst>
                              <p:par>
                                <p:cTn id="39" presetClass="entr" nodeType="afterEffect" presetSubtype="0" presetID="1" grpId="12" fill="hold">
                                  <p:stCondLst>
                                    <p:cond delay="600"/>
                                  </p:stCondLst>
                                  <p:iterate type="el" backwards="0">
                                    <p:tmAbs val="0"/>
                                  </p:iterate>
                                  <p:childTnLst>
                                    <p:set>
                                      <p:cBhvr>
                                        <p:cTn id="40" fill="hold"/>
                                        <p:tgtEl>
                                          <p:spTgt spid="174"/>
                                        </p:tgtEl>
                                        <p:attrNameLst>
                                          <p:attrName>style.visibility</p:attrName>
                                        </p:attrNameLst>
                                      </p:cBhvr>
                                      <p:to>
                                        <p:strVal val="visible"/>
                                      </p:to>
                                    </p:set>
                                  </p:childTnLst>
                                </p:cTn>
                              </p:par>
                            </p:childTnLst>
                          </p:cTn>
                        </p:par>
                        <p:par>
                          <p:cTn id="41" fill="hold">
                            <p:stCondLst>
                              <p:cond delay="14050"/>
                            </p:stCondLst>
                            <p:childTnLst>
                              <p:par>
                                <p:cTn id="42" presetClass="entr" nodeType="afterEffect" presetSubtype="0" presetID="1" grpId="13" fill="hold">
                                  <p:stCondLst>
                                    <p:cond delay="600"/>
                                  </p:stCondLst>
                                  <p:iterate type="el" backwards="0">
                                    <p:tmAbs val="0"/>
                                  </p:iterate>
                                  <p:childTnLst>
                                    <p:set>
                                      <p:cBhvr>
                                        <p:cTn id="43" fill="hold"/>
                                        <p:tgtEl>
                                          <p:spTgt spid="175"/>
                                        </p:tgtEl>
                                        <p:attrNameLst>
                                          <p:attrName>style.visibility</p:attrName>
                                        </p:attrNameLst>
                                      </p:cBhvr>
                                      <p:to>
                                        <p:strVal val="visible"/>
                                      </p:to>
                                    </p:set>
                                  </p:childTnLst>
                                </p:cTn>
                              </p:par>
                            </p:childTnLst>
                          </p:cTn>
                        </p:par>
                        <p:par>
                          <p:cTn id="44" fill="hold">
                            <p:stCondLst>
                              <p:cond delay="14650"/>
                            </p:stCondLst>
                            <p:childTnLst>
                              <p:par>
                                <p:cTn id="45" presetClass="entr" nodeType="afterEffect" presetSubtype="0" presetID="1" grpId="14" fill="hold">
                                  <p:stCondLst>
                                    <p:cond delay="700"/>
                                  </p:stCondLst>
                                  <p:iterate type="el" backwards="0">
                                    <p:tmAbs val="0"/>
                                  </p:iterate>
                                  <p:childTnLst>
                                    <p:set>
                                      <p:cBhvr>
                                        <p:cTn id="46" fill="hold"/>
                                        <p:tgtEl>
                                          <p:spTgt spid="1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4" grpId="12"/>
      <p:bldP build="whole" bldLvl="1" animBg="1" rev="0" advAuto="0" spid="165" grpId="3"/>
      <p:bldP build="whole" bldLvl="1" animBg="1" rev="0" advAuto="0" spid="176" grpId="14"/>
      <p:bldP build="whole" bldLvl="1" animBg="1" rev="0" advAuto="0" spid="175" grpId="13"/>
      <p:bldP build="whole" bldLvl="1" animBg="1" rev="0" advAuto="0" spid="168" grpId="6"/>
      <p:bldP build="whole" bldLvl="1" animBg="1" rev="0" advAuto="0" spid="167" grpId="5"/>
      <p:bldP build="whole" bldLvl="1" animBg="1" rev="0" advAuto="0" spid="163" grpId="1"/>
      <p:bldP build="whole" bldLvl="1" animBg="1" rev="0" advAuto="0" spid="173" grpId="11"/>
      <p:bldP build="whole" bldLvl="1" animBg="1" rev="0" advAuto="0" spid="170" grpId="8"/>
      <p:bldP build="whole" bldLvl="1" animBg="1" rev="0" advAuto="0" spid="171" grpId="9"/>
      <p:bldP build="whole" bldLvl="1" animBg="1" rev="0" advAuto="0" spid="166" grpId="4"/>
      <p:bldP build="whole" bldLvl="1" animBg="1" rev="0" advAuto="0" spid="164" grpId="2"/>
      <p:bldP build="whole" bldLvl="1" animBg="1" rev="0" advAuto="0" spid="169" grpId="7"/>
      <p:bldP build="whole" bldLvl="1" animBg="1" rev="0" advAuto="0" spid="172" grpId="10"/>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0" name="thread1.mov" descr="thread1.mov"/>
          <p:cNvPicPr>
            <a:picLocks noChangeAspect="0"/>
          </p:cNvPicPr>
          <p:nvPr>
            <a:videoFile r:link="rId2"/>
            <p:extLst>
              <p:ext uri="{DAA4B4D4-6D71-4841-9C94-3DE7FCFB9230}">
                <p14:media xmlns:p14="http://schemas.microsoft.com/office/powerpoint/2010/main" r:embed="rId3"/>
              </p:ext>
            </p:extLst>
          </p:nvPr>
        </p:nvPicPr>
        <p:blipFill>
          <a:blip r:embed="rId4">
            <a:extLst/>
          </a:blip>
          <a:stretch>
            <a:fillRect/>
          </a:stretch>
        </p:blipFill>
        <p:spPr>
          <a:xfrm>
            <a:off x="8740780" y="4759737"/>
            <a:ext cx="4191001" cy="6858001"/>
          </a:xfrm>
          <a:prstGeom prst="rect">
            <a:avLst/>
          </a:prstGeom>
          <a:ln w="12700">
            <a:miter lim="400000"/>
          </a:ln>
        </p:spPr>
      </p:pic>
      <p:pic>
        <p:nvPicPr>
          <p:cNvPr id="181" name="thread2.mov" descr="thread2.mov"/>
          <p:cNvPicPr>
            <a:picLocks noChangeAspect="0"/>
          </p:cNvPicPr>
          <p:nvPr>
            <a:videoFile r:link="rId5"/>
            <p:extLst>
              <p:ext uri="{DAA4B4D4-6D71-4841-9C94-3DE7FCFB9230}">
                <p14:media xmlns:p14="http://schemas.microsoft.com/office/powerpoint/2010/main" r:embed="rId6"/>
              </p:ext>
            </p:extLst>
          </p:nvPr>
        </p:nvPicPr>
        <p:blipFill>
          <a:blip r:embed="rId7">
            <a:extLst/>
          </a:blip>
          <a:stretch>
            <a:fillRect/>
          </a:stretch>
        </p:blipFill>
        <p:spPr>
          <a:xfrm>
            <a:off x="12402180" y="5160751"/>
            <a:ext cx="2714626" cy="6858001"/>
          </a:xfrm>
          <a:prstGeom prst="rect">
            <a:avLst/>
          </a:prstGeom>
          <a:ln w="12700">
            <a:miter lim="400000"/>
          </a:ln>
        </p:spPr>
      </p:pic>
      <p:sp>
        <p:nvSpPr>
          <p:cNvPr id="182" name="What is a thread?"/>
          <p:cNvSpPr txBox="1"/>
          <p:nvPr>
            <p:ph type="title"/>
          </p:nvPr>
        </p:nvSpPr>
        <p:spPr>
          <a:prstGeom prst="rect">
            <a:avLst/>
          </a:prstGeom>
        </p:spPr>
        <p:txBody>
          <a:bodyPr/>
          <a:lstStyle/>
          <a:p>
            <a:pPr/>
            <a:r>
              <a:t>What is a thread?</a:t>
            </a:r>
          </a:p>
        </p:txBody>
      </p:sp>
      <p:sp>
        <p:nvSpPr>
          <p:cNvPr id="183" name="(Not NodeJS-specific)"/>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(Not NodeJS-specific)</a:t>
            </a:r>
          </a:p>
        </p:txBody>
      </p:sp>
      <p:sp>
        <p:nvSpPr>
          <p:cNvPr id="184" name="App Starts"/>
          <p:cNvSpPr txBox="1"/>
          <p:nvPr/>
        </p:nvSpPr>
        <p:spPr>
          <a:xfrm>
            <a:off x="10608944" y="4187949"/>
            <a:ext cx="3166111" cy="904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5000">
                <a:solidFill>
                  <a:srgbClr val="000000"/>
                </a:solidFill>
                <a:latin typeface="Helvetica Light"/>
                <a:ea typeface="Helvetica Light"/>
                <a:cs typeface="Helvetica Light"/>
                <a:sym typeface="Helvetica Light"/>
              </a:defRPr>
            </a:lvl1pPr>
          </a:lstStyle>
          <a:p>
            <a:pPr/>
            <a:r>
              <a:t>App Starts</a:t>
            </a:r>
          </a:p>
        </p:txBody>
      </p:sp>
      <p:sp>
        <p:nvSpPr>
          <p:cNvPr id="185" name="App Ends"/>
          <p:cNvSpPr txBox="1"/>
          <p:nvPr/>
        </p:nvSpPr>
        <p:spPr>
          <a:xfrm>
            <a:off x="10468963" y="11355234"/>
            <a:ext cx="2978151" cy="904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5000">
                <a:solidFill>
                  <a:srgbClr val="000000"/>
                </a:solidFill>
                <a:latin typeface="Helvetica Light"/>
                <a:ea typeface="Helvetica Light"/>
                <a:cs typeface="Helvetica Light"/>
                <a:sym typeface="Helvetica Light"/>
              </a:defRPr>
            </a:lvl1pPr>
          </a:lstStyle>
          <a:p>
            <a:pPr/>
            <a:r>
              <a:t>App Ends</a:t>
            </a:r>
          </a:p>
        </p:txBody>
      </p:sp>
      <p:sp>
        <p:nvSpPr>
          <p:cNvPr id="186" name="Program execution: a series of sequential method calls (    s)"/>
          <p:cNvSpPr txBox="1"/>
          <p:nvPr/>
        </p:nvSpPr>
        <p:spPr>
          <a:xfrm>
            <a:off x="3955326" y="3110149"/>
            <a:ext cx="17004954" cy="841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4600">
                <a:solidFill>
                  <a:srgbClr val="000000"/>
                </a:solidFill>
                <a:latin typeface="Helvetica"/>
                <a:ea typeface="Helvetica"/>
                <a:cs typeface="Helvetica"/>
                <a:sym typeface="Helvetica"/>
              </a:defRPr>
            </a:lvl1pPr>
          </a:lstStyle>
          <a:p>
            <a:pPr/>
            <a:r>
              <a:t>Program execution: a series of sequential method calls (    s)</a:t>
            </a:r>
          </a:p>
        </p:txBody>
      </p:sp>
      <p:sp>
        <p:nvSpPr>
          <p:cNvPr id="187" name="Star"/>
          <p:cNvSpPr/>
          <p:nvPr/>
        </p:nvSpPr>
        <p:spPr>
          <a:xfrm>
            <a:off x="19854673" y="3263170"/>
            <a:ext cx="562884" cy="535334"/>
          </a:xfrm>
          <a:prstGeom prst="star5">
            <a:avLst>
              <a:gd name="adj" fmla="val 19100"/>
              <a:gd name="hf" fmla="val 105146"/>
              <a:gd name="vf" fmla="val 110557"/>
            </a:avLst>
          </a:prstGeom>
          <a:blipFill>
            <a:blip r:embed="rId8"/>
          </a:blipFill>
          <a:ln w="12700">
            <a:miter lim="400000"/>
          </a:ln>
        </p:spPr>
        <p:txBody>
          <a:bodyPr lIns="71437" tIns="71437" rIns="71437" bIns="71437" anchor="ctr"/>
          <a:lstStyle/>
          <a:p>
            <a:pPr defTabSz="821531">
              <a:defRPr sz="3200">
                <a:solidFill>
                  <a:srgbClr val="FFFFFF"/>
                </a:solidFill>
                <a:latin typeface="Helvetica Light"/>
                <a:ea typeface="Helvetica Light"/>
                <a:cs typeface="Helvetica Light"/>
                <a:sym typeface="Helvetica Light"/>
              </a:defRPr>
            </a:pPr>
          </a:p>
        </p:txBody>
      </p:sp>
      <p:sp>
        <p:nvSpPr>
          <p:cNvPr id="188" name="Multiple threads can run at once -&gt; allows for asynchronous code"/>
          <p:cNvSpPr txBox="1"/>
          <p:nvPr/>
        </p:nvSpPr>
        <p:spPr>
          <a:xfrm>
            <a:off x="2473798" y="12425950"/>
            <a:ext cx="19968010" cy="904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5000">
                <a:solidFill>
                  <a:srgbClr val="000000"/>
                </a:solidFill>
                <a:latin typeface="Helvetica"/>
                <a:ea typeface="Helvetica"/>
                <a:cs typeface="Helvetica"/>
                <a:sym typeface="Helvetica"/>
              </a:defRPr>
            </a:lvl1pPr>
          </a:lstStyle>
          <a:p>
            <a:pPr/>
            <a:r>
              <a:t>Multiple threads can run at once -&gt; allows for asynchronous code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mediacall" nodeType="afterEffect" presetSubtype="0" presetID="1" grpId="1" fill="hold">
                                  <p:stCondLst>
                                    <p:cond delay="0"/>
                                  </p:stCondLst>
                                  <p:childTnLst>
                                    <p:cmd type="call" cmd="playFrom(0.0)">
                                      <p:cBhvr>
                                        <p:cTn id="6" dur="8036" fill="hold"/>
                                        <p:tgtEl>
                                          <p:spTgt spid="180"/>
                                        </p:tgtEl>
                                      </p:cBhvr>
                                    </p:cmd>
                                  </p:childTnLst>
                                </p:cTn>
                              </p:par>
                            </p:childTnLst>
                          </p:cTn>
                        </p:par>
                        <p:par>
                          <p:cTn id="7" fill="hold">
                            <p:stCondLst>
                              <p:cond delay="8036"/>
                            </p:stCondLst>
                            <p:childTnLst>
                              <p:par>
                                <p:cTn id="8" presetClass="mediacall" nodeType="afterEffect" presetSubtype="0" presetID="1" grpId="2" fill="hold">
                                  <p:stCondLst>
                                    <p:cond delay="0"/>
                                  </p:stCondLst>
                                  <p:childTnLst>
                                    <p:cmd type="call" cmd="playFrom(0.0)">
                                      <p:cBhvr>
                                        <p:cTn id="9" dur="8384" fill="hold"/>
                                        <p:tgtEl>
                                          <p:spTgt spid="181"/>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100000">
                <p:cTn id="10" fill="hold" display="0">
                  <p:stCondLst>
                    <p:cond delay="indefinite"/>
                  </p:stCondLst>
                </p:cTn>
                <p:tgtEl>
                  <p:spTgt spid="180"/>
                </p:tgtEl>
              </p:cMediaNode>
            </p:video>
            <p:seq concurrent="1" prevAc="none" nextAc="seek">
              <p:cTn id="11" evtFilter="cancelBubble" nodeType="interactiveSeq" restart="whenNotActive" fill="hold">
                <p:stCondLst>
                  <p:cond delay="0" evt="onClick">
                    <p:tgtEl>
                      <p:spTgt spid="180"/>
                    </p:tgtEl>
                  </p:cond>
                </p:stCondLst>
                <p:endSync delay="0" evt="end">
                  <p:rtn val="all"/>
                </p:endSync>
                <p:childTnLst>
                  <p:par>
                    <p:cTn id="12" fill="hold">
                      <p:stCondLst>
                        <p:cond delay="0"/>
                      </p:stCondLst>
                      <p:childTnLst>
                        <p:par>
                          <p:cTn id="13" fill="hold">
                            <p:stCondLst>
                              <p:cond delay="0"/>
                            </p:stCondLst>
                            <p:childTnLst>
                              <p:par>
                                <p:cTn id="14" presetClass="mediacall" nodeType="clickEffect" presetSubtype="0" presetID="2" fill="hold">
                                  <p:stCondLst>
                                    <p:cond delay="0"/>
                                  </p:stCondLst>
                                  <p:childTnLst>
                                    <p:cmd type="call" cmd="togglePause">
                                      <p:cBhvr>
                                        <p:cTn id="15" dur="1" fill="hold"/>
                                        <p:tgtEl>
                                          <p:spTgt spid="180"/>
                                        </p:tgtEl>
                                      </p:cBhvr>
                                    </p:cmd>
                                  </p:childTnLst>
                                </p:cTn>
                              </p:par>
                            </p:childTnLst>
                          </p:cTn>
                        </p:par>
                      </p:childTnLst>
                    </p:cTn>
                  </p:par>
                </p:childTnLst>
              </p:cTn>
              <p:nextCondLst>
                <p:cond delay="0" evt="onClick">
                  <p:tgtEl>
                    <p:spTgt spid="180"/>
                  </p:tgtEl>
                </p:cond>
              </p:nextCondLst>
            </p:seq>
            <p:video fullScrn="0">
              <p:cMediaNode mute="0" showWhenStopped="1" numSld="1" vol="100000">
                <p:cTn id="16" fill="hold" display="0">
                  <p:stCondLst>
                    <p:cond delay="indefinite"/>
                  </p:stCondLst>
                </p:cTn>
                <p:tgtEl>
                  <p:spTgt spid="181"/>
                </p:tgtEl>
              </p:cMediaNode>
            </p:video>
            <p:seq concurrent="1" prevAc="none" nextAc="seek">
              <p:cTn id="17" evtFilter="cancelBubble" nodeType="interactiveSeq" restart="whenNotActive" fill="hold">
                <p:stCondLst>
                  <p:cond delay="0" evt="onClick">
                    <p:tgtEl>
                      <p:spTgt spid="181"/>
                    </p:tgtEl>
                  </p:cond>
                </p:stCondLst>
                <p:endSync delay="0" evt="end">
                  <p:rtn val="all"/>
                </p:endSync>
                <p:childTnLst>
                  <p:par>
                    <p:cTn id="18" fill="hold">
                      <p:stCondLst>
                        <p:cond delay="0"/>
                      </p:stCondLst>
                      <p:childTnLst>
                        <p:par>
                          <p:cTn id="19" fill="hold">
                            <p:stCondLst>
                              <p:cond delay="0"/>
                            </p:stCondLst>
                            <p:childTnLst>
                              <p:par>
                                <p:cTn id="20" presetClass="mediacall" nodeType="clickEffect" presetSubtype="0" presetID="2" fill="hold">
                                  <p:stCondLst>
                                    <p:cond delay="0"/>
                                  </p:stCondLst>
                                  <p:childTnLst>
                                    <p:cmd type="call" cmd="togglePause">
                                      <p:cBhvr>
                                        <p:cTn id="21" dur="1" fill="hold"/>
                                        <p:tgtEl>
                                          <p:spTgt spid="181"/>
                                        </p:tgtEl>
                                      </p:cBhvr>
                                    </p:cmd>
                                  </p:childTnLst>
                                </p:cTn>
                              </p:par>
                            </p:childTnLst>
                          </p:cTn>
                        </p:par>
                      </p:childTnLst>
                    </p:cTn>
                  </p:par>
                </p:childTnLst>
              </p:cTn>
              <p:nextCondLst>
                <p:cond delay="0" evt="onClick">
                  <p:tgtEl>
                    <p:spTgt spid="181"/>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Asynchronous Computation with Threads"/>
          <p:cNvSpPr txBox="1"/>
          <p:nvPr>
            <p:ph type="title"/>
          </p:nvPr>
        </p:nvSpPr>
        <p:spPr>
          <a:prstGeom prst="rect">
            <a:avLst/>
          </a:prstGeom>
        </p:spPr>
        <p:txBody>
          <a:bodyPr/>
          <a:lstStyle/>
          <a:p>
            <a:pPr/>
            <a:r>
              <a:t>Asynchronous Computation with Threads</a:t>
            </a:r>
          </a:p>
        </p:txBody>
      </p:sp>
      <p:sp>
        <p:nvSpPr>
          <p:cNvPr id="191" name="Typical Java Exampl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Typical Java Example</a:t>
            </a:r>
          </a:p>
        </p:txBody>
      </p:sp>
      <p:sp>
        <p:nvSpPr>
          <p:cNvPr id="192" name="Multi-Threading allows us to do more than one thing at a time…"/>
          <p:cNvSpPr txBox="1"/>
          <p:nvPr>
            <p:ph type="body" idx="1"/>
          </p:nvPr>
        </p:nvSpPr>
        <p:spPr>
          <a:xfrm>
            <a:off x="1206500" y="3473804"/>
            <a:ext cx="21971000" cy="8256012"/>
          </a:xfrm>
          <a:prstGeom prst="rect">
            <a:avLst/>
          </a:prstGeom>
        </p:spPr>
        <p:txBody>
          <a:bodyPr/>
          <a:lstStyle/>
          <a:p>
            <a:pPr/>
            <a:r>
              <a:t>Multi-Threading allows us to do more than one thing at a time</a:t>
            </a:r>
          </a:p>
          <a:p>
            <a:pPr/>
            <a:r>
              <a:t>Physically, through multiple cores and/or OS scheduler</a:t>
            </a:r>
          </a:p>
          <a:p>
            <a:pPr/>
            <a:r>
              <a:t>Example: Process data while interacting with user</a:t>
            </a:r>
          </a:p>
        </p:txBody>
      </p:sp>
      <p:grpSp>
        <p:nvGrpSpPr>
          <p:cNvPr id="198" name="Group"/>
          <p:cNvGrpSpPr/>
          <p:nvPr/>
        </p:nvGrpSpPr>
        <p:grpSpPr>
          <a:xfrm>
            <a:off x="4309428" y="6988613"/>
            <a:ext cx="5584658" cy="7105408"/>
            <a:chOff x="514346" y="188954"/>
            <a:chExt cx="5584657" cy="7105407"/>
          </a:xfrm>
        </p:grpSpPr>
        <p:grpSp>
          <p:nvGrpSpPr>
            <p:cNvPr id="196" name="Group"/>
            <p:cNvGrpSpPr/>
            <p:nvPr/>
          </p:nvGrpSpPr>
          <p:grpSpPr>
            <a:xfrm>
              <a:off x="514346" y="188954"/>
              <a:ext cx="2010097" cy="7105408"/>
              <a:chOff x="514346" y="0"/>
              <a:chExt cx="2010095" cy="7105407"/>
            </a:xfrm>
          </p:grpSpPr>
          <p:sp>
            <p:nvSpPr>
              <p:cNvPr id="193" name="Rectangle"/>
              <p:cNvSpPr/>
              <p:nvPr/>
            </p:nvSpPr>
            <p:spPr>
              <a:xfrm>
                <a:off x="514346" y="0"/>
                <a:ext cx="1480193" cy="3945057"/>
              </a:xfrm>
              <a:prstGeom prst="rect">
                <a:avLst/>
              </a:prstGeom>
              <a:noFill/>
              <a:ln w="25400" cap="flat">
                <a:solidFill>
                  <a:srgbClr val="85888D"/>
                </a:solidFill>
                <a:prstDash val="solid"/>
                <a:miter lim="400000"/>
              </a:ln>
              <a:effectLst/>
            </p:spPr>
            <p:txBody>
              <a:bodyPr wrap="square" lIns="71437" tIns="71437" rIns="71437" bIns="71437" numCol="1" anchor="ctr">
                <a:noAutofit/>
              </a:bodyPr>
              <a:lstStyle/>
              <a:p>
                <a:pPr defTabSz="821531">
                  <a:defRPr sz="3200">
                    <a:solidFill>
                      <a:srgbClr val="000000"/>
                    </a:solidFill>
                    <a:latin typeface="Helvetica Light"/>
                    <a:ea typeface="Helvetica Light"/>
                    <a:cs typeface="Helvetica Light"/>
                    <a:sym typeface="Helvetica Light"/>
                  </a:defRPr>
                </a:pPr>
              </a:p>
            </p:txBody>
          </p:sp>
          <p:sp>
            <p:nvSpPr>
              <p:cNvPr id="194" name="main"/>
              <p:cNvSpPr/>
              <p:nvPr/>
            </p:nvSpPr>
            <p:spPr>
              <a:xfrm>
                <a:off x="514346" y="3947111"/>
                <a:ext cx="1480193" cy="971756"/>
              </a:xfrm>
              <a:prstGeom prst="rect">
                <a:avLst/>
              </a:prstGeom>
              <a:noFill/>
              <a:ln w="25400" cap="flat">
                <a:solidFill>
                  <a:srgbClr val="85888D"/>
                </a:solidFill>
                <a:prstDash val="solid"/>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3200">
                    <a:solidFill>
                      <a:srgbClr val="000000"/>
                    </a:solidFill>
                    <a:latin typeface="Helvetica Light"/>
                    <a:ea typeface="Helvetica Light"/>
                    <a:cs typeface="Helvetica Light"/>
                    <a:sym typeface="Helvetica Light"/>
                  </a:defRPr>
                </a:lvl1pPr>
              </a:lstStyle>
              <a:p>
                <a:pPr/>
                <a:r>
                  <a:t>main</a:t>
                </a:r>
              </a:p>
            </p:txBody>
          </p:sp>
          <p:sp>
            <p:nvSpPr>
              <p:cNvPr id="195" name="thread 0"/>
              <p:cNvSpPr/>
              <p:nvPr/>
            </p:nvSpPr>
            <p:spPr>
              <a:xfrm>
                <a:off x="1254442" y="5835407"/>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defTabSz="821531">
                  <a:defRPr sz="5000">
                    <a:solidFill>
                      <a:srgbClr val="000000"/>
                    </a:solidFill>
                    <a:latin typeface="Helvetica Light"/>
                    <a:ea typeface="Helvetica Light"/>
                    <a:cs typeface="Helvetica Light"/>
                    <a:sym typeface="Helvetica Light"/>
                  </a:defRPr>
                </a:lvl1pPr>
              </a:lstStyle>
              <a:p>
                <a:pPr/>
                <a:r>
                  <a:t>thread 0</a:t>
                </a:r>
              </a:p>
            </p:txBody>
          </p:sp>
        </p:grpSp>
        <p:sp>
          <p:nvSpPr>
            <p:cNvPr id="197" name="Interacts with user…"/>
            <p:cNvSpPr/>
            <p:nvPr/>
          </p:nvSpPr>
          <p:spPr>
            <a:xfrm>
              <a:off x="4829003" y="1290637"/>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p>
              <a:pPr defTabSz="821531">
                <a:defRPr sz="4000">
                  <a:solidFill>
                    <a:srgbClr val="000000"/>
                  </a:solidFill>
                  <a:latin typeface="Helvetica Light"/>
                  <a:ea typeface="Helvetica Light"/>
                  <a:cs typeface="Helvetica Light"/>
                  <a:sym typeface="Helvetica Light"/>
                </a:defRPr>
              </a:pPr>
              <a:r>
                <a:t>Interacts with user</a:t>
              </a:r>
            </a:p>
            <a:p>
              <a:pPr defTabSz="821531">
                <a:defRPr sz="4000">
                  <a:solidFill>
                    <a:srgbClr val="000000"/>
                  </a:solidFill>
                  <a:latin typeface="Helvetica Light"/>
                  <a:ea typeface="Helvetica Light"/>
                  <a:cs typeface="Helvetica Light"/>
                  <a:sym typeface="Helvetica Light"/>
                </a:defRPr>
              </a:pPr>
              <a:r>
                <a:t>Draws Swing interface</a:t>
              </a:r>
            </a:p>
            <a:p>
              <a:pPr defTabSz="821531">
                <a:defRPr sz="4000">
                  <a:solidFill>
                    <a:srgbClr val="000000"/>
                  </a:solidFill>
                  <a:latin typeface="Helvetica Light"/>
                  <a:ea typeface="Helvetica Light"/>
                  <a:cs typeface="Helvetica Light"/>
                  <a:sym typeface="Helvetica Light"/>
                </a:defRPr>
              </a:pPr>
              <a:r>
                <a:t>on screen, updates </a:t>
              </a:r>
            </a:p>
            <a:p>
              <a:pPr defTabSz="821531">
                <a:defRPr sz="4000">
                  <a:solidFill>
                    <a:srgbClr val="000000"/>
                  </a:solidFill>
                  <a:latin typeface="Helvetica Light"/>
                  <a:ea typeface="Helvetica Light"/>
                  <a:cs typeface="Helvetica Light"/>
                  <a:sym typeface="Helvetica Light"/>
                </a:defRPr>
              </a:pPr>
              <a:r>
                <a:t>screen</a:t>
              </a:r>
            </a:p>
          </p:txBody>
        </p:sp>
      </p:grpSp>
      <p:grpSp>
        <p:nvGrpSpPr>
          <p:cNvPr id="204" name="Group"/>
          <p:cNvGrpSpPr/>
          <p:nvPr/>
        </p:nvGrpSpPr>
        <p:grpSpPr>
          <a:xfrm>
            <a:off x="12479665" y="6988613"/>
            <a:ext cx="7529737" cy="7105408"/>
            <a:chOff x="0" y="22001"/>
            <a:chExt cx="7529736" cy="7105407"/>
          </a:xfrm>
        </p:grpSpPr>
        <p:grpSp>
          <p:nvGrpSpPr>
            <p:cNvPr id="202" name="Group"/>
            <p:cNvGrpSpPr/>
            <p:nvPr/>
          </p:nvGrpSpPr>
          <p:grpSpPr>
            <a:xfrm>
              <a:off x="5519640" y="22001"/>
              <a:ext cx="2010097" cy="7105408"/>
              <a:chOff x="514346" y="0"/>
              <a:chExt cx="2010095" cy="7105407"/>
            </a:xfrm>
          </p:grpSpPr>
          <p:sp>
            <p:nvSpPr>
              <p:cNvPr id="199" name="Rectangle"/>
              <p:cNvSpPr/>
              <p:nvPr/>
            </p:nvSpPr>
            <p:spPr>
              <a:xfrm>
                <a:off x="514346" y="0"/>
                <a:ext cx="1480193" cy="3945057"/>
              </a:xfrm>
              <a:prstGeom prst="rect">
                <a:avLst/>
              </a:prstGeom>
              <a:noFill/>
              <a:ln w="25400" cap="flat">
                <a:solidFill>
                  <a:srgbClr val="85888D"/>
                </a:solidFill>
                <a:prstDash val="solid"/>
                <a:miter lim="400000"/>
              </a:ln>
              <a:effectLst/>
            </p:spPr>
            <p:txBody>
              <a:bodyPr wrap="square" lIns="71437" tIns="71437" rIns="71437" bIns="71437" numCol="1" anchor="ctr">
                <a:noAutofit/>
              </a:bodyPr>
              <a:lstStyle/>
              <a:p>
                <a:pPr defTabSz="821531">
                  <a:defRPr sz="3200">
                    <a:solidFill>
                      <a:srgbClr val="000000"/>
                    </a:solidFill>
                    <a:latin typeface="Helvetica Light"/>
                    <a:ea typeface="Helvetica Light"/>
                    <a:cs typeface="Helvetica Light"/>
                    <a:sym typeface="Helvetica Light"/>
                  </a:defRPr>
                </a:pPr>
              </a:p>
            </p:txBody>
          </p:sp>
          <p:sp>
            <p:nvSpPr>
              <p:cNvPr id="200" name="worker"/>
              <p:cNvSpPr/>
              <p:nvPr/>
            </p:nvSpPr>
            <p:spPr>
              <a:xfrm>
                <a:off x="514346" y="3947111"/>
                <a:ext cx="1480193" cy="971756"/>
              </a:xfrm>
              <a:prstGeom prst="rect">
                <a:avLst/>
              </a:prstGeom>
              <a:noFill/>
              <a:ln w="25400" cap="flat">
                <a:solidFill>
                  <a:srgbClr val="85888D"/>
                </a:solidFill>
                <a:prstDash val="solid"/>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3200">
                    <a:solidFill>
                      <a:srgbClr val="000000"/>
                    </a:solidFill>
                    <a:latin typeface="Helvetica Light"/>
                    <a:ea typeface="Helvetica Light"/>
                    <a:cs typeface="Helvetica Light"/>
                    <a:sym typeface="Helvetica Light"/>
                  </a:defRPr>
                </a:lvl1pPr>
              </a:lstStyle>
              <a:p>
                <a:pPr/>
                <a:r>
                  <a:t>worker</a:t>
                </a:r>
              </a:p>
            </p:txBody>
          </p:sp>
          <p:sp>
            <p:nvSpPr>
              <p:cNvPr id="201" name="thread 1"/>
              <p:cNvSpPr/>
              <p:nvPr/>
            </p:nvSpPr>
            <p:spPr>
              <a:xfrm>
                <a:off x="1254442" y="5835407"/>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defTabSz="821531">
                  <a:defRPr sz="5000">
                    <a:solidFill>
                      <a:srgbClr val="000000"/>
                    </a:solidFill>
                    <a:latin typeface="Helvetica Light"/>
                    <a:ea typeface="Helvetica Light"/>
                    <a:cs typeface="Helvetica Light"/>
                    <a:sym typeface="Helvetica Light"/>
                  </a:defRPr>
                </a:lvl1pPr>
              </a:lstStyle>
              <a:p>
                <a:pPr/>
                <a:r>
                  <a:t>thread 1</a:t>
                </a:r>
              </a:p>
            </p:txBody>
          </p:sp>
        </p:grpSp>
        <p:sp>
          <p:nvSpPr>
            <p:cNvPr id="203" name="Processes data, generates results"/>
            <p:cNvSpPr/>
            <p:nvPr/>
          </p:nvSpPr>
          <p:spPr>
            <a:xfrm>
              <a:off x="0" y="681037"/>
              <a:ext cx="5494294"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defTabSz="821531">
                <a:defRPr sz="4000">
                  <a:solidFill>
                    <a:srgbClr val="000000"/>
                  </a:solidFill>
                  <a:latin typeface="Helvetica Light"/>
                  <a:ea typeface="Helvetica Light"/>
                  <a:cs typeface="Helvetica Light"/>
                  <a:sym typeface="Helvetica Light"/>
                </a:defRPr>
              </a:lvl1pPr>
            </a:lstStyle>
            <a:p>
              <a:pPr/>
              <a:r>
                <a:t>Processes data, generates results</a:t>
              </a:r>
            </a:p>
          </p:txBody>
        </p:sp>
      </p:grpSp>
      <p:sp>
        <p:nvSpPr>
          <p:cNvPr id="205" name="Line"/>
          <p:cNvSpPr/>
          <p:nvPr/>
        </p:nvSpPr>
        <p:spPr>
          <a:xfrm>
            <a:off x="5753660" y="11489808"/>
            <a:ext cx="12232557" cy="1"/>
          </a:xfrm>
          <a:prstGeom prst="line">
            <a:avLst/>
          </a:prstGeom>
          <a:ln w="139700">
            <a:solidFill>
              <a:srgbClr val="000000"/>
            </a:solidFill>
            <a:miter lim="400000"/>
            <a:headEnd type="triangle"/>
            <a:tailEnd type="triangle"/>
          </a:ln>
        </p:spPr>
        <p:txBody>
          <a:bodyPr lIns="71437" tIns="71437" rIns="71437" bIns="71437" anchor="ctr"/>
          <a:lstStyle/>
          <a:p>
            <a:pPr defTabSz="821531">
              <a:defRPr sz="3200">
                <a:solidFill>
                  <a:srgbClr val="000000"/>
                </a:solidFill>
                <a:latin typeface="Helvetica Light"/>
                <a:ea typeface="Helvetica Light"/>
                <a:cs typeface="Helvetica Light"/>
                <a:sym typeface="Helvetica Light"/>
              </a:defRPr>
            </a:pPr>
          </a:p>
        </p:txBody>
      </p:sp>
      <p:sp>
        <p:nvSpPr>
          <p:cNvPr id="206" name="Share data…"/>
          <p:cNvSpPr txBox="1"/>
          <p:nvPr/>
        </p:nvSpPr>
        <p:spPr>
          <a:xfrm>
            <a:off x="9625965" y="10656371"/>
            <a:ext cx="5132071" cy="1666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sz="5000">
                <a:solidFill>
                  <a:srgbClr val="000000"/>
                </a:solidFill>
                <a:latin typeface="Helvetica Light"/>
                <a:ea typeface="Helvetica Light"/>
                <a:cs typeface="Helvetica Light"/>
                <a:sym typeface="Helvetica Light"/>
              </a:defRPr>
            </a:pPr>
            <a:r>
              <a:t>Share data</a:t>
            </a:r>
          </a:p>
          <a:p>
            <a:pPr defTabSz="821531">
              <a:defRPr sz="5000">
                <a:solidFill>
                  <a:srgbClr val="000000"/>
                </a:solidFill>
                <a:latin typeface="Helvetica Light"/>
                <a:ea typeface="Helvetica Light"/>
                <a:cs typeface="Helvetica Light"/>
                <a:sym typeface="Helvetica Light"/>
              </a:defRPr>
            </a:pPr>
            <a:r>
              <a:t>Signal each other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205"/>
                                        </p:tgtEl>
                                        <p:attrNameLst>
                                          <p:attrName>style.visibility</p:attrName>
                                        </p:attrNameLst>
                                      </p:cBhvr>
                                      <p:to>
                                        <p:strVal val="visible"/>
                                      </p:to>
                                    </p:set>
                                  </p:childTnLst>
                                </p:cTn>
                              </p:par>
                            </p:childTnLst>
                          </p:cTn>
                        </p:par>
                        <p:par>
                          <p:cTn id="15" fill="hold">
                            <p:stCondLst>
                              <p:cond delay="0"/>
                            </p:stCondLst>
                            <p:childTnLst>
                              <p:par>
                                <p:cTn id="16" presetClass="entr" nodeType="afterEffect" presetSubtype="0" presetID="1" grpId="4" fill="hold">
                                  <p:stCondLst>
                                    <p:cond delay="0"/>
                                  </p:stCondLst>
                                  <p:iterate type="el" backwards="0">
                                    <p:tmAbs val="0"/>
                                  </p:iterate>
                                  <p:childTnLst>
                                    <p:set>
                                      <p:cBhvr>
                                        <p:cTn id="17" fill="hold"/>
                                        <p:tgtEl>
                                          <p:spTgt spid="2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4" grpId="2"/>
      <p:bldP build="whole" bldLvl="1" animBg="1" rev="0" advAuto="0" spid="206" grpId="4"/>
      <p:bldP build="whole" bldLvl="1" animBg="1" rev="0" advAuto="0" spid="205" grpId="3"/>
      <p:bldP build="whole" bldLvl="1" animBg="1" rev="0" advAuto="0" spid="198"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Asynchronous Programming in JS/TS"/>
          <p:cNvSpPr txBox="1"/>
          <p:nvPr>
            <p:ph type="title"/>
          </p:nvPr>
        </p:nvSpPr>
        <p:spPr>
          <a:prstGeom prst="rect">
            <a:avLst/>
          </a:prstGeom>
        </p:spPr>
        <p:txBody>
          <a:bodyPr/>
          <a:lstStyle/>
          <a:p>
            <a:pPr/>
            <a:r>
              <a:t>Asynchronous Programming in JS/TS</a:t>
            </a:r>
          </a:p>
        </p:txBody>
      </p:sp>
      <p:sp>
        <p:nvSpPr>
          <p:cNvPr id="209" name="How do we make a network request? Isn’t that a slow thing?"/>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How do we make a network request? Isn’t that a slow thing?</a:t>
            </a:r>
          </a:p>
        </p:txBody>
      </p:sp>
      <p:sp>
        <p:nvSpPr>
          <p:cNvPr id="210" name="console.log('Making a request to rest-example');…"/>
          <p:cNvSpPr txBox="1"/>
          <p:nvPr/>
        </p:nvSpPr>
        <p:spPr>
          <a:xfrm>
            <a:off x="1757815" y="4098449"/>
            <a:ext cx="21574218" cy="31654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lgn="l" defTabSz="457200">
              <a:defRPr b="1" sz="2800">
                <a:solidFill>
                  <a:srgbClr val="018001"/>
                </a:solidFill>
                <a:latin typeface="Courier"/>
                <a:ea typeface="Courier"/>
                <a:cs typeface="Courier"/>
                <a:sym typeface="Courier"/>
              </a:defRPr>
            </a:pPr>
            <a:r>
              <a:rPr i="1">
                <a:solidFill>
                  <a:srgbClr val="66187A"/>
                </a:solidFill>
              </a:rPr>
              <a:t>console</a:t>
            </a:r>
            <a:r>
              <a:rPr b="0">
                <a:solidFill>
                  <a:srgbClr val="000000"/>
                </a:solidFill>
              </a:rPr>
              <a:t>.</a:t>
            </a:r>
            <a:r>
              <a:rPr b="0">
                <a:solidFill>
                  <a:srgbClr val="7A7A43"/>
                </a:solidFill>
              </a:rPr>
              <a:t>log</a:t>
            </a:r>
            <a:r>
              <a:rPr b="0">
                <a:solidFill>
                  <a:srgbClr val="000000"/>
                </a:solidFill>
              </a:rPr>
              <a:t>(</a:t>
            </a:r>
            <a:r>
              <a:t>'Making a request to rest-example'</a:t>
            </a:r>
            <a:r>
              <a:rPr b="0">
                <a:solidFill>
                  <a:srgbClr val="000000"/>
                </a:solidFill>
              </a:rPr>
              <a:t>);</a:t>
            </a:r>
            <a:endParaRPr b="0">
              <a:solidFill>
                <a:srgbClr val="000000"/>
              </a:solidFill>
            </a:endParaRPr>
          </a:p>
          <a:p>
            <a:pPr algn="l" defTabSz="457200">
              <a:defRPr i="1" sz="2800">
                <a:solidFill>
                  <a:srgbClr val="808080"/>
                </a:solidFill>
                <a:latin typeface="Courier"/>
                <a:ea typeface="Courier"/>
                <a:cs typeface="Courier"/>
                <a:sym typeface="Courier"/>
              </a:defRPr>
            </a:pPr>
            <a:r>
              <a:rPr b="1">
                <a:solidFill>
                  <a:srgbClr val="66187A"/>
                </a:solidFill>
              </a:rPr>
              <a:t>axios</a:t>
            </a:r>
            <a:r>
              <a:rPr i="0">
                <a:solidFill>
                  <a:srgbClr val="000000"/>
                </a:solidFill>
              </a:rPr>
              <a:t>.</a:t>
            </a:r>
            <a:r>
              <a:rPr i="0">
                <a:solidFill>
                  <a:srgbClr val="7A7A43"/>
                </a:solidFill>
              </a:rPr>
              <a:t>get</a:t>
            </a:r>
            <a:r>
              <a:rPr i="0">
                <a:solidFill>
                  <a:srgbClr val="000000"/>
                </a:solidFill>
              </a:rPr>
              <a:t>(</a:t>
            </a:r>
            <a:r>
              <a:rPr b="1" i="0">
                <a:solidFill>
                  <a:srgbClr val="018001"/>
                </a:solidFill>
              </a:rPr>
              <a:t>'https://rest-example.covey.town/'</a:t>
            </a:r>
            <a:r>
              <a:rPr i="0">
                <a:solidFill>
                  <a:srgbClr val="000000"/>
                </a:solidFill>
              </a:rPr>
              <a:t>) </a:t>
            </a:r>
            <a:r>
              <a:t>// axios is a popular library for making HTTP requests</a:t>
            </a:r>
          </a:p>
          <a:p>
            <a:pPr algn="l" defTabSz="457200">
              <a:defRPr sz="2800">
                <a:solidFill>
                  <a:srgbClr val="000000"/>
                </a:solidFill>
                <a:latin typeface="Courier"/>
                <a:ea typeface="Courier"/>
                <a:cs typeface="Courier"/>
                <a:sym typeface="Courier"/>
              </a:defRPr>
            </a:pPr>
            <a:r>
              <a:rPr i="1">
                <a:solidFill>
                  <a:srgbClr val="808080"/>
                </a:solidFill>
              </a:rPr>
              <a:t>  </a:t>
            </a:r>
            <a:r>
              <a:t>.</a:t>
            </a:r>
            <a:r>
              <a:rPr>
                <a:solidFill>
                  <a:srgbClr val="7A7A43"/>
                </a:solidFill>
              </a:rPr>
              <a:t>then</a:t>
            </a:r>
            <a:r>
              <a:t>((response) =&gt;{</a:t>
            </a:r>
          </a:p>
          <a:p>
            <a:pPr algn="l" defTabSz="457200">
              <a:defRPr b="1" sz="28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'Heard back from server'</a:t>
            </a:r>
            <a:r>
              <a:rPr b="0">
                <a:solidFill>
                  <a:srgbClr val="000000"/>
                </a:solidFill>
              </a:rPr>
              <a:t>);</a:t>
            </a:r>
            <a:endParaRPr b="0">
              <a:solidFill>
                <a:srgbClr val="000000"/>
              </a:solidFill>
            </a:endParaRPr>
          </a:p>
          <a:p>
            <a:pPr algn="l" defTabSz="457200">
              <a:defRPr sz="2800">
                <a:solidFill>
                  <a:srgbClr val="000000"/>
                </a:solidFill>
                <a:latin typeface="Courier"/>
                <a:ea typeface="Courier"/>
                <a:cs typeface="Courier"/>
                <a:sym typeface="Courier"/>
              </a:defRPr>
            </a:pPr>
            <a:r>
              <a:t>  </a:t>
            </a:r>
            <a:r>
              <a:rPr b="1" i="1">
                <a:solidFill>
                  <a:srgbClr val="66187A"/>
                </a:solidFill>
              </a:rPr>
              <a:t>console</a:t>
            </a:r>
            <a:r>
              <a:t>.</a:t>
            </a:r>
            <a:r>
              <a:rPr>
                <a:solidFill>
                  <a:srgbClr val="7A7A43"/>
                </a:solidFill>
              </a:rPr>
              <a:t>log</a:t>
            </a:r>
            <a:r>
              <a:t>(response.</a:t>
            </a:r>
            <a:r>
              <a:rPr b="1">
                <a:solidFill>
                  <a:srgbClr val="66187A"/>
                </a:solidFill>
              </a:rPr>
              <a:t>data</a:t>
            </a:r>
            <a:r>
              <a:t>);</a:t>
            </a:r>
          </a:p>
          <a:p>
            <a:pPr algn="l" defTabSz="457200">
              <a:defRPr sz="2800">
                <a:solidFill>
                  <a:srgbClr val="000000"/>
                </a:solidFill>
                <a:latin typeface="Courier"/>
                <a:ea typeface="Courier"/>
                <a:cs typeface="Courier"/>
                <a:sym typeface="Courier"/>
              </a:defRPr>
            </a:pPr>
            <a:r>
              <a:t>});</a:t>
            </a:r>
          </a:p>
          <a:p>
            <a:pPr algn="l" defTabSz="457200">
              <a:defRPr b="1" sz="2800">
                <a:solidFill>
                  <a:srgbClr val="018001"/>
                </a:solidFill>
                <a:latin typeface="Courier"/>
                <a:ea typeface="Courier"/>
                <a:cs typeface="Courier"/>
                <a:sym typeface="Courier"/>
              </a:defRPr>
            </a:pPr>
            <a:r>
              <a:rPr i="1">
                <a:solidFill>
                  <a:srgbClr val="66187A"/>
                </a:solidFill>
              </a:rPr>
              <a:t>console</a:t>
            </a:r>
            <a:r>
              <a:rPr b="0">
                <a:solidFill>
                  <a:srgbClr val="000000"/>
                </a:solidFill>
              </a:rPr>
              <a:t>.</a:t>
            </a:r>
            <a:r>
              <a:rPr b="0">
                <a:solidFill>
                  <a:srgbClr val="7A7A43"/>
                </a:solidFill>
              </a:rPr>
              <a:t>log</a:t>
            </a:r>
            <a:r>
              <a:rPr b="0">
                <a:solidFill>
                  <a:srgbClr val="000000"/>
                </a:solidFill>
              </a:rPr>
              <a:t>(</a:t>
            </a:r>
            <a:r>
              <a:t>'Response sent!'</a:t>
            </a:r>
            <a:r>
              <a:rPr b="0">
                <a:solidFill>
                  <a:srgbClr val="000000"/>
                </a:solidFill>
              </a:rPr>
              <a:t>);</a:t>
            </a:r>
          </a:p>
        </p:txBody>
      </p:sp>
      <p:grpSp>
        <p:nvGrpSpPr>
          <p:cNvPr id="213" name="Group"/>
          <p:cNvGrpSpPr/>
          <p:nvPr/>
        </p:nvGrpSpPr>
        <p:grpSpPr>
          <a:xfrm>
            <a:off x="7505382" y="8207730"/>
            <a:ext cx="1998928" cy="2765861"/>
            <a:chOff x="494837" y="452437"/>
            <a:chExt cx="1998926" cy="2765859"/>
          </a:xfrm>
        </p:grpSpPr>
        <p:sp>
          <p:nvSpPr>
            <p:cNvPr id="211" name="Making a request to rest-example…"/>
            <p:cNvSpPr/>
            <p:nvPr/>
          </p:nvSpPr>
          <p:spPr>
            <a:xfrm>
              <a:off x="494837" y="1948297"/>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p>
              <a:pPr algn="l" defTabSz="821531">
                <a:defRPr sz="3400">
                  <a:solidFill>
                    <a:srgbClr val="000000"/>
                  </a:solidFill>
                  <a:latin typeface="Menlo Regular"/>
                  <a:ea typeface="Menlo Regular"/>
                  <a:cs typeface="Menlo Regular"/>
                  <a:sym typeface="Menlo Regular"/>
                </a:defRPr>
              </a:pPr>
              <a:r>
                <a:t>Making a request to rest-example</a:t>
              </a:r>
            </a:p>
            <a:p>
              <a:pPr algn="l" defTabSz="821531">
                <a:defRPr sz="3400">
                  <a:solidFill>
                    <a:srgbClr val="000000"/>
                  </a:solidFill>
                  <a:latin typeface="Menlo Regular"/>
                  <a:ea typeface="Menlo Regular"/>
                  <a:cs typeface="Menlo Regular"/>
                  <a:sym typeface="Menlo Regular"/>
                </a:defRPr>
              </a:pPr>
              <a:r>
                <a:t>Response sent!</a:t>
              </a:r>
            </a:p>
            <a:p>
              <a:pPr algn="l" defTabSz="821531">
                <a:defRPr sz="3400">
                  <a:solidFill>
                    <a:srgbClr val="000000"/>
                  </a:solidFill>
                  <a:latin typeface="Menlo Regular"/>
                  <a:ea typeface="Menlo Regular"/>
                  <a:cs typeface="Menlo Regular"/>
                  <a:sym typeface="Menlo Regular"/>
                </a:defRPr>
              </a:pPr>
              <a:r>
                <a:t>Heard back from server</a:t>
              </a:r>
            </a:p>
            <a:p>
              <a:pPr algn="l" defTabSz="821531">
                <a:defRPr sz="3400">
                  <a:solidFill>
                    <a:srgbClr val="000000"/>
                  </a:solidFill>
                  <a:latin typeface="Menlo Regular"/>
                  <a:ea typeface="Menlo Regular"/>
                  <a:cs typeface="Menlo Regular"/>
                  <a:sym typeface="Menlo Regular"/>
                </a:defRPr>
              </a:pPr>
              <a:r>
                <a:t>This is GET number 4 on the current server</a:t>
              </a:r>
            </a:p>
          </p:txBody>
        </p:sp>
        <p:sp>
          <p:nvSpPr>
            <p:cNvPr id="212" name="Output:"/>
            <p:cNvSpPr/>
            <p:nvPr/>
          </p:nvSpPr>
          <p:spPr>
            <a:xfrm>
              <a:off x="1223764" y="452437"/>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defTabSz="821531">
                <a:defRPr b="1" sz="5000">
                  <a:solidFill>
                    <a:srgbClr val="000000"/>
                  </a:solidFill>
                  <a:latin typeface="Helvetica"/>
                  <a:ea typeface="Helvetica"/>
                  <a:cs typeface="Helvetica"/>
                  <a:sym typeface="Helvetica"/>
                </a:defRPr>
              </a:lvl1pPr>
            </a:lstStyle>
            <a:p>
              <a:pPr/>
              <a:r>
                <a:t>Output:</a:t>
              </a:r>
            </a:p>
          </p:txBody>
        </p:sp>
      </p:grpSp>
      <p:grpSp>
        <p:nvGrpSpPr>
          <p:cNvPr id="216" name="axios.get is an asynchronous call"/>
          <p:cNvGrpSpPr/>
          <p:nvPr/>
        </p:nvGrpSpPr>
        <p:grpSpPr>
          <a:xfrm>
            <a:off x="7026426" y="11282397"/>
            <a:ext cx="9059235" cy="1362084"/>
            <a:chOff x="0" y="0"/>
            <a:chExt cx="9059234" cy="1362083"/>
          </a:xfrm>
        </p:grpSpPr>
        <p:sp>
          <p:nvSpPr>
            <p:cNvPr id="215" name="axios.get is an asynchronous call"/>
            <p:cNvSpPr txBox="1"/>
            <p:nvPr/>
          </p:nvSpPr>
          <p:spPr>
            <a:xfrm>
              <a:off x="215899" y="139700"/>
              <a:ext cx="8627436" cy="803284"/>
            </a:xfrm>
            <a:prstGeom prst="rect">
              <a:avLst/>
            </a:prstGeom>
            <a:noFill/>
            <a:ln>
              <a:noFill/>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p>
              <a:pPr defTabSz="821531">
                <a:defRPr sz="4200">
                  <a:solidFill>
                    <a:srgbClr val="000000"/>
                  </a:solidFill>
                  <a:latin typeface="Helvetica Light"/>
                  <a:ea typeface="Helvetica Light"/>
                  <a:cs typeface="Helvetica Light"/>
                  <a:sym typeface="Helvetica Light"/>
                </a:defRPr>
              </a:pPr>
              <a:r>
                <a:rPr sz="3400">
                  <a:latin typeface="Menlo Regular"/>
                  <a:ea typeface="Menlo Regular"/>
                  <a:cs typeface="Menlo Regular"/>
                  <a:sym typeface="Menlo Regular"/>
                </a:rPr>
                <a:t>axios.get</a:t>
              </a:r>
              <a:r>
                <a:t> is an </a:t>
              </a:r>
              <a:r>
                <a:rPr b="1">
                  <a:latin typeface="Helvetica"/>
                  <a:ea typeface="Helvetica"/>
                  <a:cs typeface="Helvetica"/>
                  <a:sym typeface="Helvetica"/>
                </a:rPr>
                <a:t>asynchronous call</a:t>
              </a:r>
            </a:p>
          </p:txBody>
        </p:sp>
        <p:pic>
          <p:nvPicPr>
            <p:cNvPr id="214" name="axios.get is an asynchronous call axios.get is an asynchronous call" descr="axios.get is an asynchronous call axios.get is an asynchronous call"/>
            <p:cNvPicPr>
              <a:picLocks noChangeAspect="0"/>
            </p:cNvPicPr>
            <p:nvPr/>
          </p:nvPicPr>
          <p:blipFill>
            <a:blip r:embed="rId2">
              <a:extLst/>
            </a:blip>
            <a:stretch>
              <a:fillRect/>
            </a:stretch>
          </p:blipFill>
          <p:spPr>
            <a:xfrm>
              <a:off x="-1" y="0"/>
              <a:ext cx="9059236" cy="1362084"/>
            </a:xfrm>
            <a:prstGeom prst="rect">
              <a:avLst/>
            </a:prstGeom>
            <a:effectLst/>
          </p:spPr>
        </p:pic>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3" grpId="1"/>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Multi-Threading in JS"/>
          <p:cNvSpPr txBox="1"/>
          <p:nvPr>
            <p:ph type="title"/>
          </p:nvPr>
        </p:nvSpPr>
        <p:spPr>
          <a:prstGeom prst="rect">
            <a:avLst/>
          </a:prstGeom>
        </p:spPr>
        <p:txBody>
          <a:bodyPr/>
          <a:lstStyle/>
          <a:p>
            <a:pPr/>
            <a:r>
              <a:t>Multi-Threading in JS</a:t>
            </a:r>
          </a:p>
        </p:txBody>
      </p:sp>
      <p:sp>
        <p:nvSpPr>
          <p:cNvPr id="219" name="Everything you write will run in a single thread* (event loop)…"/>
          <p:cNvSpPr txBox="1"/>
          <p:nvPr>
            <p:ph type="body" sz="half" idx="1"/>
          </p:nvPr>
        </p:nvSpPr>
        <p:spPr>
          <a:xfrm>
            <a:off x="1206500" y="3107662"/>
            <a:ext cx="21971000" cy="3370234"/>
          </a:xfrm>
          <a:prstGeom prst="rect">
            <a:avLst/>
          </a:prstGeom>
        </p:spPr>
        <p:txBody>
          <a:bodyPr/>
          <a:lstStyle/>
          <a:p>
            <a:pPr marL="445008" indent="-445008" defTabSz="1779987">
              <a:spcBef>
                <a:spcPts val="3200"/>
              </a:spcBef>
              <a:defRPr sz="3504"/>
            </a:pPr>
            <a:r>
              <a:t>Everything you write will run in a single thread* (event loop)</a:t>
            </a:r>
          </a:p>
          <a:p>
            <a:pPr marL="445008" indent="-445008" defTabSz="1779987">
              <a:spcBef>
                <a:spcPts val="3200"/>
              </a:spcBef>
              <a:defRPr sz="3504"/>
            </a:pPr>
            <a:r>
              <a:t>Since you are not sharing data between threads, races don’t happen as easily</a:t>
            </a:r>
          </a:p>
          <a:p>
            <a:pPr marL="445008" indent="-445008" defTabSz="1779987">
              <a:spcBef>
                <a:spcPts val="3200"/>
              </a:spcBef>
              <a:defRPr sz="3504"/>
            </a:pPr>
            <a:r>
              <a:t>Inside of JS engine: many threads</a:t>
            </a:r>
          </a:p>
          <a:p>
            <a:pPr marL="445008" indent="-445008" defTabSz="1779987">
              <a:spcBef>
                <a:spcPts val="3200"/>
              </a:spcBef>
              <a:defRPr sz="3504"/>
            </a:pPr>
            <a:r>
              <a:t>Event loop processes events, and calls your callbacks (or “event handlers”)</a:t>
            </a:r>
          </a:p>
        </p:txBody>
      </p:sp>
      <p:grpSp>
        <p:nvGrpSpPr>
          <p:cNvPr id="235" name="Group"/>
          <p:cNvGrpSpPr/>
          <p:nvPr/>
        </p:nvGrpSpPr>
        <p:grpSpPr>
          <a:xfrm>
            <a:off x="7051946" y="6579095"/>
            <a:ext cx="10280108" cy="6586484"/>
            <a:chOff x="0" y="0"/>
            <a:chExt cx="10280107" cy="6586482"/>
          </a:xfrm>
        </p:grpSpPr>
        <p:sp>
          <p:nvSpPr>
            <p:cNvPr id="220" name="Rectangle"/>
            <p:cNvSpPr/>
            <p:nvPr/>
          </p:nvSpPr>
          <p:spPr>
            <a:xfrm>
              <a:off x="0" y="0"/>
              <a:ext cx="10280108" cy="5479001"/>
            </a:xfrm>
            <a:prstGeom prst="rect">
              <a:avLst/>
            </a:prstGeom>
            <a:solidFill>
              <a:srgbClr val="3284CC"/>
            </a:solidFill>
            <a:ln w="12700" cap="flat">
              <a:noFill/>
              <a:miter lim="400000"/>
            </a:ln>
            <a:effectLst>
              <a:outerShdw sx="100000" sy="100000" kx="0" ky="0" algn="b" rotWithShape="0" blurRad="50800" dist="25400" dir="5400000">
                <a:srgbClr val="000000">
                  <a:alpha val="50000"/>
                </a:srgbClr>
              </a:outerShdw>
            </a:effectLst>
          </p:spPr>
          <p:txBody>
            <a:bodyPr wrap="square" lIns="71437" tIns="71437" rIns="71437" bIns="71437" numCol="1" anchor="ctr">
              <a:noAutofit/>
            </a:bodyPr>
            <a:lstStyle/>
            <a:p>
              <a:pPr defTabSz="821531">
                <a:defRPr sz="3200">
                  <a:solidFill>
                    <a:srgbClr val="FFFFFF"/>
                  </a:solidFill>
                  <a:latin typeface="Helvetica Light"/>
                  <a:ea typeface="Helvetica Light"/>
                  <a:cs typeface="Helvetica Light"/>
                  <a:sym typeface="Helvetica Light"/>
                </a:defRPr>
              </a:pPr>
            </a:p>
          </p:txBody>
        </p:sp>
        <p:grpSp>
          <p:nvGrpSpPr>
            <p:cNvPr id="223" name="Group"/>
            <p:cNvGrpSpPr/>
            <p:nvPr/>
          </p:nvGrpSpPr>
          <p:grpSpPr>
            <a:xfrm>
              <a:off x="2081190" y="493799"/>
              <a:ext cx="1351559" cy="4491403"/>
              <a:chOff x="0" y="0"/>
              <a:chExt cx="1351558" cy="4491401"/>
            </a:xfrm>
          </p:grpSpPr>
          <p:sp>
            <p:nvSpPr>
              <p:cNvPr id="221" name="Rectangle"/>
              <p:cNvSpPr/>
              <p:nvPr/>
            </p:nvSpPr>
            <p:spPr>
              <a:xfrm>
                <a:off x="0" y="0"/>
                <a:ext cx="1351559" cy="3602219"/>
              </a:xfrm>
              <a:prstGeom prst="rect">
                <a:avLst/>
              </a:prstGeom>
              <a:solidFill>
                <a:srgbClr val="FFA996"/>
              </a:solidFill>
              <a:ln w="25400" cap="flat">
                <a:solidFill>
                  <a:srgbClr val="000000"/>
                </a:solidFill>
                <a:prstDash val="solid"/>
                <a:miter lim="400000"/>
              </a:ln>
              <a:effectLst>
                <a:outerShdw sx="100000" sy="100000" kx="0" ky="0" algn="b" rotWithShape="0" blurRad="63500" dist="12700" dir="0">
                  <a:srgbClr val="000000">
                    <a:alpha val="50000"/>
                  </a:srgbClr>
                </a:outerShdw>
              </a:effectLst>
            </p:spPr>
            <p:txBody>
              <a:bodyPr wrap="square" lIns="71437" tIns="71437" rIns="71437" bIns="71437" numCol="1" anchor="ctr">
                <a:noAutofit/>
              </a:bodyPr>
              <a:lstStyle/>
              <a:p>
                <a:pPr defTabSz="821531">
                  <a:defRPr sz="3200">
                    <a:solidFill>
                      <a:srgbClr val="000000"/>
                    </a:solidFill>
                    <a:latin typeface="Helvetica Light"/>
                    <a:ea typeface="Helvetica Light"/>
                    <a:cs typeface="Helvetica Light"/>
                    <a:sym typeface="Helvetica Light"/>
                  </a:defRPr>
                </a:pPr>
              </a:p>
            </p:txBody>
          </p:sp>
          <p:sp>
            <p:nvSpPr>
              <p:cNvPr id="222" name="thread 1"/>
              <p:cNvSpPr/>
              <p:nvPr/>
            </p:nvSpPr>
            <p:spPr>
              <a:xfrm>
                <a:off x="0" y="3604094"/>
                <a:ext cx="1351559" cy="887308"/>
              </a:xfrm>
              <a:prstGeom prst="rect">
                <a:avLst/>
              </a:prstGeom>
              <a:solidFill>
                <a:srgbClr val="FFA996"/>
              </a:solidFill>
              <a:ln w="25400" cap="flat">
                <a:solidFill>
                  <a:srgbClr val="000000"/>
                </a:solidFill>
                <a:prstDash val="solid"/>
                <a:miter lim="400000"/>
              </a:ln>
              <a:effectLst>
                <a:outerShdw sx="100000" sy="100000" kx="0" ky="0" algn="b" rotWithShape="0" blurRad="63500" dist="12700" dir="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2200">
                    <a:solidFill>
                      <a:srgbClr val="000000"/>
                    </a:solidFill>
                    <a:latin typeface="Helvetica Light"/>
                    <a:ea typeface="Helvetica Light"/>
                    <a:cs typeface="Helvetica Light"/>
                    <a:sym typeface="Helvetica Light"/>
                  </a:defRPr>
                </a:lvl1pPr>
              </a:lstStyle>
              <a:p>
                <a:pPr/>
                <a:r>
                  <a:t>thread 1</a:t>
                </a:r>
              </a:p>
            </p:txBody>
          </p:sp>
        </p:grpSp>
        <p:grpSp>
          <p:nvGrpSpPr>
            <p:cNvPr id="226" name="Group"/>
            <p:cNvGrpSpPr/>
            <p:nvPr/>
          </p:nvGrpSpPr>
          <p:grpSpPr>
            <a:xfrm>
              <a:off x="3751289" y="493799"/>
              <a:ext cx="1351559" cy="4491403"/>
              <a:chOff x="0" y="0"/>
              <a:chExt cx="1351558" cy="4491401"/>
            </a:xfrm>
          </p:grpSpPr>
          <p:sp>
            <p:nvSpPr>
              <p:cNvPr id="224" name="Rectangle"/>
              <p:cNvSpPr/>
              <p:nvPr/>
            </p:nvSpPr>
            <p:spPr>
              <a:xfrm>
                <a:off x="0" y="0"/>
                <a:ext cx="1351559" cy="3602219"/>
              </a:xfrm>
              <a:prstGeom prst="rect">
                <a:avLst/>
              </a:prstGeom>
              <a:solidFill>
                <a:srgbClr val="FFA996"/>
              </a:solidFill>
              <a:ln w="25400" cap="flat">
                <a:solidFill>
                  <a:srgbClr val="000000"/>
                </a:solidFill>
                <a:prstDash val="solid"/>
                <a:miter lim="400000"/>
              </a:ln>
              <a:effectLst>
                <a:outerShdw sx="100000" sy="100000" kx="0" ky="0" algn="b" rotWithShape="0" blurRad="63500" dist="12700" dir="0">
                  <a:srgbClr val="000000">
                    <a:alpha val="50000"/>
                  </a:srgbClr>
                </a:outerShdw>
              </a:effectLst>
            </p:spPr>
            <p:txBody>
              <a:bodyPr wrap="square" lIns="71437" tIns="71437" rIns="71437" bIns="71437" numCol="1" anchor="ctr">
                <a:noAutofit/>
              </a:bodyPr>
              <a:lstStyle/>
              <a:p>
                <a:pPr defTabSz="821531">
                  <a:defRPr sz="3200">
                    <a:solidFill>
                      <a:srgbClr val="000000"/>
                    </a:solidFill>
                    <a:latin typeface="Helvetica Light"/>
                    <a:ea typeface="Helvetica Light"/>
                    <a:cs typeface="Helvetica Light"/>
                    <a:sym typeface="Helvetica Light"/>
                  </a:defRPr>
                </a:pPr>
              </a:p>
            </p:txBody>
          </p:sp>
          <p:sp>
            <p:nvSpPr>
              <p:cNvPr id="225" name="thread 2"/>
              <p:cNvSpPr/>
              <p:nvPr/>
            </p:nvSpPr>
            <p:spPr>
              <a:xfrm>
                <a:off x="0" y="3604094"/>
                <a:ext cx="1351559" cy="887308"/>
              </a:xfrm>
              <a:prstGeom prst="rect">
                <a:avLst/>
              </a:prstGeom>
              <a:solidFill>
                <a:srgbClr val="FFA996"/>
              </a:solidFill>
              <a:ln w="25400" cap="flat">
                <a:solidFill>
                  <a:srgbClr val="000000"/>
                </a:solidFill>
                <a:prstDash val="solid"/>
                <a:miter lim="400000"/>
              </a:ln>
              <a:effectLst>
                <a:outerShdw sx="100000" sy="100000" kx="0" ky="0" algn="b" rotWithShape="0" blurRad="63500" dist="12700" dir="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2200">
                    <a:solidFill>
                      <a:srgbClr val="000000"/>
                    </a:solidFill>
                    <a:latin typeface="Helvetica Light"/>
                    <a:ea typeface="Helvetica Light"/>
                    <a:cs typeface="Helvetica Light"/>
                    <a:sym typeface="Helvetica Light"/>
                  </a:defRPr>
                </a:lvl1pPr>
              </a:lstStyle>
              <a:p>
                <a:pPr/>
                <a:r>
                  <a:t>thread 2</a:t>
                </a:r>
              </a:p>
            </p:txBody>
          </p:sp>
        </p:grpSp>
        <p:grpSp>
          <p:nvGrpSpPr>
            <p:cNvPr id="229" name="Group"/>
            <p:cNvGrpSpPr/>
            <p:nvPr/>
          </p:nvGrpSpPr>
          <p:grpSpPr>
            <a:xfrm>
              <a:off x="5421388" y="493799"/>
              <a:ext cx="1351559" cy="4491403"/>
              <a:chOff x="0" y="0"/>
              <a:chExt cx="1351558" cy="4491401"/>
            </a:xfrm>
          </p:grpSpPr>
          <p:sp>
            <p:nvSpPr>
              <p:cNvPr id="227" name="Rectangle"/>
              <p:cNvSpPr/>
              <p:nvPr/>
            </p:nvSpPr>
            <p:spPr>
              <a:xfrm>
                <a:off x="0" y="0"/>
                <a:ext cx="1351559" cy="3602219"/>
              </a:xfrm>
              <a:prstGeom prst="rect">
                <a:avLst/>
              </a:prstGeom>
              <a:solidFill>
                <a:srgbClr val="FFA996"/>
              </a:solidFill>
              <a:ln w="25400" cap="flat">
                <a:solidFill>
                  <a:srgbClr val="000000"/>
                </a:solidFill>
                <a:prstDash val="solid"/>
                <a:miter lim="400000"/>
              </a:ln>
              <a:effectLst>
                <a:outerShdw sx="100000" sy="100000" kx="0" ky="0" algn="b" rotWithShape="0" blurRad="63500" dist="12700" dir="0">
                  <a:srgbClr val="000000">
                    <a:alpha val="50000"/>
                  </a:srgbClr>
                </a:outerShdw>
              </a:effectLst>
            </p:spPr>
            <p:txBody>
              <a:bodyPr wrap="square" lIns="71437" tIns="71437" rIns="71437" bIns="71437" numCol="1" anchor="ctr">
                <a:noAutofit/>
              </a:bodyPr>
              <a:lstStyle/>
              <a:p>
                <a:pPr defTabSz="821531">
                  <a:defRPr sz="3200">
                    <a:solidFill>
                      <a:srgbClr val="000000"/>
                    </a:solidFill>
                    <a:latin typeface="Helvetica Light"/>
                    <a:ea typeface="Helvetica Light"/>
                    <a:cs typeface="Helvetica Light"/>
                    <a:sym typeface="Helvetica Light"/>
                  </a:defRPr>
                </a:pPr>
              </a:p>
            </p:txBody>
          </p:sp>
          <p:sp>
            <p:nvSpPr>
              <p:cNvPr id="228" name="thread 3"/>
              <p:cNvSpPr/>
              <p:nvPr/>
            </p:nvSpPr>
            <p:spPr>
              <a:xfrm>
                <a:off x="0" y="3604094"/>
                <a:ext cx="1351559" cy="887308"/>
              </a:xfrm>
              <a:prstGeom prst="rect">
                <a:avLst/>
              </a:prstGeom>
              <a:solidFill>
                <a:srgbClr val="FFA996"/>
              </a:solidFill>
              <a:ln w="25400" cap="flat">
                <a:solidFill>
                  <a:srgbClr val="000000"/>
                </a:solidFill>
                <a:prstDash val="solid"/>
                <a:miter lim="400000"/>
              </a:ln>
              <a:effectLst>
                <a:outerShdw sx="100000" sy="100000" kx="0" ky="0" algn="b" rotWithShape="0" blurRad="63500" dist="12700" dir="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2200">
                    <a:solidFill>
                      <a:srgbClr val="000000"/>
                    </a:solidFill>
                    <a:latin typeface="Helvetica Light"/>
                    <a:ea typeface="Helvetica Light"/>
                    <a:cs typeface="Helvetica Light"/>
                    <a:sym typeface="Helvetica Light"/>
                  </a:defRPr>
                </a:lvl1pPr>
              </a:lstStyle>
              <a:p>
                <a:pPr/>
                <a:r>
                  <a:t>thread 3</a:t>
                </a:r>
              </a:p>
            </p:txBody>
          </p:sp>
        </p:grpSp>
        <p:grpSp>
          <p:nvGrpSpPr>
            <p:cNvPr id="232" name="Group"/>
            <p:cNvGrpSpPr/>
            <p:nvPr/>
          </p:nvGrpSpPr>
          <p:grpSpPr>
            <a:xfrm>
              <a:off x="8761588" y="493799"/>
              <a:ext cx="1351559" cy="4491403"/>
              <a:chOff x="0" y="0"/>
              <a:chExt cx="1351558" cy="4491401"/>
            </a:xfrm>
          </p:grpSpPr>
          <p:sp>
            <p:nvSpPr>
              <p:cNvPr id="230" name="Rectangle"/>
              <p:cNvSpPr/>
              <p:nvPr/>
            </p:nvSpPr>
            <p:spPr>
              <a:xfrm>
                <a:off x="0" y="0"/>
                <a:ext cx="1351559" cy="3602219"/>
              </a:xfrm>
              <a:prstGeom prst="rect">
                <a:avLst/>
              </a:prstGeom>
              <a:solidFill>
                <a:srgbClr val="FFA996"/>
              </a:solidFill>
              <a:ln w="25400" cap="flat">
                <a:solidFill>
                  <a:srgbClr val="000000"/>
                </a:solidFill>
                <a:prstDash val="solid"/>
                <a:miter lim="400000"/>
              </a:ln>
              <a:effectLst>
                <a:outerShdw sx="100000" sy="100000" kx="0" ky="0" algn="b" rotWithShape="0" blurRad="63500" dist="12700" dir="0">
                  <a:srgbClr val="000000">
                    <a:alpha val="50000"/>
                  </a:srgbClr>
                </a:outerShdw>
              </a:effectLst>
            </p:spPr>
            <p:txBody>
              <a:bodyPr wrap="square" lIns="71437" tIns="71437" rIns="71437" bIns="71437" numCol="1" anchor="ctr">
                <a:noAutofit/>
              </a:bodyPr>
              <a:lstStyle/>
              <a:p>
                <a:pPr defTabSz="821531">
                  <a:defRPr sz="3200">
                    <a:solidFill>
                      <a:srgbClr val="FFFFFF"/>
                    </a:solidFill>
                    <a:latin typeface="Helvetica Light"/>
                    <a:ea typeface="Helvetica Light"/>
                    <a:cs typeface="Helvetica Light"/>
                    <a:sym typeface="Helvetica Light"/>
                  </a:defRPr>
                </a:pPr>
              </a:p>
            </p:txBody>
          </p:sp>
          <p:sp>
            <p:nvSpPr>
              <p:cNvPr id="231" name="thread n"/>
              <p:cNvSpPr/>
              <p:nvPr/>
            </p:nvSpPr>
            <p:spPr>
              <a:xfrm>
                <a:off x="0" y="3604094"/>
                <a:ext cx="1351559" cy="887308"/>
              </a:xfrm>
              <a:prstGeom prst="rect">
                <a:avLst/>
              </a:prstGeom>
              <a:solidFill>
                <a:srgbClr val="FFA996"/>
              </a:solidFill>
              <a:ln w="25400" cap="flat">
                <a:solidFill>
                  <a:srgbClr val="000000"/>
                </a:solidFill>
                <a:prstDash val="solid"/>
                <a:miter lim="400000"/>
              </a:ln>
              <a:effectLst>
                <a:outerShdw sx="100000" sy="100000" kx="0" ky="0" algn="b" rotWithShape="0" blurRad="63500" dist="12700" dir="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2200">
                    <a:solidFill>
                      <a:srgbClr val="000000"/>
                    </a:solidFill>
                    <a:latin typeface="Helvetica Light"/>
                    <a:ea typeface="Helvetica Light"/>
                    <a:cs typeface="Helvetica Light"/>
                    <a:sym typeface="Helvetica Light"/>
                  </a:defRPr>
                </a:lvl1pPr>
              </a:lstStyle>
              <a:p>
                <a:pPr/>
                <a:r>
                  <a:t>thread n</a:t>
                </a:r>
              </a:p>
            </p:txBody>
          </p:sp>
        </p:grpSp>
        <p:sp>
          <p:nvSpPr>
            <p:cNvPr id="233" name="…"/>
            <p:cNvSpPr txBox="1"/>
            <p:nvPr/>
          </p:nvSpPr>
          <p:spPr>
            <a:xfrm>
              <a:off x="7177908" y="3698575"/>
              <a:ext cx="1178720" cy="13573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b="1" sz="8000">
                  <a:solidFill>
                    <a:srgbClr val="FFFFFF"/>
                  </a:solidFill>
                  <a:latin typeface="Helvetica"/>
                  <a:ea typeface="Helvetica"/>
                  <a:cs typeface="Helvetica"/>
                  <a:sym typeface="Helvetica"/>
                </a:defRPr>
              </a:lvl1pPr>
            </a:lstStyle>
            <a:p>
              <a:pPr/>
              <a:r>
                <a:t>…</a:t>
              </a:r>
            </a:p>
          </p:txBody>
        </p:sp>
        <p:sp>
          <p:nvSpPr>
            <p:cNvPr id="234" name="NodeJS"/>
            <p:cNvSpPr txBox="1"/>
            <p:nvPr/>
          </p:nvSpPr>
          <p:spPr>
            <a:xfrm>
              <a:off x="3307451" y="5675654"/>
              <a:ext cx="3054597" cy="9108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5000">
                  <a:solidFill>
                    <a:srgbClr val="000000"/>
                  </a:solidFill>
                  <a:latin typeface="Helvetica Light"/>
                  <a:ea typeface="Helvetica Light"/>
                  <a:cs typeface="Helvetica Light"/>
                  <a:sym typeface="Helvetica Light"/>
                </a:defRPr>
              </a:lvl1pPr>
            </a:lstStyle>
            <a:p>
              <a:pPr/>
              <a:r>
                <a:t>NodeJS</a:t>
              </a:r>
            </a:p>
          </p:txBody>
        </p:sp>
      </p:grpSp>
      <p:grpSp>
        <p:nvGrpSpPr>
          <p:cNvPr id="238" name="Group"/>
          <p:cNvGrpSpPr/>
          <p:nvPr/>
        </p:nvGrpSpPr>
        <p:grpSpPr>
          <a:xfrm>
            <a:off x="7376617" y="7072895"/>
            <a:ext cx="1351559" cy="4491402"/>
            <a:chOff x="0" y="0"/>
            <a:chExt cx="1351558" cy="4491401"/>
          </a:xfrm>
        </p:grpSpPr>
        <p:sp>
          <p:nvSpPr>
            <p:cNvPr id="236" name="Rectangle"/>
            <p:cNvSpPr/>
            <p:nvPr/>
          </p:nvSpPr>
          <p:spPr>
            <a:xfrm>
              <a:off x="0" y="0"/>
              <a:ext cx="1351559" cy="3602219"/>
            </a:xfrm>
            <a:prstGeom prst="rect">
              <a:avLst/>
            </a:prstGeom>
            <a:solidFill>
              <a:srgbClr val="FFA996"/>
            </a:solidFill>
            <a:ln w="25400" cap="flat">
              <a:solidFill>
                <a:srgbClr val="000000"/>
              </a:solidFill>
              <a:prstDash val="solid"/>
              <a:miter lim="400000"/>
            </a:ln>
            <a:effectLst>
              <a:outerShdw sx="100000" sy="100000" kx="0" ky="0" algn="b" rotWithShape="0" blurRad="63500" dist="12700" dir="0">
                <a:srgbClr val="000000">
                  <a:alpha val="50000"/>
                </a:srgbClr>
              </a:outerShdw>
            </a:effectLst>
          </p:spPr>
          <p:txBody>
            <a:bodyPr wrap="square" lIns="71437" tIns="71437" rIns="71437" bIns="71437" numCol="1" anchor="ctr">
              <a:noAutofit/>
            </a:bodyPr>
            <a:lstStyle/>
            <a:p>
              <a:pPr defTabSz="821531">
                <a:defRPr sz="3200">
                  <a:solidFill>
                    <a:srgbClr val="000000"/>
                  </a:solidFill>
                  <a:latin typeface="Helvetica Light"/>
                  <a:ea typeface="Helvetica Light"/>
                  <a:cs typeface="Helvetica Light"/>
                  <a:sym typeface="Helvetica Light"/>
                </a:defRPr>
              </a:pPr>
            </a:p>
          </p:txBody>
        </p:sp>
        <p:sp>
          <p:nvSpPr>
            <p:cNvPr id="237" name="event looper"/>
            <p:cNvSpPr/>
            <p:nvPr/>
          </p:nvSpPr>
          <p:spPr>
            <a:xfrm>
              <a:off x="0" y="3604094"/>
              <a:ext cx="1351559" cy="887308"/>
            </a:xfrm>
            <a:prstGeom prst="rect">
              <a:avLst/>
            </a:prstGeom>
            <a:solidFill>
              <a:srgbClr val="FFA996"/>
            </a:solidFill>
            <a:ln w="25400" cap="flat">
              <a:solidFill>
                <a:srgbClr val="000000"/>
              </a:solidFill>
              <a:prstDash val="solid"/>
              <a:miter lim="400000"/>
            </a:ln>
            <a:effectLst>
              <a:outerShdw sx="100000" sy="100000" kx="0" ky="0" algn="b" rotWithShape="0" blurRad="63500" dist="12700" dir="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2200">
                  <a:solidFill>
                    <a:srgbClr val="000000"/>
                  </a:solidFill>
                  <a:latin typeface="Helvetica Light"/>
                  <a:ea typeface="Helvetica Light"/>
                  <a:cs typeface="Helvetica Light"/>
                  <a:sym typeface="Helvetica Light"/>
                </a:defRPr>
              </a:lvl1pPr>
            </a:lstStyle>
            <a:p>
              <a:pPr/>
              <a:r>
                <a:t>event looper</a:t>
              </a:r>
            </a:p>
          </p:txBody>
        </p:sp>
      </p:grpSp>
      <p:grpSp>
        <p:nvGrpSpPr>
          <p:cNvPr id="241" name="Group"/>
          <p:cNvGrpSpPr/>
          <p:nvPr/>
        </p:nvGrpSpPr>
        <p:grpSpPr>
          <a:xfrm>
            <a:off x="7275929" y="6738297"/>
            <a:ext cx="1552934" cy="5160597"/>
            <a:chOff x="0" y="0"/>
            <a:chExt cx="1552933" cy="5160596"/>
          </a:xfrm>
        </p:grpSpPr>
        <p:sp>
          <p:nvSpPr>
            <p:cNvPr id="239" name="Rectangle"/>
            <p:cNvSpPr/>
            <p:nvPr/>
          </p:nvSpPr>
          <p:spPr>
            <a:xfrm>
              <a:off x="0" y="0"/>
              <a:ext cx="1552934" cy="4138930"/>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sx="100000" sy="100000" kx="0" ky="0" algn="b" rotWithShape="0" blurRad="50800" dist="25400" dir="5400000">
                <a:srgbClr val="000000">
                  <a:alpha val="50000"/>
                </a:srgbClr>
              </a:outerShdw>
            </a:effectLst>
          </p:spPr>
          <p:txBody>
            <a:bodyPr wrap="square" lIns="71437" tIns="71437" rIns="71437" bIns="71437" numCol="1" anchor="ctr">
              <a:noAutofit/>
            </a:bodyPr>
            <a:lstStyle/>
            <a:p>
              <a:pPr defTabSz="821531">
                <a:defRPr b="1" sz="2800">
                  <a:solidFill>
                    <a:srgbClr val="000000"/>
                  </a:solidFill>
                  <a:latin typeface="Helvetica"/>
                  <a:ea typeface="Helvetica"/>
                  <a:cs typeface="Helvetica"/>
                  <a:sym typeface="Helvetica"/>
                </a:defRPr>
              </a:pPr>
            </a:p>
          </p:txBody>
        </p:sp>
        <p:sp>
          <p:nvSpPr>
            <p:cNvPr id="240" name="event loop"/>
            <p:cNvSpPr/>
            <p:nvPr/>
          </p:nvSpPr>
          <p:spPr>
            <a:xfrm>
              <a:off x="0" y="4141085"/>
              <a:ext cx="1552934" cy="1019512"/>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b="1" sz="2800">
                  <a:solidFill>
                    <a:srgbClr val="000000"/>
                  </a:solidFill>
                  <a:latin typeface="Helvetica"/>
                  <a:ea typeface="Helvetica"/>
                  <a:cs typeface="Helvetica"/>
                  <a:sym typeface="Helvetica"/>
                </a:defRPr>
              </a:lvl1pPr>
            </a:lstStyle>
            <a:p>
              <a:pPr/>
              <a:r>
                <a:t>event loop</a:t>
              </a:r>
            </a:p>
          </p:txBody>
        </p:sp>
      </p:grpSp>
      <p:grpSp>
        <p:nvGrpSpPr>
          <p:cNvPr id="246" name="Group"/>
          <p:cNvGrpSpPr/>
          <p:nvPr/>
        </p:nvGrpSpPr>
        <p:grpSpPr>
          <a:xfrm>
            <a:off x="8026324" y="7754143"/>
            <a:ext cx="8778075" cy="2447452"/>
            <a:chOff x="0" y="490537"/>
            <a:chExt cx="8778074" cy="2447450"/>
          </a:xfrm>
        </p:grpSpPr>
        <p:grpSp>
          <p:nvGrpSpPr>
            <p:cNvPr id="244" name="All of your code runs in this one thread"/>
            <p:cNvGrpSpPr/>
            <p:nvPr/>
          </p:nvGrpSpPr>
          <p:grpSpPr>
            <a:xfrm>
              <a:off x="1728732" y="490537"/>
              <a:ext cx="7049343" cy="1828801"/>
              <a:chOff x="0" y="0"/>
              <a:chExt cx="7049341" cy="1828800"/>
            </a:xfrm>
          </p:grpSpPr>
          <p:sp>
            <p:nvSpPr>
              <p:cNvPr id="243" name="All of your code runs in this one thread"/>
              <p:cNvSpPr/>
              <p:nvPr/>
            </p:nvSpPr>
            <p:spPr>
              <a:xfrm>
                <a:off x="215900" y="139700"/>
                <a:ext cx="6617542"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solidFill>
                <a:srgbClr val="FFFFFF"/>
              </a:solidFill>
              <a:ln>
                <a:noFill/>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defTabSz="821531">
                  <a:defRPr b="1" sz="3600">
                    <a:solidFill>
                      <a:srgbClr val="000000"/>
                    </a:solidFill>
                    <a:latin typeface="Helvetica"/>
                    <a:ea typeface="Helvetica"/>
                    <a:cs typeface="Helvetica"/>
                    <a:sym typeface="Helvetica"/>
                  </a:defRPr>
                </a:lvl1pPr>
              </a:lstStyle>
              <a:p>
                <a:pPr/>
                <a:r>
                  <a:t>All of your code runs in this one thread</a:t>
                </a:r>
              </a:p>
            </p:txBody>
          </p:sp>
          <p:pic>
            <p:nvPicPr>
              <p:cNvPr id="242" name="All of your code runs in this one thread All of your code runs in this one thread" descr="All of your code runs in this one thread All of your code runs in this one thread"/>
              <p:cNvPicPr>
                <a:picLocks noChangeAspect="0"/>
              </p:cNvPicPr>
              <p:nvPr/>
            </p:nvPicPr>
            <p:blipFill>
              <a:blip r:embed="rId3">
                <a:extLst/>
              </a:blip>
              <a:stretch>
                <a:fillRect/>
              </a:stretch>
            </p:blipFill>
            <p:spPr>
              <a:xfrm>
                <a:off x="0" y="0"/>
                <a:ext cx="7049342" cy="1828800"/>
              </a:xfrm>
              <a:prstGeom prst="rect">
                <a:avLst/>
              </a:prstGeom>
              <a:effectLst/>
            </p:spPr>
          </p:pic>
        </p:grpSp>
        <p:sp>
          <p:nvSpPr>
            <p:cNvPr id="245" name="Line"/>
            <p:cNvSpPr/>
            <p:nvPr/>
          </p:nvSpPr>
          <p:spPr>
            <a:xfrm flipH="1">
              <a:off x="-1" y="887410"/>
              <a:ext cx="2050579" cy="2050579"/>
            </a:xfrm>
            <a:prstGeom prst="line">
              <a:avLst/>
            </a:prstGeom>
            <a:noFill/>
            <a:ln w="152400" cap="flat">
              <a:solidFill>
                <a:srgbClr val="000000"/>
              </a:solidFill>
              <a:prstDash val="solid"/>
              <a:miter lim="400000"/>
              <a:tailEnd type="triangle" w="med" len="med"/>
            </a:ln>
            <a:effectLst/>
          </p:spPr>
          <p:txBody>
            <a:bodyPr wrap="square" lIns="71437" tIns="71437" rIns="71437" bIns="71437" numCol="1" anchor="ctr">
              <a:noAutofit/>
            </a:bodyPr>
            <a:lstStyle/>
            <a:p>
              <a:pPr defTabSz="821531">
                <a:defRPr sz="3200">
                  <a:solidFill>
                    <a:srgbClr val="000000"/>
                  </a:solidFill>
                  <a:latin typeface="Helvetica Light"/>
                  <a:ea typeface="Helvetica Light"/>
                  <a:cs typeface="Helvetica Light"/>
                  <a:sym typeface="Helvetica Light"/>
                </a:defRPr>
              </a:pPr>
            </a:p>
          </p:txBody>
        </p:sp>
      </p:grpSp>
      <p:sp>
        <p:nvSpPr>
          <p:cNvPr id="247" name="Rectangle"/>
          <p:cNvSpPr/>
          <p:nvPr/>
        </p:nvSpPr>
        <p:spPr>
          <a:xfrm>
            <a:off x="7264946" y="6711640"/>
            <a:ext cx="1574901" cy="768640"/>
          </a:xfrm>
          <a:prstGeom prst="rect">
            <a:avLst/>
          </a:prstGeom>
          <a:solidFill>
            <a:srgbClr val="648299"/>
          </a:solidFill>
          <a:ln w="12700">
            <a:miter lim="400000"/>
          </a:ln>
          <a:effectLst>
            <a:outerShdw sx="100000" sy="100000" kx="0" ky="0" algn="b" rotWithShape="0" blurRad="50800" dist="25400" dir="5400000">
              <a:srgbClr val="000000">
                <a:alpha val="50000"/>
              </a:srgbClr>
            </a:outerShdw>
          </a:effectLst>
        </p:spPr>
        <p:txBody>
          <a:bodyPr lIns="71437" tIns="71437" rIns="71437" bIns="71437" anchor="ctr"/>
          <a:lstStyle/>
          <a:p>
            <a:pPr defTabSz="821531">
              <a:defRPr b="1" sz="2000">
                <a:solidFill>
                  <a:srgbClr val="000000"/>
                </a:solidFill>
                <a:latin typeface="Helvetica"/>
                <a:ea typeface="Helvetica"/>
                <a:cs typeface="Helvetica"/>
                <a:sym typeface="Helvetica"/>
              </a:defRPr>
            </a:pPr>
          </a:p>
        </p:txBody>
      </p:sp>
      <p:sp>
        <p:nvSpPr>
          <p:cNvPr id="248" name="event queue"/>
          <p:cNvSpPr/>
          <p:nvPr/>
        </p:nvSpPr>
        <p:spPr>
          <a:xfrm>
            <a:off x="7264946" y="6711640"/>
            <a:ext cx="1574901" cy="768640"/>
          </a:xfrm>
          <a:prstGeom prst="rect">
            <a:avLst/>
          </a:prstGeom>
          <a:solidFill>
            <a:srgbClr val="648299"/>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lvl1pPr defTabSz="821531">
              <a:defRPr b="1" sz="2000">
                <a:solidFill>
                  <a:srgbClr val="000000"/>
                </a:solidFill>
                <a:latin typeface="Helvetica"/>
                <a:ea typeface="Helvetica"/>
                <a:cs typeface="Helvetica"/>
                <a:sym typeface="Helvetica"/>
              </a:defRPr>
            </a:lvl1pPr>
          </a:lstStyle>
          <a:p>
            <a:pPr/>
            <a:r>
              <a:t>event queue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241"/>
                                        </p:tgtEl>
                                        <p:attrNameLst>
                                          <p:attrName>style.visibility</p:attrName>
                                        </p:attrNameLst>
                                      </p:cBhvr>
                                      <p:to>
                                        <p:strVal val="visible"/>
                                      </p:to>
                                    </p:set>
                                    <p:anim calcmode="lin" valueType="num">
                                      <p:cBhvr>
                                        <p:cTn id="7" dur="500" fill="hold"/>
                                        <p:tgtEl>
                                          <p:spTgt spid="241"/>
                                        </p:tgtEl>
                                        <p:attrNameLst>
                                          <p:attrName>ppt_w</p:attrName>
                                        </p:attrNameLst>
                                      </p:cBhvr>
                                      <p:tavLst>
                                        <p:tav tm="0">
                                          <p:val>
                                            <p:fltVal val="0"/>
                                          </p:val>
                                        </p:tav>
                                        <p:tav tm="100000">
                                          <p:val>
                                            <p:strVal val="#ppt_w"/>
                                          </p:val>
                                        </p:tav>
                                      </p:tavLst>
                                    </p:anim>
                                    <p:anim calcmode="lin" valueType="num">
                                      <p:cBhvr>
                                        <p:cTn id="8" dur="500" fill="hold"/>
                                        <p:tgtEl>
                                          <p:spTgt spid="241"/>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2" fill="hold">
                                  <p:stCondLst>
                                    <p:cond delay="0"/>
                                  </p:stCondLst>
                                  <p:iterate type="el" backwards="0">
                                    <p:tmAbs val="0"/>
                                  </p:iterate>
                                  <p:childTnLst>
                                    <p:set>
                                      <p:cBhvr>
                                        <p:cTn id="12" fill="hold"/>
                                        <p:tgtEl>
                                          <p:spTgt spid="24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3" fill="hold">
                                  <p:stCondLst>
                                    <p:cond delay="0"/>
                                  </p:stCondLst>
                                  <p:iterate type="el" backwards="0">
                                    <p:tmAbs val="0"/>
                                  </p:iterate>
                                  <p:childTnLst>
                                    <p:set>
                                      <p:cBhvr>
                                        <p:cTn id="16" fill="hold"/>
                                        <p:tgtEl>
                                          <p:spTgt spid="248"/>
                                        </p:tgtEl>
                                        <p:attrNameLst>
                                          <p:attrName>style.visibility</p:attrName>
                                        </p:attrNameLst>
                                      </p:cBhvr>
                                      <p:to>
                                        <p:strVal val="visible"/>
                                      </p:to>
                                    </p:set>
                                  </p:childTnLst>
                                </p:cTn>
                              </p:par>
                            </p:childTnLst>
                          </p:cTn>
                        </p:par>
                        <p:par>
                          <p:cTn id="17" fill="hold">
                            <p:stCondLst>
                              <p:cond delay="0"/>
                            </p:stCondLst>
                            <p:childTnLst>
                              <p:par>
                                <p:cTn id="18" presetClass="entr" nodeType="afterEffect" presetSubtype="0" presetID="1" grpId="4" fill="hold">
                                  <p:stCondLst>
                                    <p:cond delay="0"/>
                                  </p:stCondLst>
                                  <p:iterate type="el" backwards="0">
                                    <p:tmAbs val="0"/>
                                  </p:iterate>
                                  <p:childTnLst>
                                    <p:set>
                                      <p:cBhvr>
                                        <p:cTn id="19" fill="hold"/>
                                        <p:tgtEl>
                                          <p:spTgt spid="2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48" grpId="3"/>
      <p:bldP build="whole" bldLvl="1" animBg="1" rev="0" advAuto="0" spid="246" grpId="2"/>
      <p:bldP build="whole" bldLvl="1" animBg="1" rev="0" advAuto="0" spid="247" grpId="4"/>
      <p:bldP build="whole" bldLvl="1" animBg="1" rev="0" advAuto="0" spid="241" grpId="1"/>
    </p:bldLst>
  </p:timing>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