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1" name="Shape 141"/>
          <p:cNvSpPr/>
          <p:nvPr>
            <p:ph type="sldImg"/>
          </p:nvPr>
        </p:nvSpPr>
        <p:spPr>
          <a:xfrm>
            <a:off x="1143000" y="685800"/>
            <a:ext cx="4572000" cy="3429000"/>
          </a:xfrm>
          <a:prstGeom prst="rect">
            <a:avLst/>
          </a:prstGeom>
        </p:spPr>
        <p:txBody>
          <a:bodyPr/>
          <a:lstStyle/>
          <a:p>
            <a:pPr/>
          </a:p>
        </p:txBody>
      </p:sp>
      <p:sp>
        <p:nvSpPr>
          <p:cNvPr id="142" name="Shape 1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Switch to IntelliJ, this code should be in examples.ts already: run it and show that it is slow. Foreshadow that in later example, we’ll see just how slow it is. Use date.now() to print out the time before and after running this function.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40% slower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Queries to paste into slack:</a:t>
            </a:r>
          </a:p>
          <a:p>
            <a:pPr/>
            <a:r>
              <a:t>Create a new student in the transcript server</a:t>
            </a:r>
            <a:br/>
            <a:r>
              <a:t>axios.post('https://rest-example.covey.town/transcripts', {name: ‘Breakout Group 0’})</a:t>
            </a:r>
            <a:br/>
            <a:r>
              <a:t>then…</a:t>
            </a:r>
          </a:p>
          <a:p>
            <a:pPr/>
            <a:r>
              <a:t>Assign several grades for that student</a:t>
            </a:r>
            <a:br/>
            <a:r>
              <a:t>axios.post(`https://rest-example.covey.town/transcripts/${studentID}/${course}`,{grade: theGrade}))</a:t>
            </a:r>
          </a:p>
          <a:p>
            <a:pPr/>
            <a:br/>
            <a:r>
              <a:t>then…</a:t>
            </a:r>
          </a:p>
          <a:p>
            <a:pPr/>
            <a:r>
              <a:t>Fetch the transcript for that student</a:t>
            </a:r>
          </a:p>
          <a:p>
            <a:pPr/>
            <a:r>
              <a:t>axios.get(`https://rest-example.covey.town/transcripts/${studentID}`)</a:t>
            </a:r>
          </a:p>
          <a:p>
            <a:pPr/>
            <a:r>
              <a:t>If you finish with time to spare, try to make different variants: make a lot of requests concurrently vs making the requests synchronously (waiting between each request)</a:t>
            </a:r>
          </a:p>
          <a:p>
            <a:pPr/>
          </a:p>
          <a:p>
            <a:pPr/>
          </a:p>
          <a:p>
            <a:pPr/>
            <a:r>
              <a:t>Here’s the whole shebang, don’t share this until you’re done…:</a:t>
            </a:r>
          </a:p>
          <a:p>
            <a:pPr/>
            <a:r>
              <a:t>async function transcriptServerCreateStudentAndPostGrades() {</a:t>
            </a:r>
          </a:p>
          <a:p>
            <a:pPr/>
            <a:r>
              <a:t>  const newStudent = await axios.post('https://rest-example.covey.town/transcripts', {name: 'Prof Bell'})</a:t>
            </a:r>
          </a:p>
          <a:p>
            <a:pPr/>
            <a:r>
              <a:t>  const studentID = newStudent.data.studentID;</a:t>
            </a:r>
          </a:p>
          <a:p>
            <a:pPr/>
            <a:r>
              <a:t>  console.log(`Created new student ${studentID}`);</a:t>
            </a:r>
          </a:p>
          <a:p>
            <a:pPr/>
            <a:r>
              <a:t>  const grades = [{course: 'CS4530', grade: '100'}, {</a:t>
            </a:r>
          </a:p>
          <a:p>
            <a:pPr/>
            <a:r>
              <a:t>    course: 'Underwater Basket Weaving',</a:t>
            </a:r>
          </a:p>
          <a:p>
            <a:pPr/>
            <a:r>
              <a:t>    grade: '100'</a:t>
            </a:r>
          </a:p>
          <a:p>
            <a:pPr/>
            <a:r>
              <a:t>  }, {course: 'The Physics of Star Trek', grade: '-1'}]</a:t>
            </a:r>
          </a:p>
          <a:p>
            <a:pPr/>
            <a:r>
              <a:t>  const promises:Promise&lt;AxiosResponse&gt;[] = [];</a:t>
            </a:r>
          </a:p>
          <a:p>
            <a:pPr/>
            <a:r>
              <a:t>  for (let grade of grades) {</a:t>
            </a:r>
          </a:p>
          <a:p>
            <a:pPr/>
            <a:r>
              <a:t>    console.log(`Filing grade for ${grade.course}: ${grade.grade}`);</a:t>
            </a:r>
          </a:p>
          <a:p>
            <a:pPr/>
            <a:r>
              <a:t>    promises.push(axios.post(`https://rest-example.covey.town/transcripts/${studentID}/${grade.course}`,{grade: grade.grade}));</a:t>
            </a:r>
          </a:p>
          <a:p>
            <a:pPr/>
            <a:r>
              <a:t>  }</a:t>
            </a:r>
          </a:p>
          <a:p>
            <a:pPr/>
            <a:r>
              <a:t>  await Promise.all(promises);</a:t>
            </a:r>
          </a:p>
          <a:p>
            <a:pPr/>
            <a:r>
              <a:t>  const confirmedGrades = await axios.get(`https://rest-example.covey.town/transcripts/${studentID}`);</a:t>
            </a:r>
          </a:p>
          <a:p>
            <a:pPr/>
            <a:r>
              <a:t>  console.log(confirmedGrades.data);</a:t>
            </a:r>
          </a:p>
          <a:p>
            <a:pPr/>
            <a:r>
              <a:t>}</a:t>
            </a:r>
          </a:p>
          <a:p>
            <a:pPr/>
          </a:p>
          <a:p>
            <a:pPr/>
            <a:r>
              <a:t>transcriptServerCreateStudentAndPostGrades();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lvl1pPr>
              <a:defRPr>
                <a:solidFill>
                  <a:srgbClr val="000000"/>
                </a:solidFill>
              </a:defRPr>
            </a:lvl1p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lvl1pPr>
              <a:defRPr>
                <a:solidFill>
                  <a:srgbClr val="000000"/>
                </a:solidFill>
              </a:defRPr>
            </a:lvl1p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lvl1pPr>
              <a:defRPr>
                <a:solidFill>
                  <a:srgbClr val="000000"/>
                </a:solidFill>
              </a:defRPr>
            </a:lvl1p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eu-se.github.io/CS4530-CS5500-Spring-2021/Examples/Example%204.0%20transcript-server-client.zip"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reativecommons.org/licenses/by-sa/4.0/"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Jonathan Bell, John Boyland, Mitch Wand…"/>
          <p:cNvSpPr txBox="1"/>
          <p:nvPr>
            <p:ph type="body" idx="21"/>
          </p:nvPr>
        </p:nvSpPr>
        <p:spPr>
          <a:xfrm>
            <a:off x="1201340" y="11177783"/>
            <a:ext cx="21971003" cy="1319058"/>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p>
        </p:txBody>
      </p:sp>
      <p:sp>
        <p:nvSpPr>
          <p:cNvPr id="145" name="CS 4530…"/>
          <p:cNvSpPr txBox="1"/>
          <p:nvPr>
            <p:ph type="ctrTitle"/>
          </p:nvPr>
        </p:nvSpPr>
        <p:spPr>
          <a:prstGeom prst="rect">
            <a:avLst/>
          </a:prstGeom>
        </p:spPr>
        <p:txBody>
          <a:bodyPr/>
          <a:lstStyle/>
          <a:p>
            <a:pPr>
              <a:defRPr>
                <a:solidFill>
                  <a:srgbClr val="005493"/>
                </a:solidFill>
              </a:defRPr>
            </a:pPr>
            <a:r>
              <a:t>CS 4530</a:t>
            </a:r>
          </a:p>
          <a:p>
            <a:pPr>
              <a:defRPr>
                <a:solidFill>
                  <a:srgbClr val="005493"/>
                </a:solidFill>
              </a:defRPr>
            </a:pPr>
            <a:r>
              <a:t>Software Engineering</a:t>
            </a:r>
          </a:p>
        </p:txBody>
      </p:sp>
      <p:sp>
        <p:nvSpPr>
          <p:cNvPr id="146" name="Lecture 7 - Asynchronous Programming II"/>
          <p:cNvSpPr txBox="1"/>
          <p:nvPr>
            <p:ph type="subTitle" sz="quarter" idx="1"/>
          </p:nvPr>
        </p:nvSpPr>
        <p:spPr>
          <a:prstGeom prst="rect">
            <a:avLst/>
          </a:prstGeom>
        </p:spPr>
        <p:txBody>
          <a:bodyPr/>
          <a:lstStyle/>
          <a:p>
            <a:pPr/>
            <a:r>
              <a:t>Lecture 7 - Asynchronous Programming II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New example: A bad handler"/>
          <p:cNvSpPr txBox="1"/>
          <p:nvPr>
            <p:ph type="title"/>
          </p:nvPr>
        </p:nvSpPr>
        <p:spPr>
          <a:prstGeom prst="rect">
            <a:avLst/>
          </a:prstGeom>
        </p:spPr>
        <p:txBody>
          <a:bodyPr/>
          <a:lstStyle/>
          <a:p>
            <a:pPr/>
            <a:r>
              <a:t>New example: A bad handler</a:t>
            </a:r>
          </a:p>
        </p:txBody>
      </p:sp>
      <p:sp>
        <p:nvSpPr>
          <p:cNvPr id="233" name="For large values of count, this is very sl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For large values of count, this is very slow!</a:t>
            </a:r>
          </a:p>
        </p:txBody>
      </p:sp>
      <p:sp>
        <p:nvSpPr>
          <p:cNvPr id="234" name="function approximatePi(count) {…"/>
          <p:cNvSpPr txBox="1"/>
          <p:nvPr/>
        </p:nvSpPr>
        <p:spPr>
          <a:xfrm>
            <a:off x="6064532" y="4255810"/>
            <a:ext cx="12254937" cy="7010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700">
                <a:solidFill>
                  <a:srgbClr val="000000"/>
                </a:solidFill>
                <a:latin typeface="Courier"/>
                <a:ea typeface="Courier"/>
                <a:cs typeface="Courier"/>
                <a:sym typeface="Courier"/>
              </a:defRPr>
            </a:pPr>
            <a:r>
              <a:rPr b="1">
                <a:solidFill>
                  <a:srgbClr val="011480"/>
                </a:solidFill>
              </a:rPr>
              <a:t>function </a:t>
            </a:r>
            <a:r>
              <a:t>approximatePi(count) {</a:t>
            </a:r>
          </a:p>
          <a:p>
            <a:pPr algn="l" defTabSz="457200">
              <a:defRPr sz="2700">
                <a:solidFill>
                  <a:srgbClr val="458383"/>
                </a:solidFill>
                <a:latin typeface="Courier"/>
                <a:ea typeface="Courier"/>
                <a:cs typeface="Courier"/>
                <a:sym typeface="Courier"/>
              </a:defRPr>
            </a:pPr>
            <a:r>
              <a:rPr>
                <a:solidFill>
                  <a:srgbClr val="000000"/>
                </a:solidFill>
              </a:rPr>
              <a:t>  </a:t>
            </a:r>
            <a:r>
              <a:rPr b="1">
                <a:solidFill>
                  <a:srgbClr val="011480"/>
                </a:solidFill>
              </a:rPr>
              <a:t>let </a:t>
            </a:r>
            <a:r>
              <a:t>inside </a:t>
            </a:r>
            <a:r>
              <a:rPr>
                <a:solidFill>
                  <a:srgbClr val="000000"/>
                </a:solidFill>
              </a:rPr>
              <a:t>= </a:t>
            </a:r>
            <a:r>
              <a:rPr>
                <a:solidFill>
                  <a:srgbClr val="0432FF"/>
                </a:solidFill>
              </a:rPr>
              <a:t>0</a:t>
            </a:r>
            <a:r>
              <a:rPr>
                <a:solidFill>
                  <a:srgbClr val="000000"/>
                </a:solidFill>
              </a:rPr>
              <a:t>;</a:t>
            </a:r>
            <a:endParaRPr>
              <a:solidFill>
                <a:srgbClr val="000000"/>
              </a:solidFill>
            </a:endParaRPr>
          </a:p>
          <a:p>
            <a:pPr algn="l" defTabSz="457200">
              <a:defRPr sz="2700">
                <a:solidFill>
                  <a:srgbClr val="011480"/>
                </a:solidFill>
                <a:latin typeface="Courier"/>
                <a:ea typeface="Courier"/>
                <a:cs typeface="Courier"/>
                <a:sym typeface="Courier"/>
              </a:defRPr>
            </a:pPr>
            <a:r>
              <a:rPr>
                <a:solidFill>
                  <a:srgbClr val="000000"/>
                </a:solidFill>
              </a:rPr>
              <a:t>  </a:t>
            </a:r>
            <a:r>
              <a:rPr b="1"/>
              <a:t>const </a:t>
            </a:r>
            <a:r>
              <a:rPr>
                <a:solidFill>
                  <a:srgbClr val="458383"/>
                </a:solidFill>
              </a:rPr>
              <a:t>r </a:t>
            </a:r>
            <a:r>
              <a:rPr>
                <a:solidFill>
                  <a:srgbClr val="000000"/>
                </a:solidFill>
              </a:rPr>
              <a:t>= </a:t>
            </a:r>
            <a:r>
              <a:rPr>
                <a:solidFill>
                  <a:srgbClr val="0432FF"/>
                </a:solidFill>
              </a:rPr>
              <a:t>5</a:t>
            </a:r>
            <a:r>
              <a:rPr>
                <a:solidFill>
                  <a:srgbClr val="000000"/>
                </a:solidFill>
              </a:rPr>
              <a:t>;</a:t>
            </a:r>
            <a:endParaRPr>
              <a:solidFill>
                <a:srgbClr val="000000"/>
              </a:solidFill>
            </a:endParaRPr>
          </a:p>
          <a:p>
            <a:pPr algn="l" defTabSz="457200">
              <a:defRPr b="1" sz="27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`Approximating Pi using </a:t>
            </a:r>
            <a:r>
              <a:rPr b="0">
                <a:solidFill>
                  <a:srgbClr val="000000"/>
                </a:solidFill>
              </a:rPr>
              <a:t>${count}</a:t>
            </a:r>
            <a:r>
              <a:t> iterations`</a:t>
            </a:r>
            <a:r>
              <a:rPr b="0">
                <a:solidFill>
                  <a:srgbClr val="000000"/>
                </a:solidFill>
              </a:rPr>
              <a:t>)</a:t>
            </a:r>
            <a:endParaRPr b="0">
              <a:solidFill>
                <a:srgbClr val="000000"/>
              </a:solidFill>
            </a:endParaRPr>
          </a:p>
          <a:p>
            <a:pPr algn="l" defTabSz="457200">
              <a:defRPr sz="2700">
                <a:solidFill>
                  <a:srgbClr val="000000"/>
                </a:solidFill>
                <a:latin typeface="Courier"/>
                <a:ea typeface="Courier"/>
                <a:cs typeface="Courier"/>
                <a:sym typeface="Courier"/>
              </a:defRPr>
            </a:pPr>
            <a:r>
              <a:t>  </a:t>
            </a:r>
            <a:r>
              <a:rPr b="1">
                <a:solidFill>
                  <a:srgbClr val="011480"/>
                </a:solidFill>
              </a:rPr>
              <a:t>for </a:t>
            </a:r>
            <a:r>
              <a:t>(</a:t>
            </a:r>
            <a:r>
              <a:rPr b="1">
                <a:solidFill>
                  <a:srgbClr val="011480"/>
                </a:solidFill>
              </a:rPr>
              <a:t>let </a:t>
            </a:r>
            <a:r>
              <a:rPr>
                <a:solidFill>
                  <a:srgbClr val="458383"/>
                </a:solidFill>
              </a:rPr>
              <a:t>i </a:t>
            </a:r>
            <a:r>
              <a:t>= </a:t>
            </a:r>
            <a:r>
              <a:rPr>
                <a:solidFill>
                  <a:srgbClr val="0432FF"/>
                </a:solidFill>
              </a:rPr>
              <a:t>0</a:t>
            </a:r>
            <a:r>
              <a:t>; </a:t>
            </a:r>
            <a:r>
              <a:rPr>
                <a:solidFill>
                  <a:srgbClr val="458383"/>
                </a:solidFill>
              </a:rPr>
              <a:t>i </a:t>
            </a:r>
            <a:r>
              <a:t>&lt; count; </a:t>
            </a:r>
            <a:r>
              <a:rPr>
                <a:solidFill>
                  <a:srgbClr val="458383"/>
                </a:solidFill>
              </a:rPr>
              <a:t>i</a:t>
            </a:r>
            <a:r>
              <a:t>++) {</a:t>
            </a:r>
          </a:p>
          <a:p>
            <a:pPr algn="l" defTabSz="457200">
              <a:defRPr sz="2700">
                <a:solidFill>
                  <a:srgbClr val="011480"/>
                </a:solidFill>
                <a:latin typeface="Courier"/>
                <a:ea typeface="Courier"/>
                <a:cs typeface="Courier"/>
                <a:sym typeface="Courier"/>
              </a:defRPr>
            </a:pPr>
            <a:r>
              <a:rPr>
                <a:solidFill>
                  <a:srgbClr val="000000"/>
                </a:solidFill>
              </a:rPr>
              <a:t>    </a:t>
            </a:r>
            <a:r>
              <a:rPr b="1"/>
              <a:t>const </a:t>
            </a:r>
            <a:r>
              <a:rPr>
                <a:solidFill>
                  <a:srgbClr val="458383"/>
                </a:solidFill>
              </a:rPr>
              <a:t>x </a:t>
            </a:r>
            <a:r>
              <a:rPr>
                <a:solidFill>
                  <a:srgbClr val="000000"/>
                </a:solidFill>
              </a:rPr>
              <a:t>= </a:t>
            </a:r>
            <a:r>
              <a:rPr b="1" i="1">
                <a:solidFill>
                  <a:srgbClr val="66187A"/>
                </a:solidFill>
              </a:rPr>
              <a:t>Math</a:t>
            </a:r>
            <a:r>
              <a:rPr>
                <a:solidFill>
                  <a:srgbClr val="000000"/>
                </a:solidFill>
              </a:rPr>
              <a:t>.</a:t>
            </a:r>
            <a:r>
              <a:rPr>
                <a:solidFill>
                  <a:srgbClr val="7A7A43"/>
                </a:solidFill>
              </a:rPr>
              <a:t>random</a:t>
            </a:r>
            <a:r>
              <a:rPr>
                <a:solidFill>
                  <a:srgbClr val="000000"/>
                </a:solidFill>
              </a:rPr>
              <a:t>() * </a:t>
            </a:r>
            <a:r>
              <a:rPr>
                <a:solidFill>
                  <a:srgbClr val="458383"/>
                </a:solidFill>
              </a:rPr>
              <a:t>r </a:t>
            </a:r>
            <a:r>
              <a:rPr>
                <a:solidFill>
                  <a:srgbClr val="000000"/>
                </a:solidFill>
              </a:rPr>
              <a:t>* </a:t>
            </a:r>
            <a:r>
              <a:rPr>
                <a:solidFill>
                  <a:srgbClr val="0432FF"/>
                </a:solidFill>
              </a:rPr>
              <a:t>2 </a:t>
            </a:r>
            <a:r>
              <a:rPr>
                <a:solidFill>
                  <a:srgbClr val="000000"/>
                </a:solidFill>
              </a:rPr>
              <a:t>- </a:t>
            </a:r>
            <a:r>
              <a:rPr>
                <a:solidFill>
                  <a:srgbClr val="458383"/>
                </a:solidFill>
              </a:rPr>
              <a:t>r</a:t>
            </a:r>
            <a:r>
              <a:rPr>
                <a:solidFill>
                  <a:srgbClr val="000000"/>
                </a:solidFill>
              </a:rPr>
              <a:t>;</a:t>
            </a:r>
            <a:endParaRPr>
              <a:solidFill>
                <a:srgbClr val="000000"/>
              </a:solidFill>
            </a:endParaRPr>
          </a:p>
          <a:p>
            <a:pPr algn="l" defTabSz="457200">
              <a:defRPr sz="2700">
                <a:solidFill>
                  <a:srgbClr val="011480"/>
                </a:solidFill>
                <a:latin typeface="Courier"/>
                <a:ea typeface="Courier"/>
                <a:cs typeface="Courier"/>
                <a:sym typeface="Courier"/>
              </a:defRPr>
            </a:pPr>
            <a:r>
              <a:rPr>
                <a:solidFill>
                  <a:srgbClr val="000000"/>
                </a:solidFill>
              </a:rPr>
              <a:t>    </a:t>
            </a:r>
            <a:r>
              <a:rPr b="1"/>
              <a:t>const </a:t>
            </a:r>
            <a:r>
              <a:rPr>
                <a:solidFill>
                  <a:srgbClr val="458383"/>
                </a:solidFill>
              </a:rPr>
              <a:t>y </a:t>
            </a:r>
            <a:r>
              <a:rPr>
                <a:solidFill>
                  <a:srgbClr val="000000"/>
                </a:solidFill>
              </a:rPr>
              <a:t>= </a:t>
            </a:r>
            <a:r>
              <a:rPr b="1" i="1">
                <a:solidFill>
                  <a:srgbClr val="66187A"/>
                </a:solidFill>
              </a:rPr>
              <a:t>Math</a:t>
            </a:r>
            <a:r>
              <a:rPr>
                <a:solidFill>
                  <a:srgbClr val="000000"/>
                </a:solidFill>
              </a:rPr>
              <a:t>.</a:t>
            </a:r>
            <a:r>
              <a:rPr>
                <a:solidFill>
                  <a:srgbClr val="7A7A43"/>
                </a:solidFill>
              </a:rPr>
              <a:t>random</a:t>
            </a:r>
            <a:r>
              <a:rPr>
                <a:solidFill>
                  <a:srgbClr val="000000"/>
                </a:solidFill>
              </a:rPr>
              <a:t>() * </a:t>
            </a:r>
            <a:r>
              <a:rPr>
                <a:solidFill>
                  <a:srgbClr val="458383"/>
                </a:solidFill>
              </a:rPr>
              <a:t>r </a:t>
            </a:r>
            <a:r>
              <a:rPr>
                <a:solidFill>
                  <a:srgbClr val="000000"/>
                </a:solidFill>
              </a:rPr>
              <a:t>* </a:t>
            </a:r>
            <a:r>
              <a:rPr>
                <a:solidFill>
                  <a:srgbClr val="0432FF"/>
                </a:solidFill>
              </a:rPr>
              <a:t>2 </a:t>
            </a:r>
            <a:r>
              <a:rPr>
                <a:solidFill>
                  <a:srgbClr val="000000"/>
                </a:solidFill>
              </a:rPr>
              <a:t>- </a:t>
            </a:r>
            <a:r>
              <a:rPr>
                <a:solidFill>
                  <a:srgbClr val="458383"/>
                </a:solidFill>
              </a:rPr>
              <a:t>r</a:t>
            </a:r>
            <a:r>
              <a:rPr>
                <a:solidFill>
                  <a:srgbClr val="000000"/>
                </a:solidFill>
              </a:rPr>
              <a:t>;</a:t>
            </a:r>
            <a:endParaRPr>
              <a:solidFill>
                <a:srgbClr val="000000"/>
              </a:solidFill>
            </a:endParaRPr>
          </a:p>
          <a:p>
            <a:pPr algn="l" defTabSz="457200">
              <a:defRPr sz="2700">
                <a:solidFill>
                  <a:srgbClr val="000000"/>
                </a:solidFill>
                <a:latin typeface="Courier"/>
                <a:ea typeface="Courier"/>
                <a:cs typeface="Courier"/>
                <a:sym typeface="Courier"/>
              </a:defRPr>
            </a:pPr>
            <a:r>
              <a:t>    </a:t>
            </a:r>
            <a:r>
              <a:rPr b="1">
                <a:solidFill>
                  <a:srgbClr val="011480"/>
                </a:solidFill>
              </a:rPr>
              <a:t>if </a:t>
            </a:r>
            <a:r>
              <a:t>((</a:t>
            </a:r>
            <a:r>
              <a:rPr>
                <a:solidFill>
                  <a:srgbClr val="458383"/>
                </a:solidFill>
              </a:rPr>
              <a:t>x </a:t>
            </a:r>
            <a:r>
              <a:t>* </a:t>
            </a:r>
            <a:r>
              <a:rPr>
                <a:solidFill>
                  <a:srgbClr val="458383"/>
                </a:solidFill>
              </a:rPr>
              <a:t>x </a:t>
            </a:r>
            <a:r>
              <a:t>+ </a:t>
            </a:r>
            <a:r>
              <a:rPr>
                <a:solidFill>
                  <a:srgbClr val="458383"/>
                </a:solidFill>
              </a:rPr>
              <a:t>y </a:t>
            </a:r>
            <a:r>
              <a:t>* </a:t>
            </a:r>
            <a:r>
              <a:rPr>
                <a:solidFill>
                  <a:srgbClr val="458383"/>
                </a:solidFill>
              </a:rPr>
              <a:t>y</a:t>
            </a:r>
            <a:r>
              <a:t>) &lt; </a:t>
            </a:r>
            <a:r>
              <a:rPr>
                <a:solidFill>
                  <a:srgbClr val="458383"/>
                </a:solidFill>
              </a:rPr>
              <a:t>r </a:t>
            </a:r>
            <a:r>
              <a:t>* </a:t>
            </a:r>
            <a:r>
              <a:rPr>
                <a:solidFill>
                  <a:srgbClr val="458383"/>
                </a:solidFill>
              </a:rPr>
              <a:t>r</a:t>
            </a:r>
            <a:r>
              <a:t>) {</a:t>
            </a:r>
          </a:p>
          <a:p>
            <a:pPr algn="l" defTabSz="457200">
              <a:defRPr sz="2700">
                <a:solidFill>
                  <a:srgbClr val="000000"/>
                </a:solidFill>
                <a:latin typeface="Courier"/>
                <a:ea typeface="Courier"/>
                <a:cs typeface="Courier"/>
                <a:sym typeface="Courier"/>
              </a:defRPr>
            </a:pPr>
            <a:r>
              <a:t>      </a:t>
            </a:r>
            <a:r>
              <a:rPr>
                <a:solidFill>
                  <a:srgbClr val="458383"/>
                </a:solidFill>
              </a:rPr>
              <a:t>inside</a:t>
            </a:r>
            <a:r>
              <a:t>++</a:t>
            </a:r>
          </a:p>
          <a:p>
            <a:pPr algn="l" defTabSz="457200">
              <a:defRPr sz="2700">
                <a:solidFill>
                  <a:srgbClr val="000000"/>
                </a:solidFill>
                <a:latin typeface="Courier"/>
                <a:ea typeface="Courier"/>
                <a:cs typeface="Courier"/>
                <a:sym typeface="Courier"/>
              </a:defRPr>
            </a:pPr>
            <a:r>
              <a:t>    }</a:t>
            </a:r>
          </a:p>
          <a:p>
            <a:pPr algn="l" defTabSz="457200">
              <a:defRPr sz="2700">
                <a:solidFill>
                  <a:srgbClr val="000000"/>
                </a:solidFill>
                <a:latin typeface="Courier"/>
                <a:ea typeface="Courier"/>
                <a:cs typeface="Courier"/>
                <a:sym typeface="Courier"/>
              </a:defRPr>
            </a:pPr>
            <a:r>
              <a:t>  }</a:t>
            </a:r>
          </a:p>
          <a:p>
            <a:pPr algn="l" defTabSz="457200">
              <a:defRPr sz="27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ret </a:t>
            </a:r>
            <a:r>
              <a:t>= </a:t>
            </a:r>
            <a:r>
              <a:rPr>
                <a:solidFill>
                  <a:srgbClr val="0432FF"/>
                </a:solidFill>
              </a:rPr>
              <a:t>4.0 </a:t>
            </a:r>
            <a:r>
              <a:t>* </a:t>
            </a:r>
            <a:r>
              <a:rPr>
                <a:solidFill>
                  <a:srgbClr val="458383"/>
                </a:solidFill>
              </a:rPr>
              <a:t>inside </a:t>
            </a:r>
            <a:r>
              <a:t>/ count;</a:t>
            </a:r>
          </a:p>
          <a:p>
            <a:pPr algn="l" defTabSz="457200">
              <a:defRPr b="1" sz="27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`Computed: </a:t>
            </a:r>
            <a:r>
              <a:rPr b="0">
                <a:solidFill>
                  <a:srgbClr val="000000"/>
                </a:solidFill>
              </a:rPr>
              <a:t>${</a:t>
            </a:r>
            <a:r>
              <a:rPr b="0">
                <a:solidFill>
                  <a:srgbClr val="458383"/>
                </a:solidFill>
              </a:rPr>
              <a:t>ret</a:t>
            </a:r>
            <a:r>
              <a:rPr b="0">
                <a:solidFill>
                  <a:srgbClr val="000000"/>
                </a:solidFill>
              </a:rPr>
              <a:t>}</a:t>
            </a:r>
            <a:r>
              <a:t>`</a:t>
            </a:r>
            <a:r>
              <a:rPr b="0">
                <a:solidFill>
                  <a:srgbClr val="000000"/>
                </a:solidFill>
              </a:rPr>
              <a:t>);</a:t>
            </a:r>
            <a:endParaRPr b="0">
              <a:solidFill>
                <a:srgbClr val="000000"/>
              </a:solidFill>
            </a:endParaRPr>
          </a:p>
          <a:p>
            <a:pPr algn="l" defTabSz="457200">
              <a:defRPr b="1" sz="2700">
                <a:solidFill>
                  <a:srgbClr val="011480"/>
                </a:solidFill>
                <a:latin typeface="Courier"/>
                <a:ea typeface="Courier"/>
                <a:cs typeface="Courier"/>
                <a:sym typeface="Courier"/>
              </a:defRPr>
            </a:pPr>
            <a:r>
              <a:rPr b="0">
                <a:solidFill>
                  <a:srgbClr val="000000"/>
                </a:solidFill>
              </a:rPr>
              <a:t>  </a:t>
            </a:r>
            <a:r>
              <a:t>return </a:t>
            </a:r>
            <a:r>
              <a:rPr b="0">
                <a:solidFill>
                  <a:srgbClr val="458383"/>
                </a:solidFill>
              </a:rPr>
              <a:t>ret</a:t>
            </a:r>
            <a:r>
              <a:rPr b="0">
                <a:solidFill>
                  <a:srgbClr val="000000"/>
                </a:solidFill>
              </a:rPr>
              <a:t>;</a:t>
            </a:r>
            <a:endParaRPr b="0">
              <a:solidFill>
                <a:srgbClr val="000000"/>
              </a:solidFill>
            </a:endParaRPr>
          </a:p>
          <a:p>
            <a:pPr algn="l" defTabSz="457200">
              <a:defRPr sz="2700">
                <a:solidFill>
                  <a:srgbClr val="000000"/>
                </a:solidFill>
                <a:latin typeface="Courier"/>
                <a:ea typeface="Courier"/>
                <a:cs typeface="Courier"/>
                <a:sym typeface="Courier"/>
              </a:defRPr>
            </a:pPr>
            <a:r>
              <a:t>}</a:t>
            </a:r>
          </a:p>
          <a:p>
            <a:pPr algn="l" defTabSz="457200">
              <a:defRPr sz="2700">
                <a:solidFill>
                  <a:srgbClr val="000000"/>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Review: Async/Await gone mad"/>
          <p:cNvSpPr txBox="1"/>
          <p:nvPr>
            <p:ph type="title"/>
          </p:nvPr>
        </p:nvSpPr>
        <p:spPr>
          <a:prstGeom prst="rect">
            <a:avLst/>
          </a:prstGeom>
        </p:spPr>
        <p:txBody>
          <a:bodyPr/>
          <a:lstStyle/>
          <a:p>
            <a:pPr/>
            <a:r>
              <a:t>Review: Async/Await gone mad</a:t>
            </a:r>
          </a:p>
        </p:txBody>
      </p:sp>
      <p:sp>
        <p:nvSpPr>
          <p:cNvPr id="239" name="Where you place awaits can make a big differe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Where you place awaits can make a big difference!</a:t>
            </a:r>
          </a:p>
        </p:txBody>
      </p:sp>
      <p:sp>
        <p:nvSpPr>
          <p:cNvPr id="240" name="async function runClientAsync() {…"/>
          <p:cNvSpPr txBox="1"/>
          <p:nvPr/>
        </p:nvSpPr>
        <p:spPr>
          <a:xfrm>
            <a:off x="3621713" y="4131534"/>
            <a:ext cx="16190033" cy="4038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 </a:t>
            </a:r>
            <a:r>
              <a:t>= </a:t>
            </a:r>
            <a:r>
              <a:rPr b="1">
                <a:solidFill>
                  <a:srgbClr val="011480"/>
                </a:solidFill>
              </a:rPr>
              <a:t>await </a:t>
            </a:r>
            <a:r>
              <a:rPr b="1" i="1">
                <a:solidFill>
                  <a:srgbClr val="66187A"/>
                </a:solidFill>
              </a:rPr>
              <a:t>Promise</a:t>
            </a:r>
            <a:r>
              <a:t>.</a:t>
            </a:r>
            <a:r>
              <a:rPr>
                <a:solidFill>
                  <a:srgbClr val="7A7A43"/>
                </a:solidFill>
              </a:rPr>
              <a:t>all</a:t>
            </a:r>
            <a:r>
              <a:t>(</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a:t>
            </a:r>
            <a:r>
              <a:rPr>
                <a:solidFill>
                  <a:srgbClr val="458383"/>
                </a:solidFill>
              </a:rPr>
              <a:t>stats</a:t>
            </a:r>
            <a:r>
              <a:t>.</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241" name="async function runClientAsyncSerially() {…"/>
          <p:cNvSpPr txBox="1"/>
          <p:nvPr/>
        </p:nvSpPr>
        <p:spPr>
          <a:xfrm>
            <a:off x="3870049" y="8875838"/>
            <a:ext cx="15915668" cy="40386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runClientAsyncSerially()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for</a:t>
            </a:r>
            <a:r>
              <a:rPr>
                <a:solidFill>
                  <a:srgbClr val="000000"/>
                </a:solidFill>
              </a:rPr>
              <a:t>(</a:t>
            </a:r>
            <a:r>
              <a:rPr b="1">
                <a:solidFill>
                  <a:srgbClr val="011480"/>
                </a:solidFill>
              </a:rPr>
              <a:t>let </a:t>
            </a:r>
            <a:r>
              <a:t>studentID </a:t>
            </a:r>
            <a:r>
              <a:rPr b="1">
                <a:solidFill>
                  <a:srgbClr val="011480"/>
                </a:solidFill>
              </a:rPr>
              <a:t>of </a:t>
            </a:r>
            <a:r>
              <a:t>studentIDs</a:t>
            </a:r>
            <a:r>
              <a:rPr>
                <a:solidFill>
                  <a:srgbClr val="000000"/>
                </a:solidFill>
              </a:rPr>
              <a:t>){</a:t>
            </a:r>
            <a:endParaRPr>
              <a:solidFill>
                <a:srgbClr val="000000"/>
              </a:solidFill>
            </a:endParaRP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let </a:t>
            </a:r>
            <a:r>
              <a:t>totalSize </a:t>
            </a:r>
            <a:r>
              <a:rPr>
                <a:solidFill>
                  <a:srgbClr val="000000"/>
                </a:solidFill>
              </a:rPr>
              <a:t>= </a:t>
            </a:r>
            <a:r>
              <a:rPr>
                <a:solidFill>
                  <a:srgbClr val="0432FF"/>
                </a:solidFill>
              </a:rPr>
              <a:t>0</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for</a:t>
            </a:r>
            <a:r>
              <a:rPr>
                <a:solidFill>
                  <a:srgbClr val="000000"/>
                </a:solidFill>
              </a:rPr>
              <a:t>(</a:t>
            </a:r>
            <a:r>
              <a:rPr b="1">
                <a:solidFill>
                  <a:srgbClr val="011480"/>
                </a:solidFill>
              </a:rPr>
              <a:t>let </a:t>
            </a:r>
            <a:r>
              <a:t>studentID </a:t>
            </a:r>
            <a:r>
              <a:rPr b="1">
                <a:solidFill>
                  <a:srgbClr val="011480"/>
                </a:solidFill>
              </a:rPr>
              <a:t>of </a:t>
            </a:r>
            <a:r>
              <a:t>studentIDs</a:t>
            </a:r>
            <a:r>
              <a:rPr>
                <a:solidFill>
                  <a:srgbClr val="000000"/>
                </a:solidFill>
              </a:rPr>
              <a:t>){</a:t>
            </a:r>
            <a:endParaRPr>
              <a:solidFill>
                <a:srgbClr val="000000"/>
              </a:solidFill>
            </a:endParaRPr>
          </a:p>
          <a:p>
            <a:pPr algn="l" defTabSz="457200">
              <a:defRPr b="1" sz="1800">
                <a:solidFill>
                  <a:srgbClr val="000000"/>
                </a:solidFill>
                <a:latin typeface="Courier"/>
                <a:ea typeface="Courier"/>
                <a:cs typeface="Courier"/>
                <a:sym typeface="Courier"/>
              </a:defRPr>
            </a:pPr>
            <a:r>
              <a:rPr b="0"/>
              <a:t>    </a:t>
            </a:r>
            <a:r>
              <a:rPr>
                <a:solidFill>
                  <a:srgbClr val="011480"/>
                </a:solidFill>
              </a:rPr>
              <a:t>const </a:t>
            </a:r>
            <a:r>
              <a:rPr b="0">
                <a:solidFill>
                  <a:srgbClr val="458383"/>
                </a:solidFill>
              </a:rPr>
              <a:t>stats </a:t>
            </a:r>
            <a:r>
              <a:rPr b="0"/>
              <a:t>= </a:t>
            </a:r>
            <a:r>
              <a:rPr>
                <a:solidFill>
                  <a:srgbClr val="011480"/>
                </a:solidFill>
              </a:rPr>
              <a:t>await </a:t>
            </a:r>
            <a:r>
              <a:rPr b="0"/>
              <a:t>fsPromises.</a:t>
            </a:r>
            <a:r>
              <a:rPr b="0" i="1"/>
              <a:t>stat</a:t>
            </a:r>
            <a:r>
              <a:rPr b="0"/>
              <a:t>(</a:t>
            </a:r>
            <a:r>
              <a:rPr>
                <a:solidFill>
                  <a:srgbClr val="018001"/>
                </a:solidFill>
              </a:rPr>
              <a:t>`transcript-</a:t>
            </a:r>
            <a:r>
              <a:rPr b="0"/>
              <a:t>${</a:t>
            </a:r>
            <a:r>
              <a:rPr b="0">
                <a:solidFill>
                  <a:srgbClr val="458383"/>
                </a:solidFill>
              </a:rPr>
              <a:t>studentID</a:t>
            </a:r>
            <a:r>
              <a:rPr b="0"/>
              <a:t>}</a:t>
            </a:r>
            <a:r>
              <a:rPr>
                <a:solidFill>
                  <a:srgbClr val="018001"/>
                </a:solidFill>
              </a:rPr>
              <a:t>.json`</a:t>
            </a:r>
            <a:r>
              <a:rPr b="0"/>
              <a:t>);</a:t>
            </a:r>
            <a:endParaRPr b="0"/>
          </a:p>
          <a:p>
            <a:pPr algn="l" defTabSz="457200">
              <a:defRPr sz="1800">
                <a:solidFill>
                  <a:srgbClr val="458383"/>
                </a:solidFill>
                <a:latin typeface="Courier"/>
                <a:ea typeface="Courier"/>
                <a:cs typeface="Courier"/>
                <a:sym typeface="Courier"/>
              </a:defRPr>
            </a:pPr>
            <a:r>
              <a:rPr>
                <a:solidFill>
                  <a:srgbClr val="000000"/>
                </a:solidFill>
              </a:rPr>
              <a:t>    </a:t>
            </a:r>
            <a:r>
              <a:t>totalSize </a:t>
            </a:r>
            <a:r>
              <a:rPr>
                <a:solidFill>
                  <a:srgbClr val="000000"/>
                </a:solidFill>
              </a:rPr>
              <a:t>+= </a:t>
            </a:r>
            <a:r>
              <a:t>stats</a:t>
            </a:r>
            <a:r>
              <a:rPr>
                <a:solidFill>
                  <a:srgbClr val="000000"/>
                </a:solidFill>
              </a:rPr>
              <a:t>.</a:t>
            </a:r>
            <a:r>
              <a:rPr b="1">
                <a:solidFill>
                  <a:srgbClr val="66187A"/>
                </a:solidFill>
              </a:rPr>
              <a:t>size</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242" name="Running time:…"/>
          <p:cNvSpPr txBox="1"/>
          <p:nvPr/>
        </p:nvSpPr>
        <p:spPr>
          <a:xfrm>
            <a:off x="19930313" y="10137049"/>
            <a:ext cx="4458200" cy="15161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Running time:</a:t>
            </a:r>
          </a:p>
          <a:p>
            <a:pPr algn="l"/>
            <a:r>
              <a:t>2.2 sec</a:t>
            </a:r>
          </a:p>
          <a:p>
            <a:pPr algn="l">
              <a:defRPr sz="2200"/>
            </a:pPr>
            <a:r>
              <a:t>This is what we mean by “your code can become synchronous”</a:t>
            </a:r>
          </a:p>
        </p:txBody>
      </p:sp>
      <p:sp>
        <p:nvSpPr>
          <p:cNvPr id="243" name="Running time:…"/>
          <p:cNvSpPr txBox="1"/>
          <p:nvPr/>
        </p:nvSpPr>
        <p:spPr>
          <a:xfrm>
            <a:off x="19929399" y="5570901"/>
            <a:ext cx="2000403"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Running time:</a:t>
            </a:r>
          </a:p>
          <a:p>
            <a:pPr algn="l"/>
            <a:r>
              <a:t>1.5 sec</a:t>
            </a:r>
          </a:p>
        </p:txBody>
      </p:sp>
      <p:sp>
        <p:nvSpPr>
          <p:cNvPr id="244" name="The code we’ve seen on past slides:"/>
          <p:cNvSpPr txBox="1"/>
          <p:nvPr/>
        </p:nvSpPr>
        <p:spPr>
          <a:xfrm>
            <a:off x="3220516" y="3584205"/>
            <a:ext cx="506516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code we’ve seen on past slides:</a:t>
            </a:r>
          </a:p>
        </p:txBody>
      </p:sp>
      <p:sp>
        <p:nvSpPr>
          <p:cNvPr id="245" name="This does something different:"/>
          <p:cNvSpPr txBox="1"/>
          <p:nvPr/>
        </p:nvSpPr>
        <p:spPr>
          <a:xfrm>
            <a:off x="3637483" y="8357886"/>
            <a:ext cx="423123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does something different:</a:t>
            </a:r>
          </a:p>
        </p:txBody>
      </p:sp>
      <p:grpSp>
        <p:nvGrpSpPr>
          <p:cNvPr id="248" name="Group"/>
          <p:cNvGrpSpPr/>
          <p:nvPr/>
        </p:nvGrpSpPr>
        <p:grpSpPr>
          <a:xfrm>
            <a:off x="1800657" y="4587570"/>
            <a:ext cx="18036142" cy="1871929"/>
            <a:chOff x="0" y="783132"/>
            <a:chExt cx="18036140" cy="1871928"/>
          </a:xfrm>
        </p:grpSpPr>
        <p:sp>
          <p:nvSpPr>
            <p:cNvPr id="246" name="For each student: make an async handler to fetch their transcript and save it"/>
            <p:cNvSpPr/>
            <p:nvPr/>
          </p:nvSpPr>
          <p:spPr>
            <a:xfrm>
              <a:off x="0" y="783132"/>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For each student: make an async handler to fetch their transcript and save it</a:t>
              </a:r>
            </a:p>
          </p:txBody>
        </p:sp>
        <p:sp>
          <p:nvSpPr>
            <p:cNvPr id="247" name="Callout"/>
            <p:cNvSpPr/>
            <p:nvPr/>
          </p:nvSpPr>
          <p:spPr>
            <a:xfrm rot="16200000">
              <a:off x="9395576" y="-5985504"/>
              <a:ext cx="1395016" cy="15886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93" y="134"/>
                  </a:lnTo>
                  <a:lnTo>
                    <a:pt x="965" y="134"/>
                  </a:lnTo>
                  <a:cubicBezTo>
                    <a:pt x="433" y="134"/>
                    <a:pt x="0" y="172"/>
                    <a:pt x="0" y="219"/>
                  </a:cubicBezTo>
                  <a:lnTo>
                    <a:pt x="0" y="21515"/>
                  </a:lnTo>
                  <a:cubicBezTo>
                    <a:pt x="0" y="21562"/>
                    <a:pt x="433" y="21600"/>
                    <a:pt x="965" y="21600"/>
                  </a:cubicBezTo>
                  <a:lnTo>
                    <a:pt x="17600" y="21600"/>
                  </a:lnTo>
                  <a:cubicBezTo>
                    <a:pt x="18131" y="21600"/>
                    <a:pt x="18564" y="21562"/>
                    <a:pt x="18564" y="21515"/>
                  </a:cubicBezTo>
                  <a:lnTo>
                    <a:pt x="18564" y="412"/>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51" name="Group"/>
          <p:cNvGrpSpPr/>
          <p:nvPr/>
        </p:nvGrpSpPr>
        <p:grpSpPr>
          <a:xfrm>
            <a:off x="505257" y="8632831"/>
            <a:ext cx="19331542" cy="2189429"/>
            <a:chOff x="0" y="783132"/>
            <a:chExt cx="19331540" cy="2189428"/>
          </a:xfrm>
        </p:grpSpPr>
        <p:sp>
          <p:nvSpPr>
            <p:cNvPr id="249" name="For each student: wait to fetch their transcript, then wait to write it, then go on to the next student"/>
            <p:cNvSpPr/>
            <p:nvPr/>
          </p:nvSpPr>
          <p:spPr>
            <a:xfrm>
              <a:off x="0" y="783132"/>
              <a:ext cx="35592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For each student: wait to fetch their transcript, then wait to write it, then go on to the next student</a:t>
              </a:r>
            </a:p>
          </p:txBody>
        </p:sp>
        <p:sp>
          <p:nvSpPr>
            <p:cNvPr id="250" name="Callout"/>
            <p:cNvSpPr/>
            <p:nvPr/>
          </p:nvSpPr>
          <p:spPr>
            <a:xfrm rot="16200000">
              <a:off x="10690976" y="-5668004"/>
              <a:ext cx="1395016" cy="15886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493" y="134"/>
                  </a:lnTo>
                  <a:lnTo>
                    <a:pt x="965" y="134"/>
                  </a:lnTo>
                  <a:cubicBezTo>
                    <a:pt x="433" y="134"/>
                    <a:pt x="0" y="172"/>
                    <a:pt x="0" y="219"/>
                  </a:cubicBezTo>
                  <a:lnTo>
                    <a:pt x="0" y="21515"/>
                  </a:lnTo>
                  <a:cubicBezTo>
                    <a:pt x="0" y="21562"/>
                    <a:pt x="433" y="21600"/>
                    <a:pt x="965" y="21600"/>
                  </a:cubicBezTo>
                  <a:lnTo>
                    <a:pt x="17600" y="21600"/>
                  </a:lnTo>
                  <a:cubicBezTo>
                    <a:pt x="18131" y="21600"/>
                    <a:pt x="18564" y="21562"/>
                    <a:pt x="18564" y="21515"/>
                  </a:cubicBezTo>
                  <a:lnTo>
                    <a:pt x="18564" y="412"/>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252" name="Dingbat Check"/>
          <p:cNvSpPr/>
          <p:nvPr/>
        </p:nvSpPr>
        <p:spPr>
          <a:xfrm>
            <a:off x="19504128" y="3913123"/>
            <a:ext cx="585695" cy="55656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3" name="Dingbat X"/>
          <p:cNvSpPr/>
          <p:nvPr/>
        </p:nvSpPr>
        <p:spPr>
          <a:xfrm>
            <a:off x="19504128" y="8525444"/>
            <a:ext cx="585695" cy="6920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P build="whole" bldLvl="1" animBg="1" rev="0" advAuto="0" spid="242" grpId="4"/>
      <p:bldP build="whole" bldLvl="1" animBg="1" rev="0" advAuto="0" spid="243" grpId="3"/>
      <p:bldP build="whole" bldLvl="1" animBg="1" rev="0" advAuto="0" spid="251"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Review: Async/Await Programming Activity"/>
          <p:cNvSpPr txBox="1"/>
          <p:nvPr>
            <p:ph type="title"/>
          </p:nvPr>
        </p:nvSpPr>
        <p:spPr>
          <a:prstGeom prst="rect">
            <a:avLst/>
          </a:prstGeom>
        </p:spPr>
        <p:txBody>
          <a:bodyPr/>
          <a:lstStyle/>
          <a:p>
            <a:pPr/>
            <a:r>
              <a:t>Review: Async/Await Programming Activity</a:t>
            </a:r>
          </a:p>
        </p:txBody>
      </p:sp>
      <p:sp>
        <p:nvSpPr>
          <p:cNvPr id="258" name="Transcript Server: Create a student, then update thei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Transcript Server: Create a student, then update their </a:t>
            </a:r>
          </a:p>
        </p:txBody>
      </p:sp>
      <p:sp>
        <p:nvSpPr>
          <p:cNvPr id="259" name="Create a new student in the transcript server  then……"/>
          <p:cNvSpPr txBox="1"/>
          <p:nvPr>
            <p:ph type="body" idx="1"/>
          </p:nvPr>
        </p:nvSpPr>
        <p:spPr>
          <a:prstGeom prst="rect">
            <a:avLst/>
          </a:prstGeom>
        </p:spPr>
        <p:txBody>
          <a:bodyPr/>
          <a:lstStyle/>
          <a:p>
            <a:pPr marL="265429" indent="-265429" defTabSz="2316421">
              <a:spcBef>
                <a:spcPts val="4200"/>
              </a:spcBef>
              <a:buSzPct val="100000"/>
              <a:buAutoNum type="arabicPeriod" startAt="1"/>
              <a:defRPr sz="4560"/>
            </a:pPr>
            <a:r>
              <a:t>Create a new student in the transcript server</a:t>
            </a:r>
            <a:br/>
            <a:br/>
            <a:r>
              <a:t>then…</a:t>
            </a:r>
          </a:p>
          <a:p>
            <a:pPr marL="265429" indent="-265429" defTabSz="2316421">
              <a:spcBef>
                <a:spcPts val="4200"/>
              </a:spcBef>
              <a:buSzPct val="100000"/>
              <a:buAutoNum type="arabicPeriod" startAt="1"/>
              <a:defRPr sz="4560"/>
            </a:pPr>
            <a:r>
              <a:t>Assign several grades for that student</a:t>
            </a:r>
            <a:br/>
            <a:br/>
            <a:r>
              <a:t>then…</a:t>
            </a:r>
          </a:p>
          <a:p>
            <a:pPr marL="265429" indent="-265429" defTabSz="2316421">
              <a:spcBef>
                <a:spcPts val="4200"/>
              </a:spcBef>
              <a:buSzPct val="100000"/>
              <a:buAutoNum type="arabicPeriod" startAt="1"/>
              <a:defRPr sz="4560"/>
            </a:pPr>
            <a:r>
              <a:t>Fetch the transcript for that student</a:t>
            </a:r>
            <a:br/>
            <a:br/>
            <a:br/>
            <a:r>
              <a:t>If you finish with time to spare, try to make different variants: make a lot of requests concurrently vs making the requests synchronously (waiting between each request)</a:t>
            </a:r>
          </a:p>
        </p:txBody>
      </p:sp>
      <p:sp>
        <p:nvSpPr>
          <p:cNvPr id="260" name="axios.post('https://rest-example.covey.town/transcripts', {name: ‘Breakout Group 0’})"/>
          <p:cNvSpPr txBox="1"/>
          <p:nvPr/>
        </p:nvSpPr>
        <p:spPr>
          <a:xfrm>
            <a:off x="1791437" y="5086349"/>
            <a:ext cx="1371821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post</a:t>
            </a:r>
            <a:r>
              <a:rPr b="0">
                <a:solidFill>
                  <a:srgbClr val="000000"/>
                </a:solidFill>
              </a:rPr>
              <a:t>(</a:t>
            </a:r>
            <a:r>
              <a:t>'https://rest-example.covey.town/transcripts'</a:t>
            </a:r>
            <a:r>
              <a:rPr b="0">
                <a:solidFill>
                  <a:srgbClr val="000000"/>
                </a:solidFill>
              </a:rPr>
              <a:t>, {</a:t>
            </a:r>
            <a:r>
              <a:rPr>
                <a:solidFill>
                  <a:srgbClr val="66187A"/>
                </a:solidFill>
              </a:rPr>
              <a:t>name</a:t>
            </a:r>
            <a:r>
              <a:rPr b="0">
                <a:solidFill>
                  <a:srgbClr val="000000"/>
                </a:solidFill>
              </a:rPr>
              <a:t>: </a:t>
            </a:r>
            <a:r>
              <a:t>‘Breakout Group 0’</a:t>
            </a:r>
            <a:r>
              <a:rPr b="0">
                <a:solidFill>
                  <a:srgbClr val="000000"/>
                </a:solidFill>
              </a:rPr>
              <a:t>})</a:t>
            </a:r>
          </a:p>
        </p:txBody>
      </p:sp>
      <p:sp>
        <p:nvSpPr>
          <p:cNvPr id="261" name="axios.post(`https://rest-example.covey.town/transcripts/${studentID}/${course}`,{grade: theGrade}))"/>
          <p:cNvSpPr txBox="1"/>
          <p:nvPr/>
        </p:nvSpPr>
        <p:spPr>
          <a:xfrm>
            <a:off x="1552339" y="7556500"/>
            <a:ext cx="1595885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post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r>
              <a:rPr b="0">
                <a:solidFill>
                  <a:srgbClr val="458383"/>
                </a:solidFill>
              </a:rPr>
              <a:t>course</a:t>
            </a:r>
            <a:r>
              <a:rPr b="0">
                <a:solidFill>
                  <a:srgbClr val="000000"/>
                </a:solidFill>
              </a:rPr>
              <a:t>}</a:t>
            </a:r>
            <a:r>
              <a:t>`</a:t>
            </a:r>
            <a:r>
              <a:rPr b="0">
                <a:solidFill>
                  <a:srgbClr val="000000"/>
                </a:solidFill>
              </a:rPr>
              <a:t>,{</a:t>
            </a:r>
            <a:r>
              <a:rPr>
                <a:solidFill>
                  <a:srgbClr val="66187A"/>
                </a:solidFill>
              </a:rPr>
              <a:t>grade</a:t>
            </a:r>
            <a:r>
              <a:rPr b="0">
                <a:solidFill>
                  <a:srgbClr val="000000"/>
                </a:solidFill>
              </a:rPr>
              <a:t>: </a:t>
            </a:r>
            <a:r>
              <a:rPr b="0">
                <a:solidFill>
                  <a:srgbClr val="458383"/>
                </a:solidFill>
              </a:rPr>
              <a:t>theGrade</a:t>
            </a:r>
            <a:r>
              <a:rPr b="0">
                <a:solidFill>
                  <a:srgbClr val="000000"/>
                </a:solidFill>
              </a:rPr>
              <a:t>}))</a:t>
            </a:r>
            <a:endParaRPr b="0">
              <a:solidFill>
                <a:srgbClr val="000000"/>
              </a:solidFill>
            </a:endParaRPr>
          </a:p>
        </p:txBody>
      </p:sp>
      <p:sp>
        <p:nvSpPr>
          <p:cNvPr id="262" name="axios.get(`https://rest-example.covey.town/transcripts/${studentID}`)"/>
          <p:cNvSpPr txBox="1"/>
          <p:nvPr/>
        </p:nvSpPr>
        <p:spPr>
          <a:xfrm>
            <a:off x="1807923" y="10153650"/>
            <a:ext cx="1115747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b="1" sz="21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a:t>
            </a:r>
            <a:r>
              <a:rPr b="0">
                <a:solidFill>
                  <a:srgbClr val="458383"/>
                </a:solidFill>
              </a:rPr>
              <a:t>studentID</a:t>
            </a:r>
            <a:r>
              <a:rPr b="0">
                <a:solidFill>
                  <a:srgbClr val="000000"/>
                </a:solidFill>
              </a:rPr>
              <a:t>}</a:t>
            </a:r>
            <a:r>
              <a:t>`</a:t>
            </a:r>
            <a:r>
              <a:rPr b="0">
                <a:solidFill>
                  <a:srgbClr val="000000"/>
                </a:solidFill>
              </a:rPr>
              <a:t>)</a:t>
            </a:r>
            <a:endParaRPr b="0">
              <a:solidFill>
                <a:srgbClr val="000000"/>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cheduling Asynchronous Tasks: Timers"/>
          <p:cNvSpPr txBox="1"/>
          <p:nvPr>
            <p:ph type="title"/>
          </p:nvPr>
        </p:nvSpPr>
        <p:spPr>
          <a:prstGeom prst="rect">
            <a:avLst/>
          </a:prstGeom>
        </p:spPr>
        <p:txBody>
          <a:bodyPr/>
          <a:lstStyle/>
          <a:p>
            <a:pPr/>
            <a:r>
              <a:t>Scheduling Asynchronous Tasks: Timers</a:t>
            </a:r>
          </a:p>
        </p:txBody>
      </p:sp>
      <p:sp>
        <p:nvSpPr>
          <p:cNvPr id="267" name="Slide Subtitle"/>
          <p:cNvSpPr txBox="1"/>
          <p:nvPr>
            <p:ph type="body" idx="21"/>
          </p:nvPr>
        </p:nvSpPr>
        <p:spPr>
          <a:prstGeom prst="rect">
            <a:avLst/>
          </a:prstGeom>
        </p:spPr>
        <p:txBody>
          <a:bodyPr/>
          <a:lstStyle/>
          <a:p>
            <a:pPr/>
          </a:p>
        </p:txBody>
      </p:sp>
      <p:sp>
        <p:nvSpPr>
          <p:cNvPr id="268" name="setTimeout(()=&gt;{…"/>
          <p:cNvSpPr txBox="1"/>
          <p:nvPr/>
        </p:nvSpPr>
        <p:spPr>
          <a:xfrm>
            <a:off x="1477253" y="5350450"/>
            <a:ext cx="934317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3700">
                <a:solidFill>
                  <a:srgbClr val="000000"/>
                </a:solidFill>
                <a:latin typeface="Courier"/>
                <a:ea typeface="Courier"/>
                <a:cs typeface="Courier"/>
                <a:sym typeface="Courier"/>
              </a:defRPr>
            </a:pPr>
            <a:r>
              <a:t>setTimeout</a:t>
            </a:r>
            <a:r>
              <a:rPr i="0"/>
              <a:t>(()=&gt;{</a:t>
            </a:r>
            <a:endParaRPr i="0"/>
          </a:p>
          <a:p>
            <a:pPr lvl="6" algn="l" defTabSz="457200">
              <a:defRPr b="1" i="1" sz="37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"Boom!"</a:t>
            </a:r>
            <a:r>
              <a:rPr b="0" i="0">
                <a:solidFill>
                  <a:srgbClr val="000000"/>
                </a:solidFill>
              </a:rPr>
              <a:t>);</a:t>
            </a:r>
            <a:endParaRPr b="0" i="0">
              <a:solidFill>
                <a:srgbClr val="000000"/>
              </a:solidFill>
            </a:endParaRPr>
          </a:p>
          <a:p>
            <a:pPr lvl="7" algn="l" defTabSz="457200">
              <a:defRPr sz="3700">
                <a:solidFill>
                  <a:srgbClr val="0432FF"/>
                </a:solidFill>
                <a:latin typeface="Courier"/>
                <a:ea typeface="Courier"/>
                <a:cs typeface="Courier"/>
                <a:sym typeface="Courier"/>
              </a:defRPr>
            </a:pPr>
            <a:r>
              <a:rPr>
                <a:solidFill>
                  <a:srgbClr val="000000"/>
                </a:solidFill>
              </a:rPr>
              <a:t>},</a:t>
            </a:r>
            <a:endParaRPr>
              <a:solidFill>
                <a:srgbClr val="000000"/>
              </a:solidFill>
            </a:endParaRPr>
          </a:p>
          <a:p>
            <a:pPr lvl="7" algn="l" defTabSz="457200">
              <a:defRPr sz="3700">
                <a:solidFill>
                  <a:srgbClr val="0432FF"/>
                </a:solidFill>
                <a:latin typeface="Courier"/>
                <a:ea typeface="Courier"/>
                <a:cs typeface="Courier"/>
                <a:sym typeface="Courier"/>
              </a:defRPr>
            </a:pPr>
            <a:r>
              <a:rPr>
                <a:solidFill>
                  <a:srgbClr val="000000"/>
                </a:solidFill>
              </a:rPr>
              <a:t> </a:t>
            </a:r>
            <a:r>
              <a:t>1000</a:t>
            </a:r>
            <a:r>
              <a:rPr>
                <a:solidFill>
                  <a:srgbClr val="000000"/>
                </a:solidFill>
              </a:rPr>
              <a:t>);</a:t>
            </a:r>
            <a:endParaRPr>
              <a:solidFill>
                <a:srgbClr val="000000"/>
              </a:solidFill>
            </a:endParaRPr>
          </a:p>
          <a:p>
            <a:pPr algn="l" defTabSz="457200">
              <a:defRPr sz="3700">
                <a:solidFill>
                  <a:srgbClr val="000000"/>
                </a:solidFill>
                <a:latin typeface="Courier"/>
                <a:ea typeface="Courier"/>
                <a:cs typeface="Courier"/>
                <a:sym typeface="Courier"/>
              </a:defRPr>
            </a:pPr>
          </a:p>
        </p:txBody>
      </p:sp>
      <p:sp>
        <p:nvSpPr>
          <p:cNvPr id="269" name="setInterval( ()=&gt;{…"/>
          <p:cNvSpPr txBox="1"/>
          <p:nvPr/>
        </p:nvSpPr>
        <p:spPr>
          <a:xfrm>
            <a:off x="13788322" y="5350450"/>
            <a:ext cx="10082363"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3700">
                <a:solidFill>
                  <a:srgbClr val="000000"/>
                </a:solidFill>
                <a:latin typeface="Courier"/>
                <a:ea typeface="Courier"/>
                <a:cs typeface="Courier"/>
                <a:sym typeface="Courier"/>
              </a:defRPr>
            </a:pPr>
            <a:r>
              <a:t>setInterval</a:t>
            </a:r>
            <a:r>
              <a:rPr i="0"/>
              <a:t>( ()=&gt;{</a:t>
            </a:r>
            <a:endParaRPr i="0"/>
          </a:p>
          <a:p>
            <a:pPr lvl="7" algn="l" defTabSz="457200">
              <a:defRPr sz="3700">
                <a:solidFill>
                  <a:srgbClr val="458383"/>
                </a:solidFill>
                <a:latin typeface="Courier"/>
                <a:ea typeface="Courier"/>
                <a:cs typeface="Courier"/>
                <a:sym typeface="Courier"/>
              </a:defRPr>
            </a:pP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rPr b="1">
                <a:solidFill>
                  <a:srgbClr val="018001"/>
                </a:solidFill>
              </a:rPr>
              <a:t>'Tick!'</a:t>
            </a:r>
            <a:r>
              <a:rPr>
                <a:solidFill>
                  <a:srgbClr val="000000"/>
                </a:solidFill>
              </a:rPr>
              <a:t>);</a:t>
            </a:r>
            <a:endParaRPr>
              <a:solidFill>
                <a:srgbClr val="000000"/>
              </a:solidFill>
            </a:endParaRPr>
          </a:p>
          <a:p>
            <a:pPr lvl="8" algn="l" defTabSz="457200">
              <a:defRPr sz="3700">
                <a:solidFill>
                  <a:srgbClr val="0432FF"/>
                </a:solidFill>
                <a:latin typeface="Courier"/>
                <a:ea typeface="Courier"/>
                <a:cs typeface="Courier"/>
                <a:sym typeface="Courier"/>
              </a:defRPr>
            </a:pPr>
            <a:r>
              <a:rPr>
                <a:solidFill>
                  <a:srgbClr val="000000"/>
                </a:solidFill>
              </a:rPr>
              <a:t> }</a:t>
            </a:r>
            <a:endParaRPr>
              <a:solidFill>
                <a:srgbClr val="000000"/>
              </a:solidFill>
            </a:endParaRPr>
          </a:p>
          <a:p>
            <a:pPr lvl="8" algn="l" defTabSz="457200">
              <a:defRPr sz="3700">
                <a:solidFill>
                  <a:srgbClr val="0432FF"/>
                </a:solidFill>
                <a:latin typeface="Courier"/>
                <a:ea typeface="Courier"/>
                <a:cs typeface="Courier"/>
                <a:sym typeface="Courier"/>
              </a:defRPr>
            </a:pPr>
            <a:r>
              <a:rPr>
                <a:solidFill>
                  <a:srgbClr val="000000"/>
                </a:solidFill>
              </a:rPr>
              <a:t>,</a:t>
            </a:r>
            <a:r>
              <a:t>100</a:t>
            </a:r>
            <a:r>
              <a:rPr>
                <a:solidFill>
                  <a:srgbClr val="000000"/>
                </a:solidFill>
              </a:rPr>
              <a:t>);</a:t>
            </a:r>
            <a:endParaRPr>
              <a:solidFill>
                <a:srgbClr val="000000"/>
              </a:solidFill>
            </a:endParaRPr>
          </a:p>
          <a:p>
            <a:pPr algn="l" defTabSz="457200">
              <a:defRPr sz="3700">
                <a:solidFill>
                  <a:srgbClr val="000000"/>
                </a:solidFill>
                <a:latin typeface="Courier"/>
                <a:ea typeface="Courier"/>
                <a:cs typeface="Courier"/>
                <a:sym typeface="Courier"/>
              </a:defRPr>
            </a:pPr>
          </a:p>
        </p:txBody>
      </p:sp>
      <p:grpSp>
        <p:nvGrpSpPr>
          <p:cNvPr id="272" name="Group"/>
          <p:cNvGrpSpPr/>
          <p:nvPr/>
        </p:nvGrpSpPr>
        <p:grpSpPr>
          <a:xfrm>
            <a:off x="4546826" y="4035188"/>
            <a:ext cx="7792874" cy="3104144"/>
            <a:chOff x="0" y="230682"/>
            <a:chExt cx="7792873" cy="3104142"/>
          </a:xfrm>
        </p:grpSpPr>
        <p:sp>
          <p:nvSpPr>
            <p:cNvPr id="270" name="Call this function after the timer expires"/>
            <p:cNvSpPr/>
            <p:nvPr/>
          </p:nvSpPr>
          <p:spPr>
            <a:xfrm>
              <a:off x="6522873"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Call this function after the timer expires</a:t>
              </a:r>
            </a:p>
          </p:txBody>
        </p:sp>
        <p:sp>
          <p:nvSpPr>
            <p:cNvPr id="271" name="Callout"/>
            <p:cNvSpPr/>
            <p:nvPr/>
          </p:nvSpPr>
          <p:spPr>
            <a:xfrm rot="16200000">
              <a:off x="2307232" y="-1760058"/>
              <a:ext cx="2787651" cy="7402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 y="0"/>
                  </a:moveTo>
                  <a:cubicBezTo>
                    <a:pt x="491" y="0"/>
                    <a:pt x="0" y="185"/>
                    <a:pt x="0" y="413"/>
                  </a:cubicBezTo>
                  <a:lnTo>
                    <a:pt x="0" y="18012"/>
                  </a:lnTo>
                  <a:cubicBezTo>
                    <a:pt x="0" y="18241"/>
                    <a:pt x="491" y="18426"/>
                    <a:pt x="1098" y="18426"/>
                  </a:cubicBezTo>
                  <a:lnTo>
                    <a:pt x="10926" y="18426"/>
                  </a:lnTo>
                  <a:lnTo>
                    <a:pt x="21600" y="21600"/>
                  </a:lnTo>
                  <a:lnTo>
                    <a:pt x="14453" y="16949"/>
                  </a:lnTo>
                  <a:lnTo>
                    <a:pt x="14453" y="413"/>
                  </a:lnTo>
                  <a:cubicBezTo>
                    <a:pt x="14453" y="185"/>
                    <a:pt x="13962" y="0"/>
                    <a:pt x="13355" y="0"/>
                  </a:cubicBezTo>
                  <a:lnTo>
                    <a:pt x="1098"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75" name="Group"/>
          <p:cNvGrpSpPr/>
          <p:nvPr/>
        </p:nvGrpSpPr>
        <p:grpSpPr>
          <a:xfrm>
            <a:off x="4753778" y="7145629"/>
            <a:ext cx="4839785" cy="2959753"/>
            <a:chOff x="0" y="67"/>
            <a:chExt cx="4839784" cy="2959752"/>
          </a:xfrm>
        </p:grpSpPr>
        <p:sp>
          <p:nvSpPr>
            <p:cNvPr id="273" name="Timer goes off after 1,000 msec"/>
            <p:cNvSpPr/>
            <p:nvPr/>
          </p:nvSpPr>
          <p:spPr>
            <a:xfrm>
              <a:off x="3569784" y="168981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Timer goes off after 1,000 msec</a:t>
              </a:r>
            </a:p>
          </p:txBody>
        </p:sp>
        <p:sp>
          <p:nvSpPr>
            <p:cNvPr id="274" name="Callout"/>
            <p:cNvSpPr/>
            <p:nvPr/>
          </p:nvSpPr>
          <p:spPr>
            <a:xfrm rot="16200000">
              <a:off x="990798" y="-990732"/>
              <a:ext cx="1367235" cy="33488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32" y="0"/>
                  </a:moveTo>
                  <a:cubicBezTo>
                    <a:pt x="13209" y="0"/>
                    <a:pt x="12703" y="207"/>
                    <a:pt x="12703" y="461"/>
                  </a:cubicBezTo>
                  <a:lnTo>
                    <a:pt x="12703" y="19429"/>
                  </a:lnTo>
                  <a:lnTo>
                    <a:pt x="0" y="21600"/>
                  </a:lnTo>
                  <a:lnTo>
                    <a:pt x="18503" y="20489"/>
                  </a:lnTo>
                  <a:lnTo>
                    <a:pt x="20471" y="20489"/>
                  </a:lnTo>
                  <a:cubicBezTo>
                    <a:pt x="21094" y="20489"/>
                    <a:pt x="21600" y="20282"/>
                    <a:pt x="21600" y="20028"/>
                  </a:cubicBezTo>
                  <a:lnTo>
                    <a:pt x="21600" y="461"/>
                  </a:lnTo>
                  <a:cubicBezTo>
                    <a:pt x="21600" y="207"/>
                    <a:pt x="21094" y="0"/>
                    <a:pt x="20471" y="0"/>
                  </a:cubicBezTo>
                  <a:lnTo>
                    <a:pt x="13832"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78" name="Group"/>
          <p:cNvGrpSpPr/>
          <p:nvPr/>
        </p:nvGrpSpPr>
        <p:grpSpPr>
          <a:xfrm>
            <a:off x="17457438" y="4108405"/>
            <a:ext cx="6314282" cy="3030927"/>
            <a:chOff x="0" y="230682"/>
            <a:chExt cx="6314281" cy="3030925"/>
          </a:xfrm>
        </p:grpSpPr>
        <p:sp>
          <p:nvSpPr>
            <p:cNvPr id="276" name="Call this function each time the timer fires"/>
            <p:cNvSpPr/>
            <p:nvPr/>
          </p:nvSpPr>
          <p:spPr>
            <a:xfrm>
              <a:off x="3813841"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Call this function each time the timer fires</a:t>
              </a:r>
            </a:p>
          </p:txBody>
        </p:sp>
        <p:sp>
          <p:nvSpPr>
            <p:cNvPr id="277" name="Callout"/>
            <p:cNvSpPr/>
            <p:nvPr/>
          </p:nvSpPr>
          <p:spPr>
            <a:xfrm rot="16200000">
              <a:off x="1811337" y="-1241336"/>
              <a:ext cx="2691607" cy="6314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7" y="0"/>
                  </a:moveTo>
                  <a:cubicBezTo>
                    <a:pt x="508" y="0"/>
                    <a:pt x="0" y="217"/>
                    <a:pt x="0" y="485"/>
                  </a:cubicBezTo>
                  <a:lnTo>
                    <a:pt x="0" y="21115"/>
                  </a:lnTo>
                  <a:cubicBezTo>
                    <a:pt x="0" y="21383"/>
                    <a:pt x="508" y="21600"/>
                    <a:pt x="1137" y="21600"/>
                  </a:cubicBezTo>
                  <a:lnTo>
                    <a:pt x="13832" y="21600"/>
                  </a:lnTo>
                  <a:cubicBezTo>
                    <a:pt x="14461" y="21600"/>
                    <a:pt x="14969" y="21383"/>
                    <a:pt x="14969" y="21115"/>
                  </a:cubicBezTo>
                  <a:lnTo>
                    <a:pt x="14969" y="16717"/>
                  </a:lnTo>
                  <a:lnTo>
                    <a:pt x="21600" y="15746"/>
                  </a:lnTo>
                  <a:lnTo>
                    <a:pt x="14969" y="14775"/>
                  </a:lnTo>
                  <a:lnTo>
                    <a:pt x="14969" y="485"/>
                  </a:lnTo>
                  <a:cubicBezTo>
                    <a:pt x="14969" y="217"/>
                    <a:pt x="14461" y="0"/>
                    <a:pt x="13832" y="0"/>
                  </a:cubicBezTo>
                  <a:lnTo>
                    <a:pt x="1137"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81" name="Group"/>
          <p:cNvGrpSpPr/>
          <p:nvPr/>
        </p:nvGrpSpPr>
        <p:grpSpPr>
          <a:xfrm>
            <a:off x="15986949" y="7145629"/>
            <a:ext cx="2877165" cy="3106187"/>
            <a:chOff x="1350111" y="67"/>
            <a:chExt cx="2877163" cy="3106186"/>
          </a:xfrm>
        </p:grpSpPr>
        <p:sp>
          <p:nvSpPr>
            <p:cNvPr id="279" name="Fire ever 100 msec"/>
            <p:cNvSpPr/>
            <p:nvPr/>
          </p:nvSpPr>
          <p:spPr>
            <a:xfrm>
              <a:off x="1350111" y="183625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Fire ever 100 msec</a:t>
              </a:r>
            </a:p>
          </p:txBody>
        </p:sp>
        <p:sp>
          <p:nvSpPr>
            <p:cNvPr id="280" name="Callout"/>
            <p:cNvSpPr/>
            <p:nvPr/>
          </p:nvSpPr>
          <p:spPr>
            <a:xfrm rot="16200000">
              <a:off x="2433598" y="-174757"/>
              <a:ext cx="1618854" cy="196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086" y="7808"/>
                  </a:lnTo>
                  <a:lnTo>
                    <a:pt x="14086" y="20816"/>
                  </a:lnTo>
                  <a:cubicBezTo>
                    <a:pt x="14086" y="21249"/>
                    <a:pt x="14513" y="21600"/>
                    <a:pt x="15039" y="21600"/>
                  </a:cubicBezTo>
                  <a:lnTo>
                    <a:pt x="20647" y="21600"/>
                  </a:lnTo>
                  <a:cubicBezTo>
                    <a:pt x="21173" y="21600"/>
                    <a:pt x="21600" y="21249"/>
                    <a:pt x="21600" y="20816"/>
                  </a:cubicBezTo>
                  <a:lnTo>
                    <a:pt x="21600" y="6349"/>
                  </a:lnTo>
                  <a:cubicBezTo>
                    <a:pt x="21600" y="5917"/>
                    <a:pt x="21173" y="5565"/>
                    <a:pt x="20647" y="5565"/>
                  </a:cubicBezTo>
                  <a:lnTo>
                    <a:pt x="18232" y="5565"/>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282" name="const ticker = setInterval(()=&gt;{…"/>
          <p:cNvSpPr txBox="1"/>
          <p:nvPr/>
        </p:nvSpPr>
        <p:spPr>
          <a:xfrm>
            <a:off x="15235525" y="11253961"/>
            <a:ext cx="7727920" cy="172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2700">
                <a:solidFill>
                  <a:srgbClr val="000000"/>
                </a:solidFill>
                <a:latin typeface="Courier"/>
                <a:ea typeface="Courier"/>
                <a:cs typeface="Courier"/>
                <a:sym typeface="Courier"/>
              </a:defRPr>
            </a:pPr>
            <a:r>
              <a:rPr b="1" i="0">
                <a:solidFill>
                  <a:srgbClr val="011480"/>
                </a:solidFill>
              </a:rPr>
              <a:t>const </a:t>
            </a:r>
            <a:r>
              <a:rPr i="0">
                <a:solidFill>
                  <a:srgbClr val="458383"/>
                </a:solidFill>
              </a:rPr>
              <a:t>ticker </a:t>
            </a:r>
            <a:r>
              <a:rPr i="0"/>
              <a:t>= </a:t>
            </a:r>
            <a:r>
              <a:t>setInterval</a:t>
            </a:r>
            <a:r>
              <a:rPr i="0"/>
              <a:t>(()=&gt;{</a:t>
            </a:r>
            <a:endParaRPr i="0"/>
          </a:p>
          <a:p>
            <a:pPr algn="l" defTabSz="457200">
              <a:defRPr b="1" i="1" sz="27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'Tick!'</a:t>
            </a:r>
            <a:r>
              <a:rPr b="0" i="0">
                <a:solidFill>
                  <a:srgbClr val="000000"/>
                </a:solidFill>
              </a:rPr>
              <a:t>);</a:t>
            </a:r>
            <a:endParaRPr b="0" i="0">
              <a:solidFill>
                <a:srgbClr val="000000"/>
              </a:solidFill>
            </a:endParaRPr>
          </a:p>
          <a:p>
            <a:pPr algn="l" defTabSz="457200">
              <a:defRPr sz="2700">
                <a:solidFill>
                  <a:srgbClr val="0432FF"/>
                </a:solidFill>
                <a:latin typeface="Courier"/>
                <a:ea typeface="Courier"/>
                <a:cs typeface="Courier"/>
                <a:sym typeface="Courier"/>
              </a:defRPr>
            </a:pPr>
            <a:r>
              <a:rPr>
                <a:solidFill>
                  <a:srgbClr val="000000"/>
                </a:solidFill>
              </a:rPr>
              <a:t>},</a:t>
            </a:r>
            <a:r>
              <a:t>100</a:t>
            </a:r>
            <a:r>
              <a:rPr>
                <a:solidFill>
                  <a:srgbClr val="000000"/>
                </a:solidFill>
              </a:rPr>
              <a:t>);</a:t>
            </a:r>
            <a:endParaRPr>
              <a:solidFill>
                <a:srgbClr val="000000"/>
              </a:solidFill>
            </a:endParaRPr>
          </a:p>
          <a:p>
            <a:pPr algn="l" defTabSz="457200">
              <a:defRPr sz="2700">
                <a:solidFill>
                  <a:srgbClr val="000000"/>
                </a:solidFill>
                <a:latin typeface="Courier"/>
                <a:ea typeface="Courier"/>
                <a:cs typeface="Courier"/>
                <a:sym typeface="Courier"/>
              </a:defRPr>
            </a:pPr>
            <a:r>
              <a:rPr i="1"/>
              <a:t>clearInterval</a:t>
            </a:r>
            <a:r>
              <a:t>(</a:t>
            </a:r>
            <a:r>
              <a:rPr>
                <a:solidFill>
                  <a:srgbClr val="458383"/>
                </a:solidFill>
              </a:rPr>
              <a:t>ticker</a:t>
            </a:r>
            <a:r>
              <a:t>) </a:t>
            </a:r>
            <a:r>
              <a:rPr i="1"/>
              <a:t>// Cancel timer</a:t>
            </a:r>
          </a:p>
        </p:txBody>
      </p:sp>
      <p:sp>
        <p:nvSpPr>
          <p:cNvPr id="283" name="const timedBoom = setTimeout(()=&gt;{…"/>
          <p:cNvSpPr txBox="1"/>
          <p:nvPr/>
        </p:nvSpPr>
        <p:spPr>
          <a:xfrm>
            <a:off x="3714584" y="11253961"/>
            <a:ext cx="9244586"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2700">
                <a:solidFill>
                  <a:srgbClr val="000000"/>
                </a:solidFill>
                <a:latin typeface="Courier"/>
                <a:ea typeface="Courier"/>
                <a:cs typeface="Courier"/>
                <a:sym typeface="Courier"/>
              </a:defRPr>
            </a:pPr>
            <a:r>
              <a:rPr b="1">
                <a:solidFill>
                  <a:srgbClr val="011480"/>
                </a:solidFill>
              </a:rPr>
              <a:t>const </a:t>
            </a:r>
            <a:r>
              <a:rPr>
                <a:solidFill>
                  <a:srgbClr val="458383"/>
                </a:solidFill>
              </a:rPr>
              <a:t>timedBoom </a:t>
            </a:r>
            <a:r>
              <a:t>= </a:t>
            </a:r>
            <a:r>
              <a:rPr i="1"/>
              <a:t>setTimeout</a:t>
            </a:r>
            <a:r>
              <a:t>(()=&gt;{</a:t>
            </a:r>
          </a:p>
          <a:p>
            <a:pPr algn="l" defTabSz="457200">
              <a:defRPr b="1" i="1" sz="27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"Boom!"</a:t>
            </a:r>
            <a:r>
              <a:rPr b="0" i="0">
                <a:solidFill>
                  <a:srgbClr val="000000"/>
                </a:solidFill>
              </a:rPr>
              <a:t>);</a:t>
            </a:r>
            <a:endParaRPr b="0" i="0">
              <a:solidFill>
                <a:srgbClr val="000000"/>
              </a:solidFill>
            </a:endParaRPr>
          </a:p>
          <a:p>
            <a:pPr algn="l" defTabSz="457200">
              <a:defRPr sz="2700">
                <a:solidFill>
                  <a:srgbClr val="0432FF"/>
                </a:solidFill>
                <a:latin typeface="Courier"/>
                <a:ea typeface="Courier"/>
                <a:cs typeface="Courier"/>
                <a:sym typeface="Courier"/>
              </a:defRPr>
            </a:pPr>
            <a:r>
              <a:rPr>
                <a:solidFill>
                  <a:srgbClr val="000000"/>
                </a:solidFill>
              </a:rPr>
              <a:t>}, </a:t>
            </a:r>
            <a:r>
              <a:t>1000</a:t>
            </a:r>
            <a:r>
              <a:rPr>
                <a:solidFill>
                  <a:srgbClr val="000000"/>
                </a:solidFill>
              </a:rPr>
              <a:t>);</a:t>
            </a:r>
            <a:endParaRPr>
              <a:solidFill>
                <a:srgbClr val="000000"/>
              </a:solidFill>
            </a:endParaRPr>
          </a:p>
          <a:p>
            <a:pPr algn="l" defTabSz="457200">
              <a:defRPr sz="2700">
                <a:solidFill>
                  <a:srgbClr val="000000"/>
                </a:solidFill>
                <a:latin typeface="Courier"/>
                <a:ea typeface="Courier"/>
                <a:cs typeface="Courier"/>
                <a:sym typeface="Courier"/>
              </a:defRPr>
            </a:pPr>
            <a:r>
              <a:rPr i="1"/>
              <a:t>clearInterval</a:t>
            </a:r>
            <a:r>
              <a:t>(</a:t>
            </a:r>
            <a:r>
              <a:rPr>
                <a:solidFill>
                  <a:srgbClr val="458383"/>
                </a:solidFill>
              </a:rPr>
              <a:t>timedBoom</a:t>
            </a:r>
            <a:r>
              <a:t>)</a:t>
            </a:r>
            <a:r>
              <a:t> </a:t>
            </a:r>
            <a:r>
              <a:rPr i="1"/>
              <a:t>// Defuse Bomb</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2"/>
      <p:bldP build="whole" bldLvl="1" animBg="1" rev="0" advAuto="0" spid="272" grpId="1"/>
      <p:bldP build="whole" bldLvl="1" animBg="1" rev="0" advAuto="0" spid="281" grpId="4"/>
      <p:bldP build="whole" bldLvl="1" animBg="1" rev="0" advAuto="0" spid="283" grpId="5"/>
      <p:bldP build="whole" bldLvl="1" animBg="1" rev="0" advAuto="0" spid="282" grpId="6"/>
      <p:bldP build="whole" bldLvl="1" animBg="1" rev="0" advAuto="0" spid="278"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Writing our own Promises"/>
          <p:cNvSpPr txBox="1"/>
          <p:nvPr>
            <p:ph type="title"/>
          </p:nvPr>
        </p:nvSpPr>
        <p:spPr>
          <a:prstGeom prst="rect">
            <a:avLst/>
          </a:prstGeom>
        </p:spPr>
        <p:txBody>
          <a:bodyPr/>
          <a:lstStyle/>
          <a:p>
            <a:pPr/>
            <a:r>
              <a:t>Writing our own Promises</a:t>
            </a:r>
          </a:p>
        </p:txBody>
      </p:sp>
      <p:sp>
        <p:nvSpPr>
          <p:cNvPr id="286" name="Slide Subtitle"/>
          <p:cNvSpPr txBox="1"/>
          <p:nvPr>
            <p:ph type="body" idx="21"/>
          </p:nvPr>
        </p:nvSpPr>
        <p:spPr>
          <a:prstGeom prst="rect">
            <a:avLst/>
          </a:prstGeom>
        </p:spPr>
        <p:txBody>
          <a:bodyPr/>
          <a:lstStyle/>
          <a:p>
            <a:pPr/>
          </a:p>
        </p:txBody>
      </p:sp>
      <p:sp>
        <p:nvSpPr>
          <p:cNvPr id="287" name="function timedPromise(): Promise&lt;number&gt; {…"/>
          <p:cNvSpPr txBox="1"/>
          <p:nvPr/>
        </p:nvSpPr>
        <p:spPr>
          <a:xfrm>
            <a:off x="6693284" y="4439509"/>
            <a:ext cx="10997432" cy="787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800">
                <a:solidFill>
                  <a:srgbClr val="000000"/>
                </a:solidFill>
                <a:latin typeface="Courier"/>
                <a:ea typeface="Courier"/>
                <a:cs typeface="Courier"/>
                <a:sym typeface="Courier"/>
              </a:defRPr>
            </a:pPr>
            <a:r>
              <a:rPr b="1">
                <a:solidFill>
                  <a:srgbClr val="011480"/>
                </a:solidFill>
              </a:rPr>
              <a:t>function </a:t>
            </a:r>
            <a:r>
              <a:t>timedPromise(): Promise&lt;</a:t>
            </a:r>
            <a:r>
              <a:rPr b="1">
                <a:solidFill>
                  <a:srgbClr val="011480"/>
                </a:solidFill>
              </a:rPr>
              <a:t>number</a:t>
            </a:r>
            <a:r>
              <a:t>&gt; {</a:t>
            </a:r>
          </a:p>
          <a:p>
            <a:pPr algn="l" defTabSz="457200">
              <a:defRPr sz="2800">
                <a:solidFill>
                  <a:srgbClr val="000000"/>
                </a:solidFill>
                <a:latin typeface="Courier"/>
                <a:ea typeface="Courier"/>
                <a:cs typeface="Courier"/>
                <a:sym typeface="Courier"/>
              </a:defRPr>
            </a:pPr>
            <a:r>
              <a:t>  </a:t>
            </a:r>
            <a:r>
              <a:rPr b="1">
                <a:solidFill>
                  <a:srgbClr val="011480"/>
                </a:solidFill>
              </a:rPr>
              <a:t>return new </a:t>
            </a:r>
            <a:r>
              <a:rPr b="1" i="1">
                <a:solidFill>
                  <a:srgbClr val="66187A"/>
                </a:solidFill>
              </a:rPr>
              <a:t>Promise</a:t>
            </a:r>
            <a:r>
              <a:t>&lt;</a:t>
            </a:r>
            <a:r>
              <a:rPr b="1">
                <a:solidFill>
                  <a:srgbClr val="011480"/>
                </a:solidFill>
              </a:rPr>
              <a:t>number</a:t>
            </a:r>
            <a:r>
              <a:t>&gt;((resolve, reject) =&gt; {</a:t>
            </a:r>
          </a:p>
          <a:p>
            <a:pPr algn="l" defTabSz="457200">
              <a:defRPr sz="2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random </a:t>
            </a:r>
            <a:r>
              <a:rPr>
                <a:solidFill>
                  <a:srgbClr val="000000"/>
                </a:solidFill>
              </a:rPr>
              <a:t>= </a:t>
            </a:r>
            <a:r>
              <a:rPr b="1" i="1">
                <a:solidFill>
                  <a:srgbClr val="66187A"/>
                </a:solidFill>
              </a:rPr>
              <a:t>Math</a:t>
            </a:r>
            <a:r>
              <a:rPr>
                <a:solidFill>
                  <a:srgbClr val="000000"/>
                </a:solidFill>
              </a:rPr>
              <a:t>.</a:t>
            </a:r>
            <a:r>
              <a:rPr>
                <a:solidFill>
                  <a:srgbClr val="7A7A43"/>
                </a:solidFill>
              </a:rPr>
              <a:t>random</a:t>
            </a:r>
            <a:r>
              <a:rPr>
                <a:solidFill>
                  <a:srgbClr val="000000"/>
                </a:solidFill>
              </a:rPr>
              <a:t>();</a:t>
            </a:r>
            <a:endParaRPr>
              <a:solidFill>
                <a:srgbClr val="000000"/>
              </a:solidFill>
            </a:endParaRPr>
          </a:p>
          <a:p>
            <a:pPr algn="l" defTabSz="457200">
              <a:defRPr sz="2800">
                <a:solidFill>
                  <a:srgbClr val="458383"/>
                </a:solidFill>
                <a:latin typeface="Courier"/>
                <a:ea typeface="Courier"/>
                <a:cs typeface="Courier"/>
                <a:sym typeface="Courier"/>
              </a:defRPr>
            </a:pPr>
            <a:r>
              <a:rPr>
                <a:solidFill>
                  <a:srgbClr val="000000"/>
                </a:solidFill>
              </a:rPr>
              <a:t>    </a:t>
            </a:r>
            <a:r>
              <a:rPr b="1">
                <a:solidFill>
                  <a:srgbClr val="011480"/>
                </a:solidFill>
              </a:rPr>
              <a:t>if </a:t>
            </a:r>
            <a:r>
              <a:rPr>
                <a:solidFill>
                  <a:srgbClr val="000000"/>
                </a:solidFill>
              </a:rPr>
              <a:t>(</a:t>
            </a:r>
            <a:r>
              <a:t>random </a:t>
            </a:r>
            <a:r>
              <a:rPr>
                <a:solidFill>
                  <a:srgbClr val="000000"/>
                </a:solidFill>
              </a:rPr>
              <a:t>&lt; </a:t>
            </a:r>
            <a:r>
              <a:rPr>
                <a:solidFill>
                  <a:srgbClr val="0432FF"/>
                </a:solidFill>
              </a:rPr>
              <a:t>0.5</a:t>
            </a:r>
            <a:r>
              <a:rPr>
                <a:solidFill>
                  <a:srgbClr val="000000"/>
                </a:solidFill>
              </a:rPr>
              <a:t>)</a:t>
            </a:r>
            <a:endParaRPr>
              <a:solidFill>
                <a:srgbClr val="000000"/>
              </a:solidFill>
            </a:endParaRPr>
          </a:p>
          <a:p>
            <a:pPr algn="l" defTabSz="457200">
              <a:defRPr i="1" sz="2800">
                <a:solidFill>
                  <a:srgbClr val="000000"/>
                </a:solidFill>
                <a:latin typeface="Courier"/>
                <a:ea typeface="Courier"/>
                <a:cs typeface="Courier"/>
                <a:sym typeface="Courier"/>
              </a:defRPr>
            </a:pPr>
            <a:r>
              <a:rPr i="0"/>
              <a:t>      </a:t>
            </a:r>
            <a:r>
              <a:t>setTimeout</a:t>
            </a:r>
            <a:r>
              <a:rPr i="0"/>
              <a:t>(() =&gt; {</a:t>
            </a:r>
            <a:endParaRPr i="0"/>
          </a:p>
          <a:p>
            <a:pPr algn="l" defTabSz="457200">
              <a:defRPr sz="2800">
                <a:solidFill>
                  <a:srgbClr val="000000"/>
                </a:solidFill>
                <a:latin typeface="Courier"/>
                <a:ea typeface="Courier"/>
                <a:cs typeface="Courier"/>
                <a:sym typeface="Courier"/>
              </a:defRPr>
            </a:pPr>
            <a:r>
              <a:t>        reject(</a:t>
            </a:r>
            <a:r>
              <a:rPr>
                <a:solidFill>
                  <a:srgbClr val="458383"/>
                </a:solidFill>
              </a:rPr>
              <a:t>random</a:t>
            </a:r>
            <a:r>
              <a:t>);</a:t>
            </a:r>
          </a:p>
          <a:p>
            <a:pPr algn="l" defTabSz="457200">
              <a:defRPr sz="2800">
                <a:solidFill>
                  <a:srgbClr val="000000"/>
                </a:solidFill>
                <a:latin typeface="Courier"/>
                <a:ea typeface="Courier"/>
                <a:cs typeface="Courier"/>
                <a:sym typeface="Courier"/>
              </a:defRPr>
            </a:pPr>
            <a:r>
              <a:t>      }, </a:t>
            </a:r>
            <a:r>
              <a:rPr>
                <a:solidFill>
                  <a:srgbClr val="0432FF"/>
                </a:solidFill>
              </a:rPr>
              <a:t>1000</a:t>
            </a:r>
            <a:r>
              <a:t>);</a:t>
            </a:r>
          </a:p>
          <a:p>
            <a:pPr algn="l" defTabSz="457200">
              <a:defRPr b="1" sz="2800">
                <a:solidFill>
                  <a:srgbClr val="011480"/>
                </a:solidFill>
                <a:latin typeface="Courier"/>
                <a:ea typeface="Courier"/>
                <a:cs typeface="Courier"/>
                <a:sym typeface="Courier"/>
              </a:defRPr>
            </a:pPr>
            <a:r>
              <a:rPr b="0">
                <a:solidFill>
                  <a:srgbClr val="000000"/>
                </a:solidFill>
              </a:rPr>
              <a:t>    </a:t>
            </a:r>
            <a:r>
              <a:t>else</a:t>
            </a:r>
          </a:p>
          <a:p>
            <a:pPr algn="l" defTabSz="457200">
              <a:defRPr i="1" sz="2800">
                <a:solidFill>
                  <a:srgbClr val="000000"/>
                </a:solidFill>
                <a:latin typeface="Courier"/>
                <a:ea typeface="Courier"/>
                <a:cs typeface="Courier"/>
                <a:sym typeface="Courier"/>
              </a:defRPr>
            </a:pPr>
            <a:r>
              <a:rPr b="1" i="0">
                <a:solidFill>
                  <a:srgbClr val="011480"/>
                </a:solidFill>
              </a:rPr>
              <a:t>      </a:t>
            </a:r>
            <a:r>
              <a:t>setTimeout</a:t>
            </a:r>
            <a:r>
              <a:rPr i="0"/>
              <a:t>(() =&gt; {</a:t>
            </a:r>
            <a:endParaRPr i="0"/>
          </a:p>
          <a:p>
            <a:pPr algn="l" defTabSz="457200">
              <a:defRPr sz="2800">
                <a:solidFill>
                  <a:srgbClr val="000000"/>
                </a:solidFill>
                <a:latin typeface="Courier"/>
                <a:ea typeface="Courier"/>
                <a:cs typeface="Courier"/>
                <a:sym typeface="Courier"/>
              </a:defRPr>
            </a:pPr>
            <a:r>
              <a:t>        resolve(</a:t>
            </a:r>
            <a:r>
              <a:rPr>
                <a:solidFill>
                  <a:srgbClr val="458383"/>
                </a:solidFill>
              </a:rPr>
              <a:t>random</a:t>
            </a:r>
            <a:r>
              <a:t>);</a:t>
            </a:r>
          </a:p>
          <a:p>
            <a:pPr algn="l" defTabSz="457200">
              <a:defRPr sz="2800">
                <a:solidFill>
                  <a:srgbClr val="000000"/>
                </a:solidFill>
                <a:latin typeface="Courier"/>
                <a:ea typeface="Courier"/>
                <a:cs typeface="Courier"/>
                <a:sym typeface="Courier"/>
              </a:defRPr>
            </a:pPr>
            <a:r>
              <a:t>      }, </a:t>
            </a:r>
            <a:r>
              <a:rPr>
                <a:solidFill>
                  <a:srgbClr val="0432FF"/>
                </a:solidFill>
              </a:rPr>
              <a:t>1000</a:t>
            </a:r>
            <a:r>
              <a:t>);</a:t>
            </a:r>
          </a:p>
          <a:p>
            <a:pPr algn="l" defTabSz="457200">
              <a:defRPr sz="2800">
                <a:solidFill>
                  <a:srgbClr val="000000"/>
                </a:solidFill>
                <a:latin typeface="Courier"/>
                <a:ea typeface="Courier"/>
                <a:cs typeface="Courier"/>
                <a:sym typeface="Courier"/>
              </a:defRPr>
            </a:pPr>
            <a:r>
              <a:t>  });</a:t>
            </a:r>
          </a:p>
          <a:p>
            <a:pPr algn="l" defTabSz="457200">
              <a:defRPr sz="2800">
                <a:solidFill>
                  <a:srgbClr val="000000"/>
                </a:solidFill>
                <a:latin typeface="Courier"/>
                <a:ea typeface="Courier"/>
                <a:cs typeface="Courier"/>
                <a:sym typeface="Courier"/>
              </a:defRPr>
            </a:pPr>
            <a:r>
              <a:t>}</a:t>
            </a:r>
          </a:p>
          <a:p>
            <a:pPr algn="l" defTabSz="457200">
              <a:defRPr sz="2800">
                <a:solidFill>
                  <a:srgbClr val="000000"/>
                </a:solidFill>
                <a:latin typeface="Courier"/>
                <a:ea typeface="Courier"/>
                <a:cs typeface="Courier"/>
                <a:sym typeface="Courier"/>
              </a:defRPr>
            </a:pPr>
            <a:r>
              <a:t>timedPromise().</a:t>
            </a:r>
            <a:r>
              <a:rPr>
                <a:solidFill>
                  <a:srgbClr val="7A7A43"/>
                </a:solidFill>
              </a:rPr>
              <a:t>then</a:t>
            </a:r>
            <a:r>
              <a:t>((val)=&gt;{</a:t>
            </a:r>
          </a:p>
          <a:p>
            <a:pPr algn="l" defTabSz="457200">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`Promise succeeded with </a:t>
            </a:r>
            <a:r>
              <a:rPr b="0">
                <a:solidFill>
                  <a:srgbClr val="000000"/>
                </a:solidFill>
              </a:rPr>
              <a:t>${val}</a:t>
            </a:r>
            <a:r>
              <a:t>`</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a:t>
            </a:r>
            <a:r>
              <a:rPr>
                <a:solidFill>
                  <a:srgbClr val="7A7A43"/>
                </a:solidFill>
              </a:rPr>
              <a:t>catch</a:t>
            </a:r>
            <a:r>
              <a:t>(val =&gt;{</a:t>
            </a:r>
          </a:p>
          <a:p>
            <a:pPr algn="l" defTabSz="457200">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error</a:t>
            </a:r>
            <a:r>
              <a:rPr b="0">
                <a:solidFill>
                  <a:srgbClr val="000000"/>
                </a:solidFill>
              </a:rPr>
              <a:t>(</a:t>
            </a:r>
            <a:r>
              <a:t>`Promise failed with </a:t>
            </a:r>
            <a:r>
              <a:rPr b="0">
                <a:solidFill>
                  <a:srgbClr val="000000"/>
                </a:solidFill>
              </a:rPr>
              <a:t>${val}</a:t>
            </a:r>
            <a:r>
              <a:t>`</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a:t>
            </a:r>
          </a:p>
        </p:txBody>
      </p:sp>
      <p:grpSp>
        <p:nvGrpSpPr>
          <p:cNvPr id="290" name="Group"/>
          <p:cNvGrpSpPr/>
          <p:nvPr/>
        </p:nvGrpSpPr>
        <p:grpSpPr>
          <a:xfrm>
            <a:off x="12008822" y="3767945"/>
            <a:ext cx="2701775" cy="1631258"/>
            <a:chOff x="6507022" y="230682"/>
            <a:chExt cx="2701774" cy="1631256"/>
          </a:xfrm>
        </p:grpSpPr>
        <p:sp>
          <p:nvSpPr>
            <p:cNvPr id="288" name="Call this function to “resolve” the promise (whatever you pass to resolve gets passed to “then”)"/>
            <p:cNvSpPr/>
            <p:nvPr/>
          </p:nvSpPr>
          <p:spPr>
            <a:xfrm>
              <a:off x="6507022"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Call this function to “resolve” the promise (whatever you pass to resolve gets passed to “then”)</a:t>
              </a:r>
            </a:p>
          </p:txBody>
        </p:sp>
        <p:sp>
          <p:nvSpPr>
            <p:cNvPr id="289" name="Callout"/>
            <p:cNvSpPr/>
            <p:nvPr/>
          </p:nvSpPr>
          <p:spPr>
            <a:xfrm rot="16200000">
              <a:off x="7424645" y="77787"/>
              <a:ext cx="1297386" cy="2270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5425" y="6119"/>
                  </a:lnTo>
                  <a:lnTo>
                    <a:pt x="1189" y="6119"/>
                  </a:lnTo>
                  <a:cubicBezTo>
                    <a:pt x="533" y="6119"/>
                    <a:pt x="0" y="6424"/>
                    <a:pt x="0" y="6799"/>
                  </a:cubicBezTo>
                  <a:lnTo>
                    <a:pt x="0" y="20921"/>
                  </a:lnTo>
                  <a:cubicBezTo>
                    <a:pt x="0" y="21295"/>
                    <a:pt x="533" y="21600"/>
                    <a:pt x="1189" y="21600"/>
                  </a:cubicBezTo>
                  <a:lnTo>
                    <a:pt x="8187" y="21600"/>
                  </a:lnTo>
                  <a:cubicBezTo>
                    <a:pt x="8843" y="21600"/>
                    <a:pt x="9376" y="21295"/>
                    <a:pt x="9376" y="20921"/>
                  </a:cubicBezTo>
                  <a:lnTo>
                    <a:pt x="9376" y="8222"/>
                  </a:lnTo>
                  <a:lnTo>
                    <a:pt x="2160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93" name="Group"/>
          <p:cNvGrpSpPr/>
          <p:nvPr/>
        </p:nvGrpSpPr>
        <p:grpSpPr>
          <a:xfrm>
            <a:off x="14975870" y="4854702"/>
            <a:ext cx="8260558" cy="1543319"/>
            <a:chOff x="0" y="67"/>
            <a:chExt cx="8260556" cy="1543318"/>
          </a:xfrm>
        </p:grpSpPr>
        <p:sp>
          <p:nvSpPr>
            <p:cNvPr id="291" name="Call this function to “reject” the promise (whatever you pass to reject gets passed to “catch”)"/>
            <p:cNvSpPr/>
            <p:nvPr/>
          </p:nvSpPr>
          <p:spPr>
            <a:xfrm>
              <a:off x="186718" y="1543385"/>
              <a:ext cx="807383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Call this function to “reject” the promise (whatever you pass to reject gets passed to “catch”)</a:t>
              </a:r>
            </a:p>
          </p:txBody>
        </p:sp>
        <p:sp>
          <p:nvSpPr>
            <p:cNvPr id="292" name="Callout"/>
            <p:cNvSpPr/>
            <p:nvPr/>
          </p:nvSpPr>
          <p:spPr>
            <a:xfrm rot="16200000">
              <a:off x="326628" y="-326561"/>
              <a:ext cx="1057276" cy="1710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54" y="0"/>
                  </a:moveTo>
                  <a:cubicBezTo>
                    <a:pt x="10749" y="0"/>
                    <a:pt x="10095" y="404"/>
                    <a:pt x="10095" y="902"/>
                  </a:cubicBezTo>
                  <a:lnTo>
                    <a:pt x="10095" y="15190"/>
                  </a:lnTo>
                  <a:lnTo>
                    <a:pt x="0" y="21600"/>
                  </a:lnTo>
                  <a:lnTo>
                    <a:pt x="17100" y="17977"/>
                  </a:lnTo>
                  <a:lnTo>
                    <a:pt x="20141" y="17977"/>
                  </a:lnTo>
                  <a:cubicBezTo>
                    <a:pt x="20946" y="17977"/>
                    <a:pt x="21600" y="17577"/>
                    <a:pt x="21600" y="17080"/>
                  </a:cubicBezTo>
                  <a:lnTo>
                    <a:pt x="21600" y="902"/>
                  </a:lnTo>
                  <a:cubicBezTo>
                    <a:pt x="21600" y="404"/>
                    <a:pt x="20946" y="0"/>
                    <a:pt x="20141" y="0"/>
                  </a:cubicBezTo>
                  <a:lnTo>
                    <a:pt x="11554"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96" name="Group"/>
          <p:cNvGrpSpPr/>
          <p:nvPr/>
        </p:nvGrpSpPr>
        <p:grpSpPr>
          <a:xfrm>
            <a:off x="7301945" y="5387802"/>
            <a:ext cx="14419879" cy="4315223"/>
            <a:chOff x="0" y="-86"/>
            <a:chExt cx="14419877" cy="4315221"/>
          </a:xfrm>
        </p:grpSpPr>
        <p:sp>
          <p:nvSpPr>
            <p:cNvPr id="294" name="No matter how many times the “.then” is called, this code runs only once: when the Promise is created. Once resolve or reject is called, the value of the promise is locked-in"/>
            <p:cNvSpPr/>
            <p:nvPr/>
          </p:nvSpPr>
          <p:spPr>
            <a:xfrm>
              <a:off x="7991508" y="4162998"/>
              <a:ext cx="642837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a:solidFill>
                    <a:schemeClr val="accent5">
                      <a:hueOff val="-82419"/>
                      <a:satOff val="-9513"/>
                      <a:lumOff val="-16343"/>
                    </a:schemeClr>
                  </a:solidFill>
                </a:defRPr>
              </a:lvl1pPr>
            </a:lstStyle>
            <a:p>
              <a:pPr/>
              <a:r>
                <a:t>No matter how many times the “.then” is called, this code runs only once: when the Promise is created. Once resolve or reject is called, the value of the promise is locked-in</a:t>
              </a:r>
            </a:p>
          </p:txBody>
        </p:sp>
        <p:sp>
          <p:nvSpPr>
            <p:cNvPr id="295" name="Callout"/>
            <p:cNvSpPr/>
            <p:nvPr/>
          </p:nvSpPr>
          <p:spPr>
            <a:xfrm rot="16200000">
              <a:off x="1875035" y="-1875123"/>
              <a:ext cx="4315223" cy="80652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0" y="0"/>
                  </a:moveTo>
                  <a:cubicBezTo>
                    <a:pt x="438" y="0"/>
                    <a:pt x="46" y="210"/>
                    <a:pt x="46" y="468"/>
                  </a:cubicBezTo>
                  <a:lnTo>
                    <a:pt x="46" y="16404"/>
                  </a:lnTo>
                  <a:cubicBezTo>
                    <a:pt x="46" y="16458"/>
                    <a:pt x="67" y="16509"/>
                    <a:pt x="99" y="16558"/>
                  </a:cubicBezTo>
                  <a:lnTo>
                    <a:pt x="0" y="21600"/>
                  </a:lnTo>
                  <a:lnTo>
                    <a:pt x="1591" y="16870"/>
                  </a:lnTo>
                  <a:lnTo>
                    <a:pt x="20726" y="16870"/>
                  </a:lnTo>
                  <a:cubicBezTo>
                    <a:pt x="21208" y="16870"/>
                    <a:pt x="21600" y="16662"/>
                    <a:pt x="21600" y="16404"/>
                  </a:cubicBezTo>
                  <a:lnTo>
                    <a:pt x="21600" y="468"/>
                  </a:lnTo>
                  <a:cubicBezTo>
                    <a:pt x="21600" y="210"/>
                    <a:pt x="21208" y="0"/>
                    <a:pt x="20726" y="0"/>
                  </a:cubicBezTo>
                  <a:lnTo>
                    <a:pt x="92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3"/>
      <p:bldP build="whole" bldLvl="1" animBg="1" rev="0" advAuto="0" spid="290" grpId="1"/>
      <p:bldP build="whole" bldLvl="1" animBg="1" rev="0" advAuto="0" spid="293"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Asynchronous activity"/>
          <p:cNvSpPr txBox="1"/>
          <p:nvPr>
            <p:ph type="title"/>
          </p:nvPr>
        </p:nvSpPr>
        <p:spPr>
          <a:prstGeom prst="rect">
            <a:avLst/>
          </a:prstGeom>
        </p:spPr>
        <p:txBody>
          <a:bodyPr/>
          <a:lstStyle/>
          <a:p>
            <a:pPr/>
            <a:r>
              <a:t>Asynchronous activity</a:t>
            </a:r>
          </a:p>
        </p:txBody>
      </p:sp>
      <p:sp>
        <p:nvSpPr>
          <p:cNvPr id="299" name="Slide Subtitle"/>
          <p:cNvSpPr txBox="1"/>
          <p:nvPr>
            <p:ph type="body" idx="21"/>
          </p:nvPr>
        </p:nvSpPr>
        <p:spPr>
          <a:prstGeom prst="rect">
            <a:avLst/>
          </a:prstGeom>
        </p:spPr>
        <p:txBody>
          <a:bodyPr/>
          <a:lstStyle/>
          <a:p>
            <a:pPr/>
          </a:p>
        </p:txBody>
      </p:sp>
      <p:sp>
        <p:nvSpPr>
          <p:cNvPr id="300" name="Download this:…"/>
          <p:cNvSpPr txBox="1"/>
          <p:nvPr/>
        </p:nvSpPr>
        <p:spPr>
          <a:xfrm>
            <a:off x="3138042" y="4378389"/>
            <a:ext cx="18107916" cy="5789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solidFill>
                  <a:srgbClr val="000000"/>
                </a:solidFill>
              </a:defRPr>
            </a:pPr>
            <a:r>
              <a:t>Download this:</a:t>
            </a:r>
          </a:p>
          <a:p>
            <a:pPr algn="l">
              <a:lnSpc>
                <a:spcPct val="90000"/>
              </a:lnSpc>
              <a:spcBef>
                <a:spcPts val="4500"/>
              </a:spcBef>
              <a:defRPr sz="4800">
                <a:solidFill>
                  <a:srgbClr val="000000"/>
                </a:solidFill>
              </a:defRPr>
            </a:pPr>
            <a:r>
              <a:rPr u="sng">
                <a:hlinkClick r:id="rId2" invalidUrl="" action="" tgtFrame="" tooltip="" history="1" highlightClick="0" endSnd="0"/>
              </a:rPr>
              <a:t>https://neu-se.github.io/CS4530-CS5500-Spring-2021/Examples/Example%204.0%20transcript-server-client.zip</a:t>
            </a:r>
          </a:p>
          <a:p>
            <a:pPr algn="l">
              <a:lnSpc>
                <a:spcPct val="90000"/>
              </a:lnSpc>
              <a:spcBef>
                <a:spcPts val="4500"/>
              </a:spcBef>
              <a:defRPr sz="4800">
                <a:solidFill>
                  <a:srgbClr val="000000"/>
                </a:solidFill>
              </a:defRPr>
            </a:pPr>
            <a:r>
              <a:t>Instructions in README.md</a:t>
            </a:r>
          </a:p>
          <a:p>
            <a:pPr algn="l">
              <a:lnSpc>
                <a:spcPct val="90000"/>
              </a:lnSpc>
              <a:spcBef>
                <a:spcPts val="4500"/>
              </a:spcBef>
              <a:defRPr sz="4800">
                <a:solidFill>
                  <a:srgbClr val="000000"/>
                </a:solidFill>
              </a:defRPr>
            </a:pPr>
            <a:r>
              <a:t>(zip is updated from Monday, if you downloaded previously, please re-download)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303"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Zoom Mechanics"/>
          <p:cNvSpPr txBox="1"/>
          <p:nvPr>
            <p:ph type="title"/>
          </p:nvPr>
        </p:nvSpPr>
        <p:spPr>
          <a:prstGeom prst="rect">
            <a:avLst/>
          </a:prstGeom>
        </p:spPr>
        <p:txBody>
          <a:bodyPr/>
          <a:lstStyle/>
          <a:p>
            <a:pPr/>
            <a:r>
              <a:t>Zoom Mechanics</a:t>
            </a:r>
          </a:p>
        </p:txBody>
      </p:sp>
      <p:sp>
        <p:nvSpPr>
          <p:cNvPr id="149" name="Slide Subtitle"/>
          <p:cNvSpPr txBox="1"/>
          <p:nvPr>
            <p:ph type="body" idx="21"/>
          </p:nvPr>
        </p:nvSpPr>
        <p:spPr>
          <a:prstGeom prst="rect">
            <a:avLst/>
          </a:prstGeom>
        </p:spPr>
        <p:txBody>
          <a:bodyPr/>
          <a:lstStyle/>
          <a:p>
            <a:pPr/>
          </a:p>
        </p:txBody>
      </p:sp>
      <p:sp>
        <p:nvSpPr>
          <p:cNvPr id="150" name="Recording: This meeting is being recorded…"/>
          <p:cNvSpPr txBox="1"/>
          <p:nvPr>
            <p:ph type="body" idx="1"/>
          </p:nvPr>
        </p:nvSpPr>
        <p:spPr>
          <a:prstGeom prst="rect">
            <a:avLst/>
          </a:prstGeom>
        </p:spPr>
        <p:txBody>
          <a:bodyPr/>
          <a:lstStyle/>
          <a:p>
            <a:pPr marL="457200" indent="-457200" defTabSz="1828754">
              <a:spcBef>
                <a:spcPts val="3300"/>
              </a:spcBef>
              <a:defRPr sz="3600"/>
            </a:pPr>
            <a:r>
              <a:t>Recording: This meeting is being recorded</a:t>
            </a:r>
          </a:p>
          <a:p>
            <a:pPr marL="457200" indent="-457200" defTabSz="1828754">
              <a:spcBef>
                <a:spcPts val="3300"/>
              </a:spcBef>
              <a:defRPr sz="3600"/>
            </a:pPr>
            <a:r>
              <a:t>If you feel comfortable having your camera on, please do so! If not: a photo?</a:t>
            </a:r>
          </a:p>
          <a:p>
            <a:pPr marL="457200" indent="-457200" defTabSz="1828754">
              <a:spcBef>
                <a:spcPts val="3300"/>
              </a:spcBef>
              <a:defRPr sz="3600"/>
            </a:pPr>
            <a:r>
              <a:t>I can see the zoom chat while lecturing, slack while you’re in breakout rooms</a:t>
            </a:r>
          </a:p>
          <a:p>
            <a:pPr marL="457200" indent="-457200" defTabSz="1828754">
              <a:spcBef>
                <a:spcPts val="3300"/>
              </a:spcBef>
              <a:defRPr sz="3600"/>
            </a:pPr>
            <a:r>
              <a:t>If you have a question or comment, please either:</a:t>
            </a:r>
          </a:p>
          <a:p>
            <a:pPr lvl="1" marL="914400" indent="-457200" defTabSz="1828754">
              <a:spcBef>
                <a:spcPts val="3300"/>
              </a:spcBef>
              <a:defRPr sz="3600"/>
            </a:pPr>
            <a:r>
              <a:t>“Raise hand” - I will call on you</a:t>
            </a:r>
          </a:p>
          <a:p>
            <a:pPr lvl="1" marL="914400" indent="-457200" defTabSz="1828754">
              <a:spcBef>
                <a:spcPts val="3300"/>
              </a:spcBef>
              <a:defRPr sz="3600"/>
            </a:pPr>
            <a:r>
              <a:t>Write “Q: &lt;my question&gt;” in chat - I will answer</a:t>
            </a:r>
            <a:br/>
            <a:r>
              <a:t>   your question, and might mention your name and ask you</a:t>
            </a:r>
            <a:br/>
            <a:r>
              <a:t>   a follow-up to make sure your question is addressed</a:t>
            </a:r>
          </a:p>
          <a:p>
            <a:pPr lvl="1" marL="914400" indent="-457200" defTabSz="1828754">
              <a:spcBef>
                <a:spcPts val="3300"/>
              </a:spcBef>
              <a:defRPr sz="3600"/>
            </a:pPr>
            <a:r>
              <a:t>Write “SQ: &lt;my question&gt;” in chat - I will answer</a:t>
            </a:r>
            <a:br/>
            <a:r>
              <a:t>   your question, and not mention your name or expect you to</a:t>
            </a:r>
            <a:br/>
            <a:r>
              <a:t>   respond verbally</a:t>
            </a:r>
          </a:p>
        </p:txBody>
      </p:sp>
      <p:pic>
        <p:nvPicPr>
          <p:cNvPr id="151" name="IMG_5632.jpeg" descr="IMG_5632.jpeg"/>
          <p:cNvPicPr>
            <a:picLocks noChangeAspect="1"/>
          </p:cNvPicPr>
          <p:nvPr/>
        </p:nvPicPr>
        <p:blipFill>
          <a:blip r:embed="rId2">
            <a:extLst/>
          </a:blip>
          <a:stretch>
            <a:fillRect/>
          </a:stretch>
        </p:blipFill>
        <p:spPr>
          <a:xfrm>
            <a:off x="16548003" y="8143606"/>
            <a:ext cx="7063663" cy="529774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oday’s Agenda"/>
          <p:cNvSpPr txBox="1"/>
          <p:nvPr>
            <p:ph type="title"/>
          </p:nvPr>
        </p:nvSpPr>
        <p:spPr>
          <a:prstGeom prst="rect">
            <a:avLst/>
          </a:prstGeom>
        </p:spPr>
        <p:txBody>
          <a:bodyPr/>
          <a:lstStyle/>
          <a:p>
            <a:pPr/>
            <a:r>
              <a:t>Today’s Agenda</a:t>
            </a:r>
          </a:p>
        </p:txBody>
      </p:sp>
      <p:sp>
        <p:nvSpPr>
          <p:cNvPr id="154" name="Agenda Subtitle"/>
          <p:cNvSpPr txBox="1"/>
          <p:nvPr>
            <p:ph type="body" idx="21"/>
          </p:nvPr>
        </p:nvSpPr>
        <p:spPr>
          <a:prstGeom prst="rect">
            <a:avLst/>
          </a:prstGeom>
        </p:spPr>
        <p:txBody>
          <a:bodyPr/>
          <a:lstStyle/>
          <a:p>
            <a:pPr/>
          </a:p>
        </p:txBody>
      </p:sp>
      <p:sp>
        <p:nvSpPr>
          <p:cNvPr id="155" name="Administrative:…"/>
          <p:cNvSpPr txBox="1"/>
          <p:nvPr>
            <p:ph type="body" idx="1"/>
          </p:nvPr>
        </p:nvSpPr>
        <p:spPr>
          <a:prstGeom prst="rect">
            <a:avLst/>
          </a:prstGeom>
        </p:spPr>
        <p:txBody>
          <a:bodyPr/>
          <a:lstStyle/>
          <a:p>
            <a:pPr/>
            <a:r>
              <a:t>Administrative:</a:t>
            </a:r>
          </a:p>
          <a:p>
            <a:pPr lvl="1"/>
            <a:r>
              <a:t>Team formation due Friday</a:t>
            </a:r>
          </a:p>
          <a:p>
            <a:pPr lvl="1"/>
            <a:r>
              <a:t>HW2 posted, due next Friday</a:t>
            </a:r>
          </a:p>
          <a:p>
            <a:pPr lvl="1"/>
            <a:r>
              <a:t>HW1 solution posted on Piazza</a:t>
            </a:r>
          </a:p>
          <a:p>
            <a:pPr/>
            <a:r>
              <a:t>Today’s session:</a:t>
            </a:r>
          </a:p>
          <a:p>
            <a:pPr lvl="1"/>
            <a:r>
              <a:t>Review: Asynchronous Programming</a:t>
            </a:r>
          </a:p>
          <a:p>
            <a:pPr lvl="1"/>
            <a:r>
              <a:t>Activity: Asynchronous Programming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view: Asynchronous Programming in JS/TS"/>
          <p:cNvSpPr txBox="1"/>
          <p:nvPr>
            <p:ph type="title"/>
          </p:nvPr>
        </p:nvSpPr>
        <p:spPr>
          <a:prstGeom prst="rect">
            <a:avLst/>
          </a:prstGeom>
        </p:spPr>
        <p:txBody>
          <a:bodyPr/>
          <a:lstStyle>
            <a:lvl1pPr defTabSz="2340805">
              <a:defRPr spc="-163" sz="8160"/>
            </a:lvl1pPr>
          </a:lstStyle>
          <a:p>
            <a:pPr/>
            <a:r>
              <a:t>Review: Asynchronous Programming in JS/TS</a:t>
            </a:r>
          </a:p>
        </p:txBody>
      </p:sp>
      <p:sp>
        <p:nvSpPr>
          <p:cNvPr id="158" name="Promis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Promises</a:t>
            </a:r>
          </a:p>
        </p:txBody>
      </p:sp>
      <p:sp>
        <p:nvSpPr>
          <p:cNvPr id="159" name="console.log('Making a request to rest-example');…"/>
          <p:cNvSpPr txBox="1"/>
          <p:nvPr/>
        </p:nvSpPr>
        <p:spPr>
          <a:xfrm>
            <a:off x="1757815" y="4098449"/>
            <a:ext cx="21574218" cy="3165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 to rest-example'</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endParaRPr b="1">
              <a:solidFill>
                <a:srgbClr val="66187A"/>
              </a:solidFill>
            </a:endParaRPr>
          </a:p>
          <a:p>
            <a:pPr algn="l" defTabSz="457200">
              <a:defRPr sz="2800">
                <a:solidFill>
                  <a:srgbClr val="000000"/>
                </a:solidFill>
                <a:latin typeface="Courier"/>
                <a:ea typeface="Courier"/>
                <a:cs typeface="Courier"/>
                <a:sym typeface="Courier"/>
              </a:defRPr>
            </a:pPr>
          </a:p>
          <a:p>
            <a:pPr algn="l" defTabSz="457200">
              <a:defRPr b="1" sz="28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'Response sent!'</a:t>
            </a:r>
            <a:r>
              <a:rPr b="0">
                <a:solidFill>
                  <a:srgbClr val="000000"/>
                </a:solidFill>
              </a:rPr>
              <a:t>);</a:t>
            </a:r>
          </a:p>
        </p:txBody>
      </p:sp>
      <p:grpSp>
        <p:nvGrpSpPr>
          <p:cNvPr id="162" name="Group"/>
          <p:cNvGrpSpPr/>
          <p:nvPr/>
        </p:nvGrpSpPr>
        <p:grpSpPr>
          <a:xfrm>
            <a:off x="7505382" y="8207730"/>
            <a:ext cx="1998928" cy="2765861"/>
            <a:chOff x="494837" y="452437"/>
            <a:chExt cx="1998926" cy="2765859"/>
          </a:xfrm>
        </p:grpSpPr>
        <p:sp>
          <p:nvSpPr>
            <p:cNvPr id="160" name="Making a request to rest-example…"/>
            <p:cNvSpPr/>
            <p:nvPr/>
          </p:nvSpPr>
          <p:spPr>
            <a:xfrm>
              <a:off x="494837" y="194829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defTabSz="821531">
                <a:defRPr sz="3400">
                  <a:solidFill>
                    <a:srgbClr val="000000"/>
                  </a:solidFill>
                  <a:latin typeface="Menlo Regular"/>
                  <a:ea typeface="Menlo Regular"/>
                  <a:cs typeface="Menlo Regular"/>
                  <a:sym typeface="Menlo Regular"/>
                </a:defRPr>
              </a:pPr>
              <a:r>
                <a:t>Making a request to rest-example</a:t>
              </a:r>
            </a:p>
            <a:p>
              <a:pPr algn="l" defTabSz="821531">
                <a:defRPr sz="3400">
                  <a:solidFill>
                    <a:srgbClr val="000000"/>
                  </a:solidFill>
                  <a:latin typeface="Menlo Regular"/>
                  <a:ea typeface="Menlo Regular"/>
                  <a:cs typeface="Menlo Regular"/>
                  <a:sym typeface="Menlo Regular"/>
                </a:defRPr>
              </a:pPr>
              <a:r>
                <a:t>Response sent!</a:t>
              </a:r>
            </a:p>
            <a:p>
              <a:pPr algn="l" defTabSz="821531">
                <a:defRPr sz="3400">
                  <a:solidFill>
                    <a:srgbClr val="000000"/>
                  </a:solidFill>
                  <a:latin typeface="Menlo Regular"/>
                  <a:ea typeface="Menlo Regular"/>
                  <a:cs typeface="Menlo Regular"/>
                  <a:sym typeface="Menlo Regular"/>
                </a:defRPr>
              </a:pPr>
              <a:r>
                <a:t>Heard back from server</a:t>
              </a:r>
            </a:p>
            <a:p>
              <a:pPr algn="l" defTabSz="821531">
                <a:defRPr sz="3400">
                  <a:solidFill>
                    <a:srgbClr val="000000"/>
                  </a:solidFill>
                  <a:latin typeface="Menlo Regular"/>
                  <a:ea typeface="Menlo Regular"/>
                  <a:cs typeface="Menlo Regular"/>
                  <a:sym typeface="Menlo Regular"/>
                </a:defRPr>
              </a:pPr>
              <a:r>
                <a:t>This is GET number 4 on the current server</a:t>
              </a:r>
            </a:p>
          </p:txBody>
        </p:sp>
        <p:sp>
          <p:nvSpPr>
            <p:cNvPr id="161" name="Output:"/>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defTabSz="821531">
                <a:defRPr b="1" sz="5000">
                  <a:solidFill>
                    <a:srgbClr val="000000"/>
                  </a:solidFill>
                  <a:latin typeface="Helvetica"/>
                  <a:ea typeface="Helvetica"/>
                  <a:cs typeface="Helvetica"/>
                  <a:sym typeface="Helvetica"/>
                </a:defRPr>
              </a:lvl1pPr>
            </a:lstStyle>
            <a:p>
              <a:pPr/>
              <a:r>
                <a:t>Output:</a:t>
              </a:r>
            </a:p>
          </p:txBody>
        </p:sp>
      </p:grpSp>
      <p:grpSp>
        <p:nvGrpSpPr>
          <p:cNvPr id="165" name="axios.get is an asynchronous call"/>
          <p:cNvGrpSpPr/>
          <p:nvPr/>
        </p:nvGrpSpPr>
        <p:grpSpPr>
          <a:xfrm>
            <a:off x="7026426" y="11282397"/>
            <a:ext cx="9059235" cy="1362084"/>
            <a:chOff x="0" y="0"/>
            <a:chExt cx="9059234" cy="1362083"/>
          </a:xfrm>
        </p:grpSpPr>
        <p:sp>
          <p:nvSpPr>
            <p:cNvPr id="164" name="axios.get is an asynchronous call"/>
            <p:cNvSpPr txBox="1"/>
            <p:nvPr/>
          </p:nvSpPr>
          <p:spPr>
            <a:xfrm>
              <a:off x="215899" y="139700"/>
              <a:ext cx="8627436" cy="803284"/>
            </a:xfrm>
            <a:prstGeom prst="rect">
              <a:avLst/>
            </a:prstGeom>
            <a:noFill/>
            <a:ln>
              <a:noFill/>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defTabSz="821531">
                <a:defRPr sz="4200">
                  <a:solidFill>
                    <a:srgbClr val="000000"/>
                  </a:solidFill>
                  <a:latin typeface="Helvetica Light"/>
                  <a:ea typeface="Helvetica Light"/>
                  <a:cs typeface="Helvetica Light"/>
                  <a:sym typeface="Helvetica Light"/>
                </a:defRPr>
              </a:pPr>
              <a:r>
                <a:rPr sz="3400">
                  <a:latin typeface="Menlo Regular"/>
                  <a:ea typeface="Menlo Regular"/>
                  <a:cs typeface="Menlo Regular"/>
                  <a:sym typeface="Menlo Regular"/>
                </a:rPr>
                <a:t>axios.get</a:t>
              </a:r>
              <a:r>
                <a:t> is an </a:t>
              </a:r>
              <a:r>
                <a:rPr b="1">
                  <a:latin typeface="Helvetica"/>
                  <a:ea typeface="Helvetica"/>
                  <a:cs typeface="Helvetica"/>
                  <a:sym typeface="Helvetica"/>
                </a:rPr>
                <a:t>asynchronous call</a:t>
              </a:r>
            </a:p>
          </p:txBody>
        </p:sp>
        <p:pic>
          <p:nvPicPr>
            <p:cNvPr id="163" name="axios.get is an asynchronous call axios.get is an asynchronous call" descr="axios.get is an asynchronous call axios.get is an asynchronous call"/>
            <p:cNvPicPr>
              <a:picLocks noChangeAspect="0"/>
            </p:cNvPicPr>
            <p:nvPr/>
          </p:nvPicPr>
          <p:blipFill>
            <a:blip r:embed="rId2">
              <a:extLst/>
            </a:blip>
            <a:stretch>
              <a:fillRect/>
            </a:stretch>
          </p:blipFill>
          <p:spPr>
            <a:xfrm>
              <a:off x="-1" y="0"/>
              <a:ext cx="9059236" cy="1362084"/>
            </a:xfrm>
            <a:prstGeom prst="rect">
              <a:avLst/>
            </a:prstGeom>
            <a:effectLst/>
          </p:spPr>
        </p:pic>
      </p:grpSp>
      <p:sp>
        <p:nvSpPr>
          <p:cNvPr id="166" name="axios.get('https://rest-example.covey.town/') // axios is a popular library for making HTTP requests…"/>
          <p:cNvSpPr txBox="1"/>
          <p:nvPr/>
        </p:nvSpPr>
        <p:spPr>
          <a:xfrm>
            <a:off x="1818037" y="4571524"/>
            <a:ext cx="21453774" cy="2692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i="1" sz="2800">
                <a:solidFill>
                  <a:srgbClr val="808080"/>
                </a:solidFill>
                <a:latin typeface="Courier"/>
                <a:ea typeface="Courier"/>
                <a:cs typeface="Courier"/>
                <a:sym typeface="Courier"/>
              </a:defRPr>
            </a:pPr>
            <a:r>
              <a:rPr b="1">
                <a:solidFill>
                  <a:srgbClr val="66187A"/>
                </a:solidFill>
              </a:rPr>
              <a:t>axios</a:t>
            </a:r>
            <a:r>
              <a:rPr i="0">
                <a:solidFill>
                  <a:srgbClr val="000000"/>
                </a:solidFill>
              </a:rPr>
              <a:t>.</a:t>
            </a:r>
            <a:r>
              <a:rPr i="0">
                <a:solidFill>
                  <a:srgbClr val="7A7A43"/>
                </a:solidFill>
              </a:rPr>
              <a:t>get</a:t>
            </a:r>
            <a:r>
              <a:rPr i="0">
                <a:solidFill>
                  <a:srgbClr val="000000"/>
                </a:solidFill>
              </a:rPr>
              <a:t>(</a:t>
            </a:r>
            <a:r>
              <a:rPr b="1" i="0">
                <a:solidFill>
                  <a:srgbClr val="018001"/>
                </a:solidFill>
              </a:rPr>
              <a:t>'https://rest-example.covey.town/'</a:t>
            </a:r>
            <a:r>
              <a:rPr i="0">
                <a:solidFill>
                  <a:srgbClr val="000000"/>
                </a:solidFill>
              </a:rPr>
              <a:t>) </a:t>
            </a:r>
            <a:r>
              <a:t>// axios is a popular library for making HTTP requests</a:t>
            </a:r>
          </a:p>
          <a:p>
            <a:pPr algn="l" defTabSz="457200">
              <a:defRPr sz="2800">
                <a:solidFill>
                  <a:srgbClr val="000000"/>
                </a:solidFill>
                <a:latin typeface="Courier"/>
                <a:ea typeface="Courier"/>
                <a:cs typeface="Courier"/>
                <a:sym typeface="Courier"/>
              </a:defRPr>
            </a:pPr>
            <a:r>
              <a:rPr i="1">
                <a:solidFill>
                  <a:srgbClr val="808080"/>
                </a:solidFill>
              </a:rPr>
              <a:t>  </a:t>
            </a:r>
            <a:r>
              <a:t>.</a:t>
            </a:r>
            <a:r>
              <a:rPr>
                <a:solidFill>
                  <a:srgbClr val="7A7A43"/>
                </a:solidFill>
              </a:rPr>
              <a:t>then</a:t>
            </a:r>
            <a:r>
              <a:t>((response) =&gt;{</a:t>
            </a:r>
          </a:p>
          <a:p>
            <a:pPr algn="l" defTabSz="457200">
              <a:defRPr b="1" sz="2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8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800">
                <a:solidFill>
                  <a:srgbClr val="000000"/>
                </a:solidFill>
                <a:latin typeface="Courier"/>
                <a:ea typeface="Courier"/>
                <a:cs typeface="Courier"/>
                <a:sym typeface="Courier"/>
              </a:defRPr>
            </a:pPr>
            <a:r>
              <a:t>});</a:t>
            </a:r>
          </a:p>
        </p:txBody>
      </p:sp>
      <p:sp>
        <p:nvSpPr>
          <p:cNvPr id="167" name="axios.get returns a Promise for an AxiosResponse"/>
          <p:cNvSpPr txBox="1"/>
          <p:nvPr/>
        </p:nvSpPr>
        <p:spPr>
          <a:xfrm>
            <a:off x="12674070" y="2784750"/>
            <a:ext cx="7925860" cy="4668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solidFill>
                  <a:schemeClr val="accent5">
                    <a:hueOff val="-82419"/>
                    <a:satOff val="-9513"/>
                    <a:lumOff val="-16343"/>
                  </a:schemeClr>
                </a:solidFill>
              </a:defRPr>
            </a:pPr>
            <a:r>
              <a:rPr>
                <a:latin typeface="Menlo Regular"/>
                <a:ea typeface="Menlo Regular"/>
                <a:cs typeface="Menlo Regular"/>
                <a:sym typeface="Menlo Regular"/>
              </a:rPr>
              <a:t>axios.get</a:t>
            </a:r>
            <a:r>
              <a:t> returns a </a:t>
            </a:r>
            <a:r>
              <a:rPr>
                <a:latin typeface="Menlo Regular"/>
                <a:ea typeface="Menlo Regular"/>
                <a:cs typeface="Menlo Regular"/>
                <a:sym typeface="Menlo Regular"/>
              </a:rPr>
              <a:t>Promise</a:t>
            </a:r>
            <a:r>
              <a:t> for an </a:t>
            </a:r>
            <a:r>
              <a:rPr>
                <a:latin typeface="Menlo Regular"/>
                <a:ea typeface="Menlo Regular"/>
                <a:cs typeface="Menlo Regular"/>
                <a:sym typeface="Menlo Regular"/>
              </a:rPr>
              <a:t>AxiosResponse</a:t>
            </a:r>
          </a:p>
        </p:txBody>
      </p:sp>
      <p:sp>
        <p:nvSpPr>
          <p:cNvPr id="168" name="Callout"/>
          <p:cNvSpPr/>
          <p:nvPr/>
        </p:nvSpPr>
        <p:spPr>
          <a:xfrm rot="16200000">
            <a:off x="6618089" y="-1675868"/>
            <a:ext cx="1829594" cy="11687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76200">
            <a:solidFill>
              <a:srgbClr val="FF0000"/>
            </a:solidFill>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grpSp>
        <p:nvGrpSpPr>
          <p:cNvPr id="171" name="Group"/>
          <p:cNvGrpSpPr/>
          <p:nvPr/>
        </p:nvGrpSpPr>
        <p:grpSpPr>
          <a:xfrm>
            <a:off x="1689100" y="5109702"/>
            <a:ext cx="18071172" cy="2860665"/>
            <a:chOff x="0" y="6"/>
            <a:chExt cx="18071171" cy="2860663"/>
          </a:xfrm>
        </p:grpSpPr>
        <p:sp>
          <p:nvSpPr>
            <p:cNvPr id="169" name="Callout"/>
            <p:cNvSpPr/>
            <p:nvPr/>
          </p:nvSpPr>
          <p:spPr>
            <a:xfrm rot="16200000">
              <a:off x="3761581" y="-3761576"/>
              <a:ext cx="2390776" cy="9913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97" y="0"/>
                  </a:moveTo>
                  <a:cubicBezTo>
                    <a:pt x="6037" y="0"/>
                    <a:pt x="5665" y="90"/>
                    <a:pt x="5665" y="201"/>
                  </a:cubicBezTo>
                  <a:lnTo>
                    <a:pt x="5665" y="19161"/>
                  </a:lnTo>
                  <a:lnTo>
                    <a:pt x="0" y="21600"/>
                  </a:lnTo>
                  <a:lnTo>
                    <a:pt x="8269" y="19884"/>
                  </a:lnTo>
                  <a:lnTo>
                    <a:pt x="20768" y="19884"/>
                  </a:lnTo>
                  <a:cubicBezTo>
                    <a:pt x="21228" y="19884"/>
                    <a:pt x="21600" y="19793"/>
                    <a:pt x="21600" y="19682"/>
                  </a:cubicBezTo>
                  <a:lnTo>
                    <a:pt x="21600" y="201"/>
                  </a:lnTo>
                  <a:cubicBezTo>
                    <a:pt x="21600" y="90"/>
                    <a:pt x="21228" y="0"/>
                    <a:pt x="20768" y="0"/>
                  </a:cubicBezTo>
                  <a:lnTo>
                    <a:pt x="6497"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0" name="Promise.then will run the event handler provided once the value that is promised becomes available"/>
            <p:cNvSpPr txBox="1"/>
            <p:nvPr/>
          </p:nvSpPr>
          <p:spPr>
            <a:xfrm>
              <a:off x="10030562" y="2024041"/>
              <a:ext cx="8040610" cy="83662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b="1">
                  <a:solidFill>
                    <a:schemeClr val="accent5">
                      <a:hueOff val="-82419"/>
                      <a:satOff val="-9513"/>
                      <a:lumOff val="-16343"/>
                    </a:schemeClr>
                  </a:solidFill>
                </a:defRPr>
              </a:pPr>
              <a:r>
                <a:rPr>
                  <a:latin typeface="Menlo Regular"/>
                  <a:ea typeface="Menlo Regular"/>
                  <a:cs typeface="Menlo Regular"/>
                  <a:sym typeface="Menlo Regular"/>
                </a:rPr>
                <a:t>Promise.then </a:t>
              </a:r>
              <a:r>
                <a:rPr b="0"/>
                <a:t>will run the event handler provided once the value that is promised becomes available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Review: Making lots of requests"/>
          <p:cNvSpPr txBox="1"/>
          <p:nvPr>
            <p:ph type="title"/>
          </p:nvPr>
        </p:nvSpPr>
        <p:spPr>
          <a:prstGeom prst="rect">
            <a:avLst/>
          </a:prstGeom>
        </p:spPr>
        <p:txBody>
          <a:bodyPr/>
          <a:lstStyle/>
          <a:p>
            <a:pPr/>
            <a:r>
              <a:t>Review: Making lots of requests</a:t>
            </a:r>
          </a:p>
        </p:txBody>
      </p:sp>
      <p:sp>
        <p:nvSpPr>
          <p:cNvPr id="174" name="3 Requests: What is the outpu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3 Requests: What is the output?</a:t>
            </a:r>
          </a:p>
        </p:txBody>
      </p:sp>
      <p:sp>
        <p:nvSpPr>
          <p:cNvPr id="175" name="console.log('Making a requests');…"/>
          <p:cNvSpPr txBox="1"/>
          <p:nvPr/>
        </p:nvSpPr>
        <p:spPr>
          <a:xfrm>
            <a:off x="1244237" y="5372960"/>
            <a:ext cx="10039129" cy="600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600">
                <a:solidFill>
                  <a:srgbClr val="000000"/>
                </a:solidFill>
                <a:latin typeface="Courier"/>
                <a:ea typeface="Courier"/>
                <a:cs typeface="Courier"/>
                <a:sym typeface="Courier"/>
              </a:defRPr>
            </a:pPr>
            <a:r>
              <a:t>});</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p>
        </p:txBody>
      </p:sp>
      <p:sp>
        <p:nvSpPr>
          <p:cNvPr id="176" name="Making a requests…"/>
          <p:cNvSpPr txBox="1"/>
          <p:nvPr/>
        </p:nvSpPr>
        <p:spPr>
          <a:xfrm>
            <a:off x="11761043" y="6299200"/>
            <a:ext cx="10390585"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latin typeface="Menlo Regular"/>
                <a:ea typeface="Menlo Regular"/>
                <a:cs typeface="Menlo Regular"/>
                <a:sym typeface="Menlo Regular"/>
              </a:defRPr>
            </a:pPr>
            <a:r>
              <a:t>Making a requests</a:t>
            </a:r>
          </a:p>
          <a:p>
            <a:pPr algn="l">
              <a:defRPr sz="3200">
                <a:latin typeface="Menlo Regular"/>
                <a:ea typeface="Menlo Regular"/>
                <a:cs typeface="Menlo Regular"/>
                <a:sym typeface="Menlo Regular"/>
              </a:defRPr>
            </a:pPr>
            <a:r>
              <a:t>Requests sent!</a:t>
            </a:r>
          </a:p>
          <a:p>
            <a:pPr algn="l">
              <a:defRPr sz="3200">
                <a:latin typeface="Menlo Regular"/>
                <a:ea typeface="Menlo Regular"/>
                <a:cs typeface="Menlo Regular"/>
                <a:sym typeface="Menlo Regular"/>
              </a:defRPr>
            </a:pPr>
            <a:r>
              <a:t>Heard back from Google</a:t>
            </a:r>
          </a:p>
          <a:p>
            <a:pPr algn="l">
              <a:defRPr sz="3200">
                <a:latin typeface="Menlo Regular"/>
                <a:ea typeface="Menlo Regular"/>
                <a:cs typeface="Menlo Regular"/>
                <a:sym typeface="Menlo Regular"/>
              </a:defRPr>
            </a:pPr>
            <a:r>
              <a:t>Heard back from server</a:t>
            </a:r>
          </a:p>
          <a:p>
            <a:pPr algn="l">
              <a:defRPr sz="3200">
                <a:latin typeface="Menlo Regular"/>
                <a:ea typeface="Menlo Regular"/>
                <a:cs typeface="Menlo Regular"/>
                <a:sym typeface="Menlo Regular"/>
              </a:defRPr>
            </a:pPr>
            <a:r>
              <a:t>This is GET number 6 on the current server</a:t>
            </a:r>
          </a:p>
          <a:p>
            <a:pPr algn="l">
              <a:defRPr sz="3200">
                <a:latin typeface="Menlo Regular"/>
                <a:ea typeface="Menlo Regular"/>
                <a:cs typeface="Menlo Regular"/>
                <a:sym typeface="Menlo Regular"/>
              </a:defRPr>
            </a:pPr>
            <a:r>
              <a:t>Heard back from Facebook</a:t>
            </a:r>
          </a:p>
        </p:txBody>
      </p:sp>
      <p:sp>
        <p:nvSpPr>
          <p:cNvPr id="177" name="Sample Output:"/>
          <p:cNvSpPr txBox="1"/>
          <p:nvPr/>
        </p:nvSpPr>
        <p:spPr>
          <a:xfrm>
            <a:off x="11722201" y="5712917"/>
            <a:ext cx="22603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Sample Output:</a:t>
            </a:r>
          </a:p>
        </p:txBody>
      </p:sp>
      <p:sp>
        <p:nvSpPr>
          <p:cNvPr id="178" name="No guarantee on order of hearing back from Google, our server, or Facebook (new handlers)"/>
          <p:cNvSpPr txBox="1"/>
          <p:nvPr/>
        </p:nvSpPr>
        <p:spPr>
          <a:xfrm>
            <a:off x="10684008" y="10005517"/>
            <a:ext cx="125446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a:solidFill>
                  <a:schemeClr val="accent5">
                    <a:hueOff val="-82419"/>
                    <a:satOff val="-9513"/>
                    <a:lumOff val="-16343"/>
                  </a:schemeClr>
                </a:solidFill>
              </a:defRPr>
            </a:lvl1pPr>
          </a:lstStyle>
          <a:p>
            <a:pPr/>
            <a:r>
              <a:t>No guarantee on order of hearing back from Google, our server, or Facebook (new handlers)</a:t>
            </a:r>
          </a:p>
        </p:txBody>
      </p:sp>
      <p:grpSp>
        <p:nvGrpSpPr>
          <p:cNvPr id="181" name="Group"/>
          <p:cNvGrpSpPr/>
          <p:nvPr/>
        </p:nvGrpSpPr>
        <p:grpSpPr>
          <a:xfrm>
            <a:off x="11722100" y="4816170"/>
            <a:ext cx="10477501" cy="2454158"/>
            <a:chOff x="0" y="230682"/>
            <a:chExt cx="10477499" cy="2454156"/>
          </a:xfrm>
        </p:grpSpPr>
        <p:sp>
          <p:nvSpPr>
            <p:cNvPr id="179"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first (same handler)</a:t>
              </a:r>
            </a:p>
          </p:txBody>
        </p:sp>
        <p:sp>
          <p:nvSpPr>
            <p:cNvPr id="180"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184" name="Group"/>
          <p:cNvGrpSpPr/>
          <p:nvPr/>
        </p:nvGrpSpPr>
        <p:grpSpPr>
          <a:xfrm>
            <a:off x="11352610" y="7810369"/>
            <a:ext cx="10947004" cy="3128352"/>
            <a:chOff x="1349734" y="-25"/>
            <a:chExt cx="10947003" cy="3128350"/>
          </a:xfrm>
        </p:grpSpPr>
        <p:sp>
          <p:nvSpPr>
            <p:cNvPr id="182" name="These 2 lines ALWAYS together (same handler)"/>
            <p:cNvSpPr/>
            <p:nvPr/>
          </p:nvSpPr>
          <p:spPr>
            <a:xfrm>
              <a:off x="3243224" y="185832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together (same handler)</a:t>
              </a:r>
            </a:p>
          </p:txBody>
        </p:sp>
        <p:sp>
          <p:nvSpPr>
            <p:cNvPr id="183"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5"/>
      <p:bldP build="whole" bldLvl="1" animBg="1" rev="0" advAuto="0" spid="176" grpId="2"/>
      <p:bldP build="whole" bldLvl="1" animBg="1" rev="0" advAuto="0" spid="184" grpId="4"/>
      <p:bldP build="whole" bldLvl="1" animBg="1" rev="0" advAuto="0" spid="177" grpId="1"/>
      <p:bldP build="whole" bldLvl="1" animBg="1" rev="0" advAuto="0" spid="181"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eview: Implications of run-to-completion"/>
          <p:cNvSpPr txBox="1"/>
          <p:nvPr>
            <p:ph type="title"/>
          </p:nvPr>
        </p:nvSpPr>
        <p:spPr>
          <a:prstGeom prst="rect">
            <a:avLst/>
          </a:prstGeom>
        </p:spPr>
        <p:txBody>
          <a:bodyPr/>
          <a:lstStyle/>
          <a:p>
            <a:pPr/>
            <a:r>
              <a:t>Review: Implications of run-to-completion</a:t>
            </a:r>
          </a:p>
        </p:txBody>
      </p:sp>
      <p:sp>
        <p:nvSpPr>
          <p:cNvPr id="187" name="Run-to-completion: first 2 lines ALWAYS first, covey.town handler lines always togeth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19125">
              <a:defRPr sz="4125"/>
            </a:lvl1pPr>
          </a:lstStyle>
          <a:p>
            <a:pPr/>
            <a:r>
              <a:t>Run-to-completion: first 2 lines ALWAYS first, covey.town handler lines always together</a:t>
            </a:r>
          </a:p>
        </p:txBody>
      </p:sp>
      <p:sp>
        <p:nvSpPr>
          <p:cNvPr id="188" name="console.log('Making a requests');…"/>
          <p:cNvSpPr txBox="1"/>
          <p:nvPr/>
        </p:nvSpPr>
        <p:spPr>
          <a:xfrm>
            <a:off x="1244237" y="5372960"/>
            <a:ext cx="10039129" cy="600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600">
                <a:solidFill>
                  <a:srgbClr val="000000"/>
                </a:solidFill>
                <a:latin typeface="Courier"/>
                <a:ea typeface="Courier"/>
                <a:cs typeface="Courier"/>
                <a:sym typeface="Courier"/>
              </a:defRPr>
            </a:pPr>
            <a:r>
              <a:t>});</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6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sz="2600">
                <a:solidFill>
                  <a:srgbClr val="000000"/>
                </a:solidFill>
                <a:latin typeface="Courier"/>
                <a:ea typeface="Courier"/>
                <a:cs typeface="Courier"/>
                <a:sym typeface="Courier"/>
              </a:defRPr>
            </a:pPr>
            <a:r>
              <a:t>  });</a:t>
            </a:r>
          </a:p>
          <a:p>
            <a:pPr algn="l" defTabSz="457200">
              <a:defRPr b="1" sz="2600">
                <a:solidFill>
                  <a:srgbClr val="018001"/>
                </a:solidFill>
                <a:latin typeface="Courier"/>
                <a:ea typeface="Courier"/>
                <a:cs typeface="Courier"/>
                <a:sym typeface="Courier"/>
              </a:defRPr>
            </a:pP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p>
        </p:txBody>
      </p:sp>
      <p:sp>
        <p:nvSpPr>
          <p:cNvPr id="189" name="Making a requests…"/>
          <p:cNvSpPr txBox="1"/>
          <p:nvPr/>
        </p:nvSpPr>
        <p:spPr>
          <a:xfrm>
            <a:off x="11761043" y="6299200"/>
            <a:ext cx="10390585" cy="299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200">
                <a:latin typeface="Menlo Regular"/>
                <a:ea typeface="Menlo Regular"/>
                <a:cs typeface="Menlo Regular"/>
                <a:sym typeface="Menlo Regular"/>
              </a:defRPr>
            </a:pPr>
            <a:r>
              <a:t>Making a requests</a:t>
            </a:r>
          </a:p>
          <a:p>
            <a:pPr algn="l">
              <a:defRPr sz="3200">
                <a:latin typeface="Menlo Regular"/>
                <a:ea typeface="Menlo Regular"/>
                <a:cs typeface="Menlo Regular"/>
                <a:sym typeface="Menlo Regular"/>
              </a:defRPr>
            </a:pPr>
            <a:r>
              <a:t>Requests sent!</a:t>
            </a:r>
          </a:p>
          <a:p>
            <a:pPr algn="l">
              <a:defRPr sz="3200">
                <a:latin typeface="Menlo Regular"/>
                <a:ea typeface="Menlo Regular"/>
                <a:cs typeface="Menlo Regular"/>
                <a:sym typeface="Menlo Regular"/>
              </a:defRPr>
            </a:pPr>
            <a:r>
              <a:t>Heard back from Google</a:t>
            </a:r>
          </a:p>
          <a:p>
            <a:pPr algn="l">
              <a:defRPr sz="3200">
                <a:latin typeface="Menlo Regular"/>
                <a:ea typeface="Menlo Regular"/>
                <a:cs typeface="Menlo Regular"/>
                <a:sym typeface="Menlo Regular"/>
              </a:defRPr>
            </a:pPr>
            <a:r>
              <a:t>Heard back from server</a:t>
            </a:r>
          </a:p>
          <a:p>
            <a:pPr algn="l">
              <a:defRPr sz="3200">
                <a:latin typeface="Menlo Regular"/>
                <a:ea typeface="Menlo Regular"/>
                <a:cs typeface="Menlo Regular"/>
                <a:sym typeface="Menlo Regular"/>
              </a:defRPr>
            </a:pPr>
            <a:r>
              <a:t>This is GET number 6 on the current server</a:t>
            </a:r>
          </a:p>
          <a:p>
            <a:pPr algn="l">
              <a:defRPr sz="3200">
                <a:latin typeface="Menlo Regular"/>
                <a:ea typeface="Menlo Regular"/>
                <a:cs typeface="Menlo Regular"/>
                <a:sym typeface="Menlo Regular"/>
              </a:defRPr>
            </a:pPr>
            <a:r>
              <a:t>Heard back from Facebook</a:t>
            </a:r>
          </a:p>
        </p:txBody>
      </p:sp>
      <p:sp>
        <p:nvSpPr>
          <p:cNvPr id="190" name="Sample Output:"/>
          <p:cNvSpPr txBox="1"/>
          <p:nvPr/>
        </p:nvSpPr>
        <p:spPr>
          <a:xfrm>
            <a:off x="11722201" y="5712917"/>
            <a:ext cx="22603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Sample Output:</a:t>
            </a:r>
          </a:p>
        </p:txBody>
      </p:sp>
      <p:sp>
        <p:nvSpPr>
          <p:cNvPr id="191" name="No guarantee on order of hearing back from Google, our server, or Facebook (new handlers)"/>
          <p:cNvSpPr txBox="1"/>
          <p:nvPr/>
        </p:nvSpPr>
        <p:spPr>
          <a:xfrm>
            <a:off x="10684008" y="10005517"/>
            <a:ext cx="125446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a:solidFill>
                  <a:schemeClr val="accent5">
                    <a:hueOff val="-82419"/>
                    <a:satOff val="-9513"/>
                    <a:lumOff val="-16343"/>
                  </a:schemeClr>
                </a:solidFill>
              </a:defRPr>
            </a:lvl1pPr>
          </a:lstStyle>
          <a:p>
            <a:pPr/>
            <a:r>
              <a:t>No guarantee on order of hearing back from Google, our server, or Facebook (new handlers)</a:t>
            </a:r>
          </a:p>
        </p:txBody>
      </p:sp>
      <p:grpSp>
        <p:nvGrpSpPr>
          <p:cNvPr id="194" name="Group"/>
          <p:cNvGrpSpPr/>
          <p:nvPr/>
        </p:nvGrpSpPr>
        <p:grpSpPr>
          <a:xfrm>
            <a:off x="11722100" y="4803470"/>
            <a:ext cx="9461501" cy="2466858"/>
            <a:chOff x="0" y="230682"/>
            <a:chExt cx="9461499" cy="2466856"/>
          </a:xfrm>
        </p:grpSpPr>
        <p:sp>
          <p:nvSpPr>
            <p:cNvPr id="192" name="These 2 lines ALWAYS first (same handler)"/>
            <p:cNvSpPr/>
            <p:nvPr/>
          </p:nvSpPr>
          <p:spPr>
            <a:xfrm>
              <a:off x="8191499" y="2306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first (same handler)</a:t>
              </a:r>
            </a:p>
          </p:txBody>
        </p:sp>
        <p:sp>
          <p:nvSpPr>
            <p:cNvPr id="193" name="Callout"/>
            <p:cNvSpPr/>
            <p:nvPr/>
          </p:nvSpPr>
          <p:spPr>
            <a:xfrm rot="16200000">
              <a:off x="2061964" y="-1628200"/>
              <a:ext cx="2263776" cy="6387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197" name="Group"/>
          <p:cNvGrpSpPr/>
          <p:nvPr/>
        </p:nvGrpSpPr>
        <p:grpSpPr>
          <a:xfrm>
            <a:off x="11352610" y="7746869"/>
            <a:ext cx="10947004" cy="3128352"/>
            <a:chOff x="1349734" y="-25"/>
            <a:chExt cx="10947003" cy="3128350"/>
          </a:xfrm>
        </p:grpSpPr>
        <p:sp>
          <p:nvSpPr>
            <p:cNvPr id="195" name="These 2 lines ALWAYS together (same handler)"/>
            <p:cNvSpPr/>
            <p:nvPr/>
          </p:nvSpPr>
          <p:spPr>
            <a:xfrm>
              <a:off x="3243224" y="185832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2419"/>
                      <a:satOff val="-9513"/>
                      <a:lumOff val="-16343"/>
                    </a:schemeClr>
                  </a:solidFill>
                </a:defRPr>
              </a:lvl1pPr>
            </a:lstStyle>
            <a:p>
              <a:pPr/>
              <a:r>
                <a:t>These 2 lines ALWAYS together (same handler)</a:t>
              </a:r>
            </a:p>
          </p:txBody>
        </p:sp>
        <p:sp>
          <p:nvSpPr>
            <p:cNvPr id="196"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Review: What NOT to do in an event handler?"/>
          <p:cNvSpPr txBox="1"/>
          <p:nvPr>
            <p:ph type="title"/>
          </p:nvPr>
        </p:nvSpPr>
        <p:spPr>
          <a:prstGeom prst="rect">
            <a:avLst/>
          </a:prstGeom>
        </p:spPr>
        <p:txBody>
          <a:bodyPr/>
          <a:lstStyle>
            <a:lvl1pPr defTabSz="2365188">
              <a:defRPr spc="-164" sz="8245"/>
            </a:lvl1pPr>
          </a:lstStyle>
          <a:p>
            <a:pPr/>
            <a:r>
              <a:t>Review: What NOT to do in an event handler?</a:t>
            </a:r>
          </a:p>
        </p:txBody>
      </p:sp>
      <p:sp>
        <p:nvSpPr>
          <p:cNvPr id="200" name="Run-to-completion: Slow handlers are really ba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Run-to-completion: Slow handlers are really bad.</a:t>
            </a:r>
          </a:p>
        </p:txBody>
      </p:sp>
      <p:sp>
        <p:nvSpPr>
          <p:cNvPr id="201" name="axios.get('https://rest-example.covey.town/')…"/>
          <p:cNvSpPr txBox="1"/>
          <p:nvPr/>
        </p:nvSpPr>
        <p:spPr>
          <a:xfrm>
            <a:off x="1244237" y="4820510"/>
            <a:ext cx="10261374" cy="4699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b="1" sz="2000">
                <a:solidFill>
                  <a:srgbClr val="000000"/>
                </a:solidFill>
                <a:latin typeface="Courier"/>
                <a:ea typeface="Courier"/>
                <a:cs typeface="Courier"/>
                <a:sym typeface="Courier"/>
              </a:defRPr>
            </a:pPr>
            <a:r>
              <a:rPr b="0"/>
              <a:t>    fs.</a:t>
            </a:r>
            <a:r>
              <a:rPr b="0" i="1"/>
              <a:t>writeFileSync</a:t>
            </a:r>
            <a:r>
              <a:rPr b="0"/>
              <a:t>(</a:t>
            </a:r>
            <a:r>
              <a:rPr>
                <a:solidFill>
                  <a:srgbClr val="018001"/>
                </a:solidFill>
              </a:rPr>
              <a:t>"google-response.txt"</a:t>
            </a:r>
            <a:r>
              <a:rPr b="0"/>
              <a:t>,response.</a:t>
            </a:r>
            <a:r>
              <a:rPr>
                <a:solidFill>
                  <a:srgbClr val="66187A"/>
                </a:solidFill>
              </a:rPr>
              <a:t>data</a:t>
            </a:r>
            <a:r>
              <a:rPr b="0"/>
              <a:t>);</a:t>
            </a:r>
            <a:endParaRPr b="0"/>
          </a:p>
          <a:p>
            <a:pPr algn="l" defTabSz="457200">
              <a:defRPr sz="2000">
                <a:solidFill>
                  <a:srgbClr val="000000"/>
                </a:solidFill>
                <a:latin typeface="Courier"/>
                <a:ea typeface="Courier"/>
                <a:cs typeface="Courier"/>
                <a:sym typeface="Courier"/>
              </a:defRPr>
            </a:pPr>
            <a:r>
              <a:t>  });</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fs.</a:t>
            </a:r>
            <a:r>
              <a:rPr b="0" i="1">
                <a:solidFill>
                  <a:srgbClr val="000000"/>
                </a:solidFill>
              </a:rPr>
              <a:t>writeFileSync</a:t>
            </a:r>
            <a:r>
              <a:rPr b="0">
                <a:solidFill>
                  <a:srgbClr val="000000"/>
                </a:solidFill>
              </a:rPr>
              <a:t>(</a:t>
            </a:r>
            <a:r>
              <a:t>"facebook-response.txt"</a:t>
            </a:r>
            <a:r>
              <a:rPr b="0">
                <a:solidFill>
                  <a:srgbClr val="000000"/>
                </a:solidFill>
              </a:rPr>
              <a:t>,response.</a:t>
            </a:r>
            <a:r>
              <a:rPr>
                <a:solidFill>
                  <a:srgbClr val="66187A"/>
                </a:solidFill>
              </a:rPr>
              <a:t>data</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p>
        </p:txBody>
      </p:sp>
      <p:grpSp>
        <p:nvGrpSpPr>
          <p:cNvPr id="204" name="Group"/>
          <p:cNvGrpSpPr/>
          <p:nvPr/>
        </p:nvGrpSpPr>
        <p:grpSpPr>
          <a:xfrm>
            <a:off x="5612010" y="9662617"/>
            <a:ext cx="13173885" cy="461366"/>
            <a:chOff x="0" y="0"/>
            <a:chExt cx="13173884" cy="461365"/>
          </a:xfrm>
        </p:grpSpPr>
        <p:sp>
          <p:nvSpPr>
            <p:cNvPr id="202" name="3 seconds"/>
            <p:cNvSpPr txBox="1"/>
            <p:nvPr/>
          </p:nvSpPr>
          <p:spPr>
            <a:xfrm>
              <a:off x="-1" y="0"/>
              <a:ext cx="1525830"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3 seconds</a:t>
              </a:r>
            </a:p>
          </p:txBody>
        </p:sp>
        <p:sp>
          <p:nvSpPr>
            <p:cNvPr id="203" name="2.1 seconds"/>
            <p:cNvSpPr txBox="1"/>
            <p:nvPr/>
          </p:nvSpPr>
          <p:spPr>
            <a:xfrm>
              <a:off x="11393852" y="0"/>
              <a:ext cx="1780033"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2.1 seconds</a:t>
              </a:r>
            </a:p>
          </p:txBody>
        </p:sp>
      </p:grpSp>
      <p:grpSp>
        <p:nvGrpSpPr>
          <p:cNvPr id="207" name="Group"/>
          <p:cNvGrpSpPr/>
          <p:nvPr/>
        </p:nvGrpSpPr>
        <p:grpSpPr>
          <a:xfrm>
            <a:off x="1120775" y="8818209"/>
            <a:ext cx="3317083" cy="2817862"/>
            <a:chOff x="976249" y="99"/>
            <a:chExt cx="3317081" cy="2817861"/>
          </a:xfrm>
        </p:grpSpPr>
        <p:sp>
          <p:nvSpPr>
            <p:cNvPr id="205" name="Write a file synchronously…"/>
            <p:cNvSpPr/>
            <p:nvPr/>
          </p:nvSpPr>
          <p:spPr>
            <a:xfrm>
              <a:off x="2001774" y="15479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chemeClr val="accent5">
                      <a:hueOff val="-82419"/>
                      <a:satOff val="-9513"/>
                      <a:lumOff val="-16343"/>
                    </a:schemeClr>
                  </a:solidFill>
                </a:defRPr>
              </a:pPr>
              <a:r>
                <a:t>Write a file </a:t>
              </a:r>
              <a:r>
                <a:rPr i="1"/>
                <a:t>synchronously</a:t>
              </a:r>
              <a:endParaRPr i="1"/>
            </a:p>
            <a:p>
              <a:pPr>
                <a:defRPr>
                  <a:solidFill>
                    <a:schemeClr val="accent5">
                      <a:hueOff val="-82419"/>
                      <a:satOff val="-9513"/>
                      <a:lumOff val="-16343"/>
                    </a:schemeClr>
                  </a:solidFill>
                </a:defRPr>
              </a:pPr>
              <a:r>
                <a:t>(write it in this event handler)</a:t>
              </a:r>
            </a:p>
          </p:txBody>
        </p:sp>
        <p:sp>
          <p:nvSpPr>
            <p:cNvPr id="206" name="Callout"/>
            <p:cNvSpPr/>
            <p:nvPr/>
          </p:nvSpPr>
          <p:spPr>
            <a:xfrm rot="16200000">
              <a:off x="2082737" y="-1106389"/>
              <a:ext cx="1104107" cy="33170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867" y="5272"/>
                  </a:lnTo>
                  <a:lnTo>
                    <a:pt x="13867" y="21197"/>
                  </a:lnTo>
                  <a:cubicBezTo>
                    <a:pt x="13867" y="21420"/>
                    <a:pt x="14414" y="21600"/>
                    <a:pt x="15086" y="21600"/>
                  </a:cubicBezTo>
                  <a:lnTo>
                    <a:pt x="20389" y="21600"/>
                  </a:lnTo>
                  <a:cubicBezTo>
                    <a:pt x="21060" y="21600"/>
                    <a:pt x="21600" y="21420"/>
                    <a:pt x="21600" y="21197"/>
                  </a:cubicBezTo>
                  <a:lnTo>
                    <a:pt x="21600" y="4437"/>
                  </a:lnTo>
                  <a:cubicBezTo>
                    <a:pt x="21600" y="4214"/>
                    <a:pt x="21060" y="4032"/>
                    <a:pt x="20389" y="4032"/>
                  </a:cubicBezTo>
                  <a:lnTo>
                    <a:pt x="17858" y="4032"/>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10" name="Group"/>
          <p:cNvGrpSpPr/>
          <p:nvPr/>
        </p:nvGrpSpPr>
        <p:grpSpPr>
          <a:xfrm>
            <a:off x="11063020" y="8818209"/>
            <a:ext cx="6264543" cy="1928862"/>
            <a:chOff x="0" y="99"/>
            <a:chExt cx="6264542" cy="1928861"/>
          </a:xfrm>
        </p:grpSpPr>
        <p:sp>
          <p:nvSpPr>
            <p:cNvPr id="208" name="Write a file asynchronously…"/>
            <p:cNvSpPr/>
            <p:nvPr/>
          </p:nvSpPr>
          <p:spPr>
            <a:xfrm>
              <a:off x="0" y="1928961"/>
              <a:ext cx="559354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a:solidFill>
                    <a:schemeClr val="accent5">
                      <a:hueOff val="-82419"/>
                      <a:satOff val="-9513"/>
                      <a:lumOff val="-16343"/>
                    </a:schemeClr>
                  </a:solidFill>
                </a:defRPr>
              </a:pPr>
              <a:r>
                <a:t>Write a file a</a:t>
              </a:r>
              <a:r>
                <a:rPr i="1"/>
                <a:t>synchronously</a:t>
              </a:r>
              <a:endParaRPr i="1"/>
            </a:p>
            <a:p>
              <a:pPr>
                <a:defRPr>
                  <a:solidFill>
                    <a:schemeClr val="accent5">
                      <a:hueOff val="-82419"/>
                      <a:satOff val="-9513"/>
                      <a:lumOff val="-16343"/>
                    </a:schemeClr>
                  </a:solidFill>
                </a:defRPr>
              </a:pPr>
              <a:r>
                <a:t>(Ask NodeJS to write it in the background, this returns a new Promise to tell us when it’s done)</a:t>
              </a:r>
            </a:p>
          </p:txBody>
        </p:sp>
        <p:sp>
          <p:nvSpPr>
            <p:cNvPr id="209" name="Callout"/>
            <p:cNvSpPr/>
            <p:nvPr/>
          </p:nvSpPr>
          <p:spPr>
            <a:xfrm rot="16200000">
              <a:off x="3800345" y="-1359992"/>
              <a:ext cx="1104107" cy="382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867" y="4573"/>
                  </a:lnTo>
                  <a:lnTo>
                    <a:pt x="13867" y="21250"/>
                  </a:lnTo>
                  <a:cubicBezTo>
                    <a:pt x="13867" y="21444"/>
                    <a:pt x="14414" y="21600"/>
                    <a:pt x="15086" y="21600"/>
                  </a:cubicBezTo>
                  <a:lnTo>
                    <a:pt x="20389" y="21600"/>
                  </a:lnTo>
                  <a:cubicBezTo>
                    <a:pt x="21060" y="21600"/>
                    <a:pt x="21600" y="21444"/>
                    <a:pt x="21600" y="21250"/>
                  </a:cubicBezTo>
                  <a:lnTo>
                    <a:pt x="21600" y="3849"/>
                  </a:lnTo>
                  <a:cubicBezTo>
                    <a:pt x="21600" y="3655"/>
                    <a:pt x="21060" y="3497"/>
                    <a:pt x="20389" y="3497"/>
                  </a:cubicBezTo>
                  <a:lnTo>
                    <a:pt x="17858" y="3497"/>
                  </a:lnTo>
                  <a:lnTo>
                    <a:pt x="0" y="0"/>
                  </a:lnTo>
                  <a:close/>
                </a:path>
              </a:pathLst>
            </a:custGeom>
            <a:noFill/>
            <a:ln w="76200" cap="flat">
              <a:solidFill>
                <a:srgbClr val="FF0000"/>
              </a:solidFill>
              <a:prstDash val="solid"/>
              <a:round/>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15" name="Group"/>
          <p:cNvGrpSpPr/>
          <p:nvPr/>
        </p:nvGrpSpPr>
        <p:grpSpPr>
          <a:xfrm>
            <a:off x="14357980" y="12293600"/>
            <a:ext cx="9869596" cy="1447801"/>
            <a:chOff x="-215900" y="-139699"/>
            <a:chExt cx="9869594" cy="1447800"/>
          </a:xfrm>
        </p:grpSpPr>
        <p:grpSp>
          <p:nvGrpSpPr>
            <p:cNvPr id="213" name="Good news: You usually have to go out of your way to use synchronous I/O in NodeJS (the methods all have the word “Sync” in them)"/>
            <p:cNvGrpSpPr/>
            <p:nvPr/>
          </p:nvGrpSpPr>
          <p:grpSpPr>
            <a:xfrm>
              <a:off x="-215900" y="-139700"/>
              <a:ext cx="9784771" cy="1447801"/>
              <a:chOff x="0" y="0"/>
              <a:chExt cx="9784770" cy="1447800"/>
            </a:xfrm>
          </p:grpSpPr>
          <p:sp>
            <p:nvSpPr>
              <p:cNvPr id="212" name="Good news: You usually have to go out of your way to use synchronous I/O in NodeJS (the methods all have the word “Sync” in them)"/>
              <p:cNvSpPr txBox="1"/>
              <p:nvPr/>
            </p:nvSpPr>
            <p:spPr>
              <a:xfrm>
                <a:off x="215900" y="139700"/>
                <a:ext cx="9352971" cy="8890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a:solidFill>
                      <a:srgbClr val="000000"/>
                    </a:solidFill>
                    <a:latin typeface="Ink Free"/>
                    <a:ea typeface="Ink Free"/>
                    <a:cs typeface="Ink Free"/>
                    <a:sym typeface="Ink Free"/>
                  </a:defRPr>
                </a:lvl1pPr>
              </a:lstStyle>
              <a:p>
                <a:pPr/>
                <a:r>
                  <a:t>Good news: You usually have to go out of your way to use synchronous I/O in NodeJS (the methods all have the word “Sync” in them)</a:t>
                </a:r>
              </a:p>
            </p:txBody>
          </p:sp>
          <p:pic>
            <p:nvPicPr>
              <p:cNvPr id="211"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noChangeAspect="0"/>
              </p:cNvPicPr>
              <p:nvPr/>
            </p:nvPicPr>
            <p:blipFill>
              <a:blip r:embed="rId2">
                <a:extLst/>
              </a:blip>
              <a:stretch>
                <a:fillRect/>
              </a:stretch>
            </p:blipFill>
            <p:spPr>
              <a:xfrm>
                <a:off x="0" y="0"/>
                <a:ext cx="9784771" cy="1447800"/>
              </a:xfrm>
              <a:prstGeom prst="rect">
                <a:avLst/>
              </a:prstGeom>
              <a:effectLst/>
            </p:spPr>
          </p:pic>
        </p:grpSp>
        <p:sp>
          <p:nvSpPr>
            <p:cNvPr id="214"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grpSp>
        <p:nvGrpSpPr>
          <p:cNvPr id="218" name="Group"/>
          <p:cNvGrpSpPr/>
          <p:nvPr/>
        </p:nvGrpSpPr>
        <p:grpSpPr>
          <a:xfrm>
            <a:off x="12414947" y="4599331"/>
            <a:ext cx="11190329" cy="4920180"/>
            <a:chOff x="0" y="0"/>
            <a:chExt cx="11190327" cy="4920178"/>
          </a:xfrm>
        </p:grpSpPr>
        <p:sp>
          <p:nvSpPr>
            <p:cNvPr id="216" name="axios.get('https://rest-example.covey.town/')…"/>
            <p:cNvSpPr txBox="1"/>
            <p:nvPr/>
          </p:nvSpPr>
          <p:spPr>
            <a:xfrm>
              <a:off x="0" y="221178"/>
              <a:ext cx="10961862" cy="4699001"/>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'https://www.google.com/'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Google'</a:t>
              </a:r>
              <a:r>
                <a:rPr b="0">
                  <a:solidFill>
                    <a:srgbClr val="000000"/>
                  </a:solidFill>
                </a:rPr>
                <a:t>);</a:t>
              </a:r>
              <a:endParaRPr b="0">
                <a:solidFill>
                  <a:srgbClr val="000000"/>
                </a:solidFill>
              </a:endParaRPr>
            </a:p>
            <a:p>
              <a:pPr algn="l" defTabSz="457200">
                <a:defRPr b="1" sz="2000">
                  <a:solidFill>
                    <a:srgbClr val="000000"/>
                  </a:solidFill>
                  <a:latin typeface="Courier"/>
                  <a:ea typeface="Courier"/>
                  <a:cs typeface="Courier"/>
                  <a:sym typeface="Courier"/>
                </a:defRPr>
              </a:pPr>
              <a:r>
                <a:rPr b="0"/>
                <a:t>    </a:t>
              </a:r>
              <a:r>
                <a:rPr>
                  <a:solidFill>
                    <a:srgbClr val="011480"/>
                  </a:solidFill>
                </a:rPr>
                <a:t>return </a:t>
              </a:r>
              <a:r>
                <a:rPr b="0"/>
                <a:t>fsPromises.</a:t>
              </a:r>
              <a:r>
                <a:rPr b="0" i="1"/>
                <a:t>writeFile</a:t>
              </a:r>
              <a:r>
                <a:rPr b="0"/>
                <a:t>(</a:t>
              </a:r>
              <a:r>
                <a:rPr>
                  <a:solidFill>
                    <a:srgbClr val="018001"/>
                  </a:solidFill>
                </a:rPr>
                <a:t>"google-response.txt"</a:t>
              </a:r>
              <a:r>
                <a:rPr b="0"/>
                <a:t>,response.</a:t>
              </a:r>
              <a:r>
                <a:rPr>
                  <a:solidFill>
                    <a:srgbClr val="66187A"/>
                  </a:solidFill>
                </a:rPr>
                <a:t>data</a:t>
              </a:r>
              <a:r>
                <a:rPr b="0"/>
                <a:t>);</a:t>
              </a:r>
              <a:endParaRPr b="0"/>
            </a:p>
            <a:p>
              <a:pPr algn="l" defTabSz="457200">
                <a:defRPr sz="2000">
                  <a:solidFill>
                    <a:srgbClr val="000000"/>
                  </a:solidFill>
                  <a:latin typeface="Courier"/>
                  <a:ea typeface="Courier"/>
                  <a:cs typeface="Courier"/>
                  <a:sym typeface="Courier"/>
                </a:defRPr>
              </a:pPr>
              <a:r>
                <a:t>  });</a:t>
              </a:r>
            </a:p>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'https://www.facebook.com/'</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Facebook'</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a:solidFill>
                    <a:srgbClr val="011480"/>
                  </a:solidFill>
                </a:rPr>
                <a:t>return </a:t>
              </a:r>
              <a:r>
                <a:rPr b="0">
                  <a:solidFill>
                    <a:srgbClr val="000000"/>
                  </a:solidFill>
                </a:rPr>
                <a:t>fsPromises.</a:t>
              </a:r>
              <a:r>
                <a:rPr b="0" i="1">
                  <a:solidFill>
                    <a:srgbClr val="000000"/>
                  </a:solidFill>
                </a:rPr>
                <a:t>writeFile</a:t>
              </a:r>
              <a:r>
                <a:rPr b="0">
                  <a:solidFill>
                    <a:srgbClr val="000000"/>
                  </a:solidFill>
                </a:rPr>
                <a:t>(</a:t>
              </a:r>
              <a:r>
                <a:t>"facebook-response.txt"</a:t>
              </a:r>
              <a:r>
                <a:rPr b="0">
                  <a:solidFill>
                    <a:srgbClr val="000000"/>
                  </a:solidFill>
                </a:rPr>
                <a:t>,response.</a:t>
              </a:r>
              <a:r>
                <a:rPr>
                  <a:solidFill>
                    <a:srgbClr val="66187A"/>
                  </a:solidFill>
                </a:rPr>
                <a:t>data</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p>
          </p:txBody>
        </p:sp>
        <p:sp>
          <p:nvSpPr>
            <p:cNvPr id="217" name="Dingbat Check"/>
            <p:cNvSpPr/>
            <p:nvPr/>
          </p:nvSpPr>
          <p:spPr>
            <a:xfrm>
              <a:off x="10365781" y="0"/>
              <a:ext cx="824547" cy="78353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219" name="Dingbat X"/>
          <p:cNvSpPr/>
          <p:nvPr/>
        </p:nvSpPr>
        <p:spPr>
          <a:xfrm>
            <a:off x="11131285" y="4406172"/>
            <a:ext cx="825925" cy="97596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 grpId="5"/>
      <p:bldP build="whole" bldLvl="1" animBg="1" rev="0" advAuto="0" spid="218" grpId="2"/>
      <p:bldP build="whole" bldLvl="1" animBg="1" rev="0" advAuto="0" spid="207" grpId="1"/>
      <p:bldP build="whole" bldLvl="1" animBg="1" rev="0" advAuto="0" spid="210" grpId="3"/>
      <p:bldP build="whole" bldLvl="1" animBg="1" rev="0" advAuto="0" spid="204" grpId="4"/>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Review: Async/Await"/>
          <p:cNvSpPr txBox="1"/>
          <p:nvPr>
            <p:ph type="title"/>
          </p:nvPr>
        </p:nvSpPr>
        <p:spPr>
          <a:prstGeom prst="rect">
            <a:avLst/>
          </a:prstGeom>
        </p:spPr>
        <p:txBody>
          <a:bodyPr/>
          <a:lstStyle/>
          <a:p>
            <a:pPr/>
            <a:r>
              <a:t>Review: Async/Await</a:t>
            </a:r>
          </a:p>
        </p:txBody>
      </p:sp>
      <p:sp>
        <p:nvSpPr>
          <p:cNvPr id="222" name="Your asynchronous frie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Your asynchronous friend</a:t>
            </a:r>
          </a:p>
        </p:txBody>
      </p:sp>
      <p:sp>
        <p:nvSpPr>
          <p:cNvPr id="223" name="axios.get('https://rest-example.covey.town/').then(response =&gt; {…"/>
          <p:cNvSpPr txBox="1"/>
          <p:nvPr/>
        </p:nvSpPr>
        <p:spPr>
          <a:xfrm>
            <a:off x="1161557" y="9766177"/>
            <a:ext cx="9936163" cy="2301876"/>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457200">
              <a:defRPr b="1" sz="2000">
                <a:solidFill>
                  <a:srgbClr val="018001"/>
                </a:solidFill>
                <a:latin typeface="Courier"/>
                <a:ea typeface="Courier"/>
                <a:cs typeface="Courier"/>
                <a:sym typeface="Courier"/>
              </a:defRPr>
            </a:pP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r>
              <a:rPr b="0">
                <a:solidFill>
                  <a:srgbClr val="7A7A43"/>
                </a:solidFill>
              </a:rPr>
              <a:t>then</a:t>
            </a:r>
            <a:r>
              <a:rPr b="0">
                <a:solidFill>
                  <a:srgbClr val="000000"/>
                </a:solidFill>
              </a:rPr>
              <a:t>(response =&gt; {</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000000"/>
                </a:solidFill>
                <a:latin typeface="Courier"/>
                <a:ea typeface="Courier"/>
                <a:cs typeface="Courier"/>
                <a:sym typeface="Courier"/>
              </a:defRPr>
            </a:pPr>
            <a:r>
              <a:t>  </a:t>
            </a:r>
            <a:r>
              <a:rPr b="1" i="1">
                <a:solidFill>
                  <a:srgbClr val="66187A"/>
                </a:solidFill>
              </a:rPr>
              <a:t>console</a:t>
            </a:r>
            <a:r>
              <a:t>.</a:t>
            </a:r>
            <a:r>
              <a:rPr>
                <a:solidFill>
                  <a:srgbClr val="7A7A43"/>
                </a:solidFill>
              </a:rPr>
              <a:t>log</a:t>
            </a:r>
            <a:r>
              <a:t>(response.</a:t>
            </a:r>
            <a:r>
              <a:rPr b="1">
                <a:solidFill>
                  <a:srgbClr val="66187A"/>
                </a:solidFill>
              </a:rPr>
              <a:t>data</a:t>
            </a:r>
            <a:r>
              <a:t>);</a:t>
            </a:r>
          </a:p>
          <a:p>
            <a:pPr algn="l" defTabSz="457200">
              <a:defRPr sz="2000">
                <a:solidFill>
                  <a:srgbClr val="000000"/>
                </a:solidFill>
                <a:latin typeface="Courier"/>
                <a:ea typeface="Courier"/>
                <a:cs typeface="Courier"/>
                <a:sym typeface="Courier"/>
              </a:defRPr>
            </a:pPr>
            <a:r>
              <a:t>}).</a:t>
            </a:r>
            <a:r>
              <a:rPr>
                <a:solidFill>
                  <a:srgbClr val="7A7A43"/>
                </a:solidFill>
              </a:rPr>
              <a:t>catch</a:t>
            </a:r>
            <a:r>
              <a:t>(err =&gt; {</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"Uh oh!"</a:t>
            </a:r>
            <a:r>
              <a:rPr b="0">
                <a:solidFill>
                  <a:srgbClr val="000000"/>
                </a:solidFill>
              </a:rPr>
              <a:t>);</a:t>
            </a:r>
            <a:endParaRPr b="0">
              <a:solidFill>
                <a:srgbClr val="000000"/>
              </a:solidFill>
            </a:endParaRPr>
          </a:p>
          <a:p>
            <a:pPr algn="l" defTabSz="457200">
              <a:defRPr sz="2000">
                <a:solidFill>
                  <a:srgbClr val="66187A"/>
                </a:solidFill>
                <a:latin typeface="Courier"/>
                <a:ea typeface="Courier"/>
                <a:cs typeface="Courier"/>
                <a:sym typeface="Courier"/>
              </a:defRPr>
            </a:pPr>
            <a:r>
              <a:rPr>
                <a:solidFill>
                  <a:srgbClr val="000000"/>
                </a:solidFill>
              </a:rPr>
              <a:t>  </a:t>
            </a:r>
            <a:r>
              <a:rPr b="1" i="1"/>
              <a:t>console</a:t>
            </a:r>
            <a:r>
              <a:rPr>
                <a:solidFill>
                  <a:srgbClr val="000000"/>
                </a:solidFill>
              </a:rPr>
              <a:t>.</a:t>
            </a:r>
            <a:r>
              <a:rPr>
                <a:solidFill>
                  <a:srgbClr val="7A7A43"/>
                </a:solidFill>
              </a:rPr>
              <a:t>trace</a:t>
            </a:r>
            <a:r>
              <a:rPr>
                <a:solidFill>
                  <a:srgbClr val="000000"/>
                </a:solidFill>
              </a:rPr>
              <a:t>(err);</a:t>
            </a:r>
            <a:endParaRPr>
              <a:solidFill>
                <a:srgbClr val="000000"/>
              </a:solidFill>
            </a:endParaRPr>
          </a:p>
          <a:p>
            <a:pPr algn="l" defTabSz="457200">
              <a:defRPr sz="2000">
                <a:solidFill>
                  <a:srgbClr val="000000"/>
                </a:solidFill>
                <a:latin typeface="Courier"/>
                <a:ea typeface="Courier"/>
                <a:cs typeface="Courier"/>
                <a:sym typeface="Courier"/>
              </a:defRPr>
            </a:pPr>
            <a:r>
              <a:t>});</a:t>
            </a:r>
          </a:p>
        </p:txBody>
      </p:sp>
      <p:sp>
        <p:nvSpPr>
          <p:cNvPr id="224" name="async function axiosAwaitExample() {…"/>
          <p:cNvSpPr txBox="1"/>
          <p:nvPr/>
        </p:nvSpPr>
        <p:spPr>
          <a:xfrm>
            <a:off x="11496761" y="9799256"/>
            <a:ext cx="11114287" cy="3175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000">
                <a:solidFill>
                  <a:srgbClr val="000000"/>
                </a:solidFill>
                <a:latin typeface="Courier"/>
                <a:ea typeface="Courier"/>
                <a:cs typeface="Courier"/>
                <a:sym typeface="Courier"/>
              </a:defRPr>
            </a:pPr>
            <a:r>
              <a:rPr b="1">
                <a:solidFill>
                  <a:srgbClr val="011480"/>
                </a:solidFill>
              </a:rPr>
              <a:t>async function </a:t>
            </a:r>
            <a:r>
              <a:t>axiosAwaitExample() {</a:t>
            </a:r>
          </a:p>
          <a:p>
            <a:pPr algn="l" defTabSz="457200">
              <a:defRPr b="1" sz="2000">
                <a:solidFill>
                  <a:srgbClr val="011480"/>
                </a:solidFill>
                <a:latin typeface="Courier"/>
                <a:ea typeface="Courier"/>
                <a:cs typeface="Courier"/>
                <a:sym typeface="Courier"/>
              </a:defRPr>
            </a:pPr>
            <a:r>
              <a:rPr b="0">
                <a:solidFill>
                  <a:srgbClr val="000000"/>
                </a:solidFill>
              </a:rPr>
              <a:t>  </a:t>
            </a:r>
            <a:r>
              <a:t>try</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a:t>
            </a:r>
            <a:r>
              <a:rPr b="0">
                <a:solidFill>
                  <a:srgbClr val="000000"/>
                </a:solidFill>
              </a:rPr>
              <a:t>)</a:t>
            </a:r>
            <a:endParaRPr b="0">
              <a:solidFill>
                <a:srgbClr val="000000"/>
              </a:solidFill>
            </a:endParaRP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'Heard back from server'</a:t>
            </a:r>
            <a:r>
              <a:rPr b="0">
                <a:solidFill>
                  <a:srgbClr val="000000"/>
                </a:solidFill>
              </a:rPr>
              <a:t>);</a:t>
            </a:r>
            <a:endParaRPr b="0">
              <a:solidFill>
                <a:srgbClr val="000000"/>
              </a:solidFill>
            </a:endParaRPr>
          </a:p>
          <a:p>
            <a:pPr algn="l" defTabSz="457200">
              <a:defRPr sz="2000">
                <a:solidFill>
                  <a:srgbClr val="458383"/>
                </a:solidFill>
                <a:latin typeface="Courier"/>
                <a:ea typeface="Courier"/>
                <a:cs typeface="Courier"/>
                <a:sym typeface="Courier"/>
              </a:defRPr>
            </a:pPr>
            <a:r>
              <a:rPr>
                <a:solidFill>
                  <a:srgbClr val="000000"/>
                </a:solidFill>
              </a:rPr>
              <a:t>    </a:t>
            </a:r>
            <a:r>
              <a:rPr b="1" i="1">
                <a:solidFill>
                  <a:srgbClr val="66187A"/>
                </a:solidFill>
              </a:rPr>
              <a:t>console</a:t>
            </a:r>
            <a:r>
              <a:rPr>
                <a:solidFill>
                  <a:srgbClr val="000000"/>
                </a:solidFill>
              </a:rPr>
              <a:t>.</a:t>
            </a:r>
            <a:r>
              <a:rPr>
                <a:solidFill>
                  <a:srgbClr val="7A7A43"/>
                </a:solidFill>
              </a:rPr>
              <a:t>log</a:t>
            </a:r>
            <a:r>
              <a:rPr>
                <a:solidFill>
                  <a:srgbClr val="000000"/>
                </a:solidFill>
              </a:rPr>
              <a:t>(</a:t>
            </a:r>
            <a:r>
              <a:t>response</a:t>
            </a:r>
            <a:r>
              <a:rPr>
                <a:solidFill>
                  <a:srgbClr val="000000"/>
                </a:solidFill>
              </a:rPr>
              <a:t>.</a:t>
            </a:r>
            <a:r>
              <a:rPr b="1">
                <a:solidFill>
                  <a:srgbClr val="66187A"/>
                </a:solidFill>
              </a:rPr>
              <a:t>data</a:t>
            </a:r>
            <a:r>
              <a:rPr>
                <a:solidFill>
                  <a:srgbClr val="000000"/>
                </a:solidFill>
              </a:rPr>
              <a:t>);</a:t>
            </a:r>
            <a:endParaRPr>
              <a:solidFill>
                <a:srgbClr val="000000"/>
              </a:solidFill>
            </a:endParaRPr>
          </a:p>
          <a:p>
            <a:pPr algn="l" defTabSz="457200">
              <a:defRPr sz="2000">
                <a:solidFill>
                  <a:srgbClr val="000000"/>
                </a:solidFill>
                <a:latin typeface="Courier"/>
                <a:ea typeface="Courier"/>
                <a:cs typeface="Courier"/>
                <a:sym typeface="Courier"/>
              </a:defRPr>
            </a:pPr>
            <a:r>
              <a:t>  } </a:t>
            </a:r>
            <a:r>
              <a:rPr b="1">
                <a:solidFill>
                  <a:srgbClr val="011480"/>
                </a:solidFill>
              </a:rPr>
              <a:t>catch</a:t>
            </a:r>
            <a:r>
              <a:t>(err){</a:t>
            </a:r>
          </a:p>
          <a:p>
            <a:pPr algn="l" defTabSz="457200">
              <a:defRPr b="1" sz="20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"Uh oh!"</a:t>
            </a:r>
            <a:r>
              <a:rPr b="0">
                <a:solidFill>
                  <a:srgbClr val="000000"/>
                </a:solidFill>
              </a:rPr>
              <a:t>);</a:t>
            </a:r>
            <a:endParaRPr b="0">
              <a:solidFill>
                <a:srgbClr val="000000"/>
              </a:solidFill>
            </a:endParaRPr>
          </a:p>
          <a:p>
            <a:pPr algn="l" defTabSz="457200">
              <a:defRPr sz="2000">
                <a:solidFill>
                  <a:srgbClr val="66187A"/>
                </a:solidFill>
                <a:latin typeface="Courier"/>
                <a:ea typeface="Courier"/>
                <a:cs typeface="Courier"/>
                <a:sym typeface="Courier"/>
              </a:defRPr>
            </a:pPr>
            <a:r>
              <a:rPr>
                <a:solidFill>
                  <a:srgbClr val="000000"/>
                </a:solidFill>
              </a:rPr>
              <a:t>    </a:t>
            </a:r>
            <a:r>
              <a:rPr b="1" i="1"/>
              <a:t>console</a:t>
            </a:r>
            <a:r>
              <a:rPr>
                <a:solidFill>
                  <a:srgbClr val="000000"/>
                </a:solidFill>
              </a:rPr>
              <a:t>.</a:t>
            </a:r>
            <a:r>
              <a:rPr>
                <a:solidFill>
                  <a:srgbClr val="7A7A43"/>
                </a:solidFill>
              </a:rPr>
              <a:t>trace</a:t>
            </a:r>
            <a:r>
              <a:rPr>
                <a:solidFill>
                  <a:srgbClr val="000000"/>
                </a:solidFill>
              </a:rPr>
              <a:t>(err);</a:t>
            </a:r>
            <a:endParaRPr>
              <a:solidFill>
                <a:srgbClr val="000000"/>
              </a:solidFill>
            </a:endParaRPr>
          </a:p>
          <a:p>
            <a:pPr algn="l" defTabSz="457200">
              <a:defRPr sz="2000">
                <a:solidFill>
                  <a:srgbClr val="000000"/>
                </a:solidFill>
                <a:latin typeface="Courier"/>
                <a:ea typeface="Courier"/>
                <a:cs typeface="Courier"/>
                <a:sym typeface="Courier"/>
              </a:defRPr>
            </a:pPr>
            <a:r>
              <a:t>  }</a:t>
            </a:r>
          </a:p>
          <a:p>
            <a:pPr algn="l" defTabSz="457200">
              <a:defRPr sz="2000">
                <a:solidFill>
                  <a:srgbClr val="000000"/>
                </a:solidFill>
                <a:latin typeface="Courier"/>
                <a:ea typeface="Courier"/>
                <a:cs typeface="Courier"/>
                <a:sym typeface="Courier"/>
              </a:defRPr>
            </a:pPr>
            <a:r>
              <a:t>}</a:t>
            </a:r>
          </a:p>
        </p:txBody>
      </p:sp>
      <p:sp>
        <p:nvSpPr>
          <p:cNvPr id="225" name="Rules of the road:…"/>
          <p:cNvSpPr txBox="1"/>
          <p:nvPr>
            <p:ph type="body" sz="half" idx="1"/>
          </p:nvPr>
        </p:nvSpPr>
        <p:spPr>
          <a:xfrm>
            <a:off x="1206500" y="3765904"/>
            <a:ext cx="21971000" cy="5529411"/>
          </a:xfrm>
          <a:prstGeom prst="rect">
            <a:avLst/>
          </a:prstGeom>
        </p:spPr>
        <p:txBody>
          <a:bodyPr/>
          <a:lstStyle/>
          <a:p>
            <a:pPr marL="579119" indent="-579119" defTabSz="2316421">
              <a:spcBef>
                <a:spcPts val="4200"/>
              </a:spcBef>
              <a:defRPr sz="4560"/>
            </a:pPr>
            <a:r>
              <a:t>Rules of the road:</a:t>
            </a:r>
          </a:p>
          <a:p>
            <a:pPr lvl="1" marL="1158239" indent="-579119" defTabSz="2316421">
              <a:spcBef>
                <a:spcPts val="4200"/>
              </a:spcBef>
              <a:defRPr sz="4560"/>
            </a:pPr>
            <a:r>
              <a:t>You can only call </a:t>
            </a:r>
            <a:r>
              <a:rPr b="1">
                <a:solidFill>
                  <a:srgbClr val="011480"/>
                </a:solidFill>
              </a:rPr>
              <a:t>await</a:t>
            </a:r>
            <a:r>
              <a:t> from a function that is </a:t>
            </a:r>
            <a:r>
              <a:rPr b="1">
                <a:solidFill>
                  <a:srgbClr val="011480"/>
                </a:solidFill>
              </a:rPr>
              <a:t>async</a:t>
            </a:r>
          </a:p>
          <a:p>
            <a:pPr lvl="1" marL="1158239" indent="-579119" defTabSz="2316421">
              <a:spcBef>
                <a:spcPts val="4200"/>
              </a:spcBef>
              <a:defRPr sz="4560"/>
            </a:pPr>
            <a:r>
              <a:t>You can only </a:t>
            </a:r>
            <a:r>
              <a:rPr b="1">
                <a:solidFill>
                  <a:srgbClr val="011480"/>
                </a:solidFill>
              </a:rPr>
              <a:t>await</a:t>
            </a:r>
            <a:r>
              <a:t> on functions that return a </a:t>
            </a:r>
            <a:r>
              <a:rPr b="1">
                <a:solidFill>
                  <a:srgbClr val="66187A"/>
                </a:solidFill>
              </a:rPr>
              <a:t>Promise</a:t>
            </a:r>
            <a:endParaRPr b="1">
              <a:solidFill>
                <a:srgbClr val="66187A"/>
              </a:solidFill>
            </a:endParaRPr>
          </a:p>
          <a:p>
            <a:pPr lvl="1" marL="1158239" indent="-579119" defTabSz="2316421">
              <a:spcBef>
                <a:spcPts val="4200"/>
              </a:spcBef>
              <a:defRPr sz="4560"/>
            </a:pPr>
            <a:r>
              <a:t>Beware: </a:t>
            </a:r>
            <a:r>
              <a:rPr b="1">
                <a:solidFill>
                  <a:srgbClr val="011480"/>
                </a:solidFill>
              </a:rPr>
              <a:t>await</a:t>
            </a:r>
            <a:r>
              <a:t> makes your code synchronous (this is what we want it for)!</a:t>
            </a:r>
          </a:p>
          <a:p>
            <a:pPr lvl="1" marL="1158239" indent="-579119" defTabSz="2316421">
              <a:spcBef>
                <a:spcPts val="4200"/>
              </a:spcBef>
              <a:defRPr sz="4560"/>
            </a:pPr>
            <a:r>
              <a:t>Handle errors using try/catch</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Review: Example: Writing Asynchronous Tasks"/>
          <p:cNvSpPr txBox="1"/>
          <p:nvPr>
            <p:ph type="title"/>
          </p:nvPr>
        </p:nvSpPr>
        <p:spPr>
          <a:prstGeom prst="rect">
            <a:avLst/>
          </a:prstGeom>
        </p:spPr>
        <p:txBody>
          <a:bodyPr/>
          <a:lstStyle>
            <a:lvl1pPr defTabSz="2316421">
              <a:defRPr spc="-161" sz="8075"/>
            </a:lvl1pPr>
          </a:lstStyle>
          <a:p>
            <a:pPr/>
            <a:r>
              <a:t>Review: Example: Writing Asynchronous Tasks</a:t>
            </a:r>
          </a:p>
        </p:txBody>
      </p:sp>
      <p:sp>
        <p:nvSpPr>
          <p:cNvPr id="228" name="Transcript Server: Calculating statistics (async/await vs Promi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792479">
              <a:defRPr sz="5280"/>
            </a:pPr>
            <a:r>
              <a:t>Transcript Server: Calculating statistics (</a:t>
            </a:r>
            <a:r>
              <a:rPr sz="5087">
                <a:latin typeface="Menlo Regular"/>
                <a:ea typeface="Menlo Regular"/>
                <a:cs typeface="Menlo Regular"/>
                <a:sym typeface="Menlo Regular"/>
              </a:rPr>
              <a:t>async/await vs Promise</a:t>
            </a:r>
            <a:r>
              <a:t>)</a:t>
            </a:r>
          </a:p>
        </p:txBody>
      </p:sp>
      <p:sp>
        <p:nvSpPr>
          <p:cNvPr id="229" name="async function runClientAsync() {…"/>
          <p:cNvSpPr txBox="1"/>
          <p:nvPr/>
        </p:nvSpPr>
        <p:spPr>
          <a:xfrm>
            <a:off x="4485313" y="9249634"/>
            <a:ext cx="16190033" cy="43180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defTabSz="457200">
              <a:defRPr sz="1800">
                <a:solidFill>
                  <a:srgbClr val="000000"/>
                </a:solidFill>
                <a:latin typeface="Courier"/>
                <a:ea typeface="Courier"/>
                <a:cs typeface="Courier"/>
                <a:sym typeface="Courier"/>
              </a:defRPr>
            </a:pPr>
            <a:r>
              <a:rPr b="1">
                <a:solidFill>
                  <a:srgbClr val="011480"/>
                </a:solidFill>
              </a:rPr>
              <a:t>async function </a:t>
            </a:r>
            <a:r>
              <a:t>runClientAsync()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async </a:t>
            </a:r>
            <a:r>
              <a:t>(studentID) =&gt; {</a:t>
            </a:r>
          </a:p>
          <a:p>
            <a:pPr algn="l" defTabSz="457200">
              <a:defRPr b="1" sz="1800">
                <a:solidFill>
                  <a:srgbClr val="018001"/>
                </a:solidFill>
                <a:latin typeface="Courier"/>
                <a:ea typeface="Courier"/>
                <a:cs typeface="Courier"/>
                <a:sym typeface="Courier"/>
              </a:defRPr>
            </a:pPr>
            <a:r>
              <a:rPr b="0">
                <a:solidFill>
                  <a:srgbClr val="000000"/>
                </a:solidFill>
              </a:rPr>
              <a:t>      </a:t>
            </a:r>
            <a:r>
              <a:rPr>
                <a:solidFill>
                  <a:srgbClr val="011480"/>
                </a:solidFill>
              </a:rPr>
              <a:t>const </a:t>
            </a:r>
            <a:r>
              <a:rPr b="0">
                <a:solidFill>
                  <a:srgbClr val="458383"/>
                </a:solidFill>
              </a:rPr>
              <a:t>response </a:t>
            </a:r>
            <a:r>
              <a:rPr b="0">
                <a:solidFill>
                  <a:srgbClr val="000000"/>
                </a:solidFill>
              </a:rPr>
              <a:t>= </a:t>
            </a:r>
            <a:r>
              <a:rPr>
                <a:solidFill>
                  <a:srgbClr val="011480"/>
                </a:solidFill>
              </a:rPr>
              <a:t>await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await </a:t>
            </a:r>
            <a:r>
              <a:t>fsPromises.</a:t>
            </a:r>
            <a:r>
              <a:rPr i="1"/>
              <a:t>writeFile</a:t>
            </a:r>
            <a:r>
              <a:t>(</a:t>
            </a:r>
            <a:r>
              <a:rPr b="1">
                <a:solidFill>
                  <a:srgbClr val="018001"/>
                </a:solidFill>
              </a:rPr>
              <a:t>`transcript-</a:t>
            </a:r>
            <a:r>
              <a:t>${</a:t>
            </a:r>
            <a:r>
              <a:rPr>
                <a:solidFill>
                  <a:srgbClr val="458383"/>
                </a:solidFill>
              </a:rPr>
              <a:t>response</a:t>
            </a:r>
            <a:r>
              <a:t>.</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a:t>
            </a:r>
            <a:r>
              <a:rPr>
                <a:solidFill>
                  <a:srgbClr val="458383"/>
                </a:solidFill>
              </a:rPr>
              <a:t>response</a:t>
            </a:r>
            <a:r>
              <a:t>.</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await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 </a:t>
            </a:r>
            <a:r>
              <a:t>= </a:t>
            </a:r>
            <a:r>
              <a:rPr b="1">
                <a:solidFill>
                  <a:srgbClr val="011480"/>
                </a:solidFill>
              </a:rPr>
              <a:t>await </a:t>
            </a:r>
            <a:r>
              <a:rPr b="1" i="1">
                <a:solidFill>
                  <a:srgbClr val="66187A"/>
                </a:solidFill>
              </a:rPr>
              <a:t>Promise</a:t>
            </a:r>
            <a:r>
              <a:t>.</a:t>
            </a:r>
            <a:r>
              <a:rPr>
                <a:solidFill>
                  <a:srgbClr val="7A7A43"/>
                </a:solidFill>
              </a:rPr>
              <a:t>all</a:t>
            </a:r>
            <a:r>
              <a:t>(</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a:t>
            </a:r>
            <a:r>
              <a:rPr>
                <a:solidFill>
                  <a:srgbClr val="458383"/>
                </a:solidFill>
              </a:rPr>
              <a:t>stats</a:t>
            </a:r>
            <a:r>
              <a:t>.</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b="1" i="1" sz="18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1800">
                <a:solidFill>
                  <a:srgbClr val="000000"/>
                </a:solidFill>
                <a:latin typeface="Courier"/>
                <a:ea typeface="Courier"/>
                <a:cs typeface="Courier"/>
                <a:sym typeface="Courier"/>
              </a:defRPr>
            </a:pPr>
            <a:r>
              <a:t>}</a:t>
            </a:r>
          </a:p>
        </p:txBody>
      </p:sp>
      <p:sp>
        <p:nvSpPr>
          <p:cNvPr id="230" name="function runClientPromises() {…"/>
          <p:cNvSpPr txBox="1"/>
          <p:nvPr/>
        </p:nvSpPr>
        <p:spPr>
          <a:xfrm>
            <a:off x="4517749" y="3185384"/>
            <a:ext cx="15641303" cy="5994401"/>
          </a:xfrm>
          <a:prstGeom prst="rect">
            <a:avLst/>
          </a:prstGeom>
          <a:ln w="254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800">
                <a:solidFill>
                  <a:srgbClr val="000000"/>
                </a:solidFill>
                <a:latin typeface="Courier"/>
                <a:ea typeface="Courier"/>
                <a:cs typeface="Courier"/>
                <a:sym typeface="Courier"/>
              </a:defRPr>
            </a:pPr>
            <a:r>
              <a:rPr b="1">
                <a:solidFill>
                  <a:srgbClr val="011480"/>
                </a:solidFill>
              </a:rPr>
              <a:t>function </a:t>
            </a:r>
            <a:r>
              <a:t>runClientPromises()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'Making a requests'</a:t>
            </a:r>
            <a:r>
              <a:rPr b="0">
                <a:solidFill>
                  <a:srgbClr val="000000"/>
                </a:solidFill>
              </a:rPr>
              <a:t>);</a:t>
            </a:r>
            <a:endParaRPr b="0">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studentIDs </a:t>
            </a:r>
            <a:r>
              <a:rPr>
                <a:solidFill>
                  <a:srgbClr val="000000"/>
                </a:solidFill>
              </a:rPr>
              <a:t>= [</a:t>
            </a:r>
            <a:r>
              <a:rPr>
                <a:solidFill>
                  <a:srgbClr val="0432FF"/>
                </a:solidFill>
              </a:rPr>
              <a:t>1</a:t>
            </a:r>
            <a:r>
              <a:rPr>
                <a:solidFill>
                  <a:srgbClr val="000000"/>
                </a:solidFill>
              </a:rPr>
              <a:t>, </a:t>
            </a:r>
            <a:r>
              <a:rPr>
                <a:solidFill>
                  <a:srgbClr val="0432FF"/>
                </a:solidFill>
              </a:rPr>
              <a:t>2</a:t>
            </a:r>
            <a:r>
              <a:rPr>
                <a:solidFill>
                  <a:srgbClr val="000000"/>
                </a:solidFill>
              </a:rPr>
              <a:t>, </a:t>
            </a:r>
            <a:r>
              <a:rPr>
                <a:solidFill>
                  <a:srgbClr val="0432FF"/>
                </a:solidFill>
              </a:rPr>
              <a:t>3</a:t>
            </a:r>
            <a:r>
              <a:rPr>
                <a:solidFill>
                  <a:srgbClr val="000000"/>
                </a:solidFill>
              </a:rPr>
              <a:t>, </a:t>
            </a:r>
            <a:r>
              <a:rPr>
                <a:solidFill>
                  <a:srgbClr val="0432FF"/>
                </a:solidFill>
              </a:rPr>
              <a:t>4</a:t>
            </a:r>
            <a:r>
              <a:rPr>
                <a:solidFill>
                  <a:srgbClr val="000000"/>
                </a:solidFill>
              </a:rPr>
              <a:t>];</a:t>
            </a:r>
            <a:endParaRPr>
              <a:solidFill>
                <a:srgbClr val="000000"/>
              </a:solidFill>
            </a:endParaRP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const </a:t>
            </a:r>
            <a:r>
              <a:t>promisesForTranscripts </a:t>
            </a:r>
            <a:r>
              <a:rPr>
                <a:solidFill>
                  <a:srgbClr val="000000"/>
                </a:solidFill>
              </a:rPr>
              <a:t>= </a:t>
            </a:r>
            <a:r>
              <a:t>studentIDs</a:t>
            </a:r>
            <a:r>
              <a:rPr>
                <a:solidFill>
                  <a:srgbClr val="000000"/>
                </a:solidFill>
              </a:rPr>
              <a:t>.</a:t>
            </a:r>
            <a:r>
              <a:rPr>
                <a:solidFill>
                  <a:srgbClr val="7A7A43"/>
                </a:solidFill>
              </a:rPr>
              <a:t>map</a:t>
            </a:r>
            <a:r>
              <a:rPr>
                <a:solidFill>
                  <a:srgbClr val="000000"/>
                </a:solidFill>
              </a:rPr>
              <a:t>(</a:t>
            </a:r>
            <a:endParaRPr>
              <a:solidFill>
                <a:srgbClr val="000000"/>
              </a:solidFill>
            </a:endParaRPr>
          </a:p>
          <a:p>
            <a:pPr algn="l" defTabSz="457200">
              <a:defRPr b="1" sz="1800">
                <a:solidFill>
                  <a:srgbClr val="018001"/>
                </a:solidFill>
                <a:latin typeface="Courier"/>
                <a:ea typeface="Courier"/>
                <a:cs typeface="Courier"/>
                <a:sym typeface="Courier"/>
              </a:defRPr>
            </a:pPr>
            <a:r>
              <a:rPr b="0">
                <a:solidFill>
                  <a:srgbClr val="000000"/>
                </a:solidFill>
              </a:rPr>
              <a:t>    studentID =&gt; </a:t>
            </a:r>
            <a:r>
              <a:rPr i="1">
                <a:solidFill>
                  <a:srgbClr val="66187A"/>
                </a:solidFill>
              </a:rPr>
              <a:t>axios</a:t>
            </a:r>
            <a:r>
              <a:rPr b="0">
                <a:solidFill>
                  <a:srgbClr val="000000"/>
                </a:solidFill>
              </a:rPr>
              <a:t>.</a:t>
            </a:r>
            <a:r>
              <a:rPr b="0">
                <a:solidFill>
                  <a:srgbClr val="7A7A43"/>
                </a:solidFill>
              </a:rPr>
              <a:t>get</a:t>
            </a:r>
            <a:r>
              <a:rPr b="0">
                <a:solidFill>
                  <a:srgbClr val="000000"/>
                </a:solidFill>
              </a:rPr>
              <a:t>(</a:t>
            </a:r>
            <a:r>
              <a:t>`https://rest-example.covey.town/transcripts/</a:t>
            </a:r>
            <a:r>
              <a:rPr b="0">
                <a:solidFill>
                  <a:srgbClr val="000000"/>
                </a:solidFill>
              </a:rPr>
              <a:t>${studentID}</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r>
              <a:rPr>
                <a:solidFill>
                  <a:srgbClr val="7A7A43"/>
                </a:solidFill>
              </a:rPr>
              <a:t>then</a:t>
            </a:r>
            <a:r>
              <a:t>((response) =&gt;</a:t>
            </a:r>
          </a:p>
          <a:p>
            <a:pPr algn="l" defTabSz="457200">
              <a:defRPr sz="1800">
                <a:solidFill>
                  <a:srgbClr val="000000"/>
                </a:solidFill>
                <a:latin typeface="Courier"/>
                <a:ea typeface="Courier"/>
                <a:cs typeface="Courier"/>
                <a:sym typeface="Courier"/>
              </a:defRPr>
            </a:pPr>
            <a:r>
              <a:t>        fsPromises.</a:t>
            </a:r>
            <a:r>
              <a:rPr i="1"/>
              <a:t>writeFile</a:t>
            </a:r>
            <a:r>
              <a:t>(</a:t>
            </a:r>
            <a:r>
              <a:rPr b="1">
                <a:solidFill>
                  <a:srgbClr val="018001"/>
                </a:solidFill>
              </a:rPr>
              <a:t>`transcript-</a:t>
            </a:r>
            <a:r>
              <a:t>${response.</a:t>
            </a:r>
            <a:r>
              <a:rPr b="1">
                <a:solidFill>
                  <a:srgbClr val="66187A"/>
                </a:solidFill>
              </a:rPr>
              <a:t>data</a:t>
            </a:r>
            <a:r>
              <a:t>.</a:t>
            </a:r>
            <a:r>
              <a:rPr b="1">
                <a:solidFill>
                  <a:srgbClr val="66187A"/>
                </a:solidFill>
              </a:rPr>
              <a:t>student</a:t>
            </a:r>
            <a:r>
              <a:t>.</a:t>
            </a:r>
            <a:r>
              <a:rPr b="1">
                <a:solidFill>
                  <a:srgbClr val="66187A"/>
                </a:solidFill>
              </a:rPr>
              <a:t>studentID</a:t>
            </a:r>
            <a:r>
              <a:t>}</a:t>
            </a:r>
            <a:r>
              <a:rPr b="1">
                <a:solidFill>
                  <a:srgbClr val="018001"/>
                </a:solidFill>
              </a:rPr>
              <a:t>.json`</a:t>
            </a:r>
            <a:r>
              <a:t>, </a:t>
            </a:r>
            <a:r>
              <a:rPr b="1" i="1">
                <a:solidFill>
                  <a:srgbClr val="66187A"/>
                </a:solidFill>
              </a:rPr>
              <a:t>JSON</a:t>
            </a:r>
            <a:r>
              <a:t>.</a:t>
            </a:r>
            <a:r>
              <a:rPr>
                <a:solidFill>
                  <a:srgbClr val="7A7A43"/>
                </a:solidFill>
              </a:rPr>
              <a:t>stringify</a:t>
            </a:r>
            <a:r>
              <a:t>(response.</a:t>
            </a:r>
            <a:r>
              <a:rPr b="1">
                <a:solidFill>
                  <a:srgbClr val="66187A"/>
                </a:solidFill>
              </a:rPr>
              <a:t>data</a:t>
            </a:r>
            <a:r>
              <a:t>))</a:t>
            </a:r>
          </a:p>
          <a:p>
            <a:pPr algn="l" defTabSz="457200">
              <a:defRPr sz="1800">
                <a:solidFill>
                  <a:srgbClr val="000000"/>
                </a:solidFill>
                <a:latin typeface="Courier"/>
                <a:ea typeface="Courier"/>
                <a:cs typeface="Courier"/>
                <a:sym typeface="Courier"/>
              </a:defRPr>
            </a:pPr>
            <a:r>
              <a:t>      ));</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promisesForTranscripts</a:t>
            </a:r>
            <a:r>
              <a:rPr>
                <a:solidFill>
                  <a:srgbClr val="000000"/>
                </a:solidFill>
              </a:rPr>
              <a:t>).</a:t>
            </a:r>
            <a:r>
              <a:rPr>
                <a:solidFill>
                  <a:srgbClr val="7A7A43"/>
                </a:solidFill>
              </a:rPr>
              <a:t>then</a:t>
            </a:r>
            <a:r>
              <a:rPr>
                <a:solidFill>
                  <a:srgbClr val="000000"/>
                </a:solidFill>
              </a:rPr>
              <a:t>(results =&gt; {</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statsPromises </a:t>
            </a:r>
            <a:r>
              <a:t>= </a:t>
            </a:r>
            <a:r>
              <a:rPr>
                <a:solidFill>
                  <a:srgbClr val="458383"/>
                </a:solidFill>
              </a:rPr>
              <a:t>studentIDs</a:t>
            </a:r>
            <a:r>
              <a:t>.</a:t>
            </a:r>
            <a:r>
              <a:rPr>
                <a:solidFill>
                  <a:srgbClr val="7A7A43"/>
                </a:solidFill>
              </a:rPr>
              <a:t>map</a:t>
            </a:r>
            <a:r>
              <a:t>(studentID =&gt; fsPromises.</a:t>
            </a:r>
            <a:r>
              <a:rPr i="1"/>
              <a:t>stat</a:t>
            </a:r>
            <a:r>
              <a:t>(</a:t>
            </a:r>
            <a:r>
              <a:rPr b="1">
                <a:solidFill>
                  <a:srgbClr val="018001"/>
                </a:solidFill>
              </a:rPr>
              <a:t>`transcript-</a:t>
            </a:r>
            <a:r>
              <a:t>${studentID}</a:t>
            </a:r>
            <a:r>
              <a:rPr b="1">
                <a:solidFill>
                  <a:srgbClr val="018001"/>
                </a:solidFill>
              </a:rPr>
              <a:t>.json`</a:t>
            </a:r>
            <a:r>
              <a:t>));</a:t>
            </a:r>
          </a:p>
          <a:p>
            <a:pPr algn="l" defTabSz="457200">
              <a:defRPr sz="1800">
                <a:solidFill>
                  <a:srgbClr val="458383"/>
                </a:solidFill>
                <a:latin typeface="Courier"/>
                <a:ea typeface="Courier"/>
                <a:cs typeface="Courier"/>
                <a:sym typeface="Courier"/>
              </a:defRPr>
            </a:pPr>
            <a:r>
              <a:rPr>
                <a:solidFill>
                  <a:srgbClr val="000000"/>
                </a:solidFill>
              </a:rPr>
              <a:t>    </a:t>
            </a:r>
            <a:r>
              <a:rPr b="1">
                <a:solidFill>
                  <a:srgbClr val="011480"/>
                </a:solidFill>
              </a:rPr>
              <a:t>return </a:t>
            </a:r>
            <a:r>
              <a:rPr b="1" i="1">
                <a:solidFill>
                  <a:srgbClr val="66187A"/>
                </a:solidFill>
              </a:rPr>
              <a:t>Promise</a:t>
            </a:r>
            <a:r>
              <a:rPr>
                <a:solidFill>
                  <a:srgbClr val="000000"/>
                </a:solidFill>
              </a:rPr>
              <a:t>.</a:t>
            </a:r>
            <a:r>
              <a:rPr>
                <a:solidFill>
                  <a:srgbClr val="7A7A43"/>
                </a:solidFill>
              </a:rPr>
              <a:t>all</a:t>
            </a:r>
            <a:r>
              <a:rPr>
                <a:solidFill>
                  <a:srgbClr val="000000"/>
                </a:solidFill>
              </a:rPr>
              <a:t>(</a:t>
            </a:r>
            <a:r>
              <a:t>statsPromises</a:t>
            </a:r>
            <a:r>
              <a:rPr>
                <a:solidFill>
                  <a:srgbClr val="000000"/>
                </a:solidFill>
              </a:rPr>
              <a:t>).</a:t>
            </a:r>
            <a:r>
              <a:rPr>
                <a:solidFill>
                  <a:srgbClr val="7A7A43"/>
                </a:solidFill>
              </a:rPr>
              <a:t>then</a:t>
            </a:r>
            <a:r>
              <a:rPr>
                <a:solidFill>
                  <a:srgbClr val="000000"/>
                </a:solidFill>
              </a:rPr>
              <a:t>(stats =&gt; {</a:t>
            </a:r>
            <a:endParaRPr>
              <a:solidFill>
                <a:srgbClr val="000000"/>
              </a:solidFill>
            </a:endParaRPr>
          </a:p>
          <a:p>
            <a:pPr algn="l" defTabSz="457200">
              <a:defRPr sz="1800">
                <a:solidFill>
                  <a:srgbClr val="000000"/>
                </a:solidFill>
                <a:latin typeface="Courier"/>
                <a:ea typeface="Courier"/>
                <a:cs typeface="Courier"/>
                <a:sym typeface="Courier"/>
              </a:defRPr>
            </a:pPr>
            <a:r>
              <a:t>      </a:t>
            </a:r>
            <a:r>
              <a:rPr b="1">
                <a:solidFill>
                  <a:srgbClr val="011480"/>
                </a:solidFill>
              </a:rPr>
              <a:t>const </a:t>
            </a:r>
            <a:r>
              <a:rPr>
                <a:solidFill>
                  <a:srgbClr val="458383"/>
                </a:solidFill>
              </a:rPr>
              <a:t>totalSize </a:t>
            </a:r>
            <a:r>
              <a:t>= stats.</a:t>
            </a:r>
            <a:r>
              <a:rPr>
                <a:solidFill>
                  <a:srgbClr val="7A7A43"/>
                </a:solidFill>
              </a:rPr>
              <a:t>reduce</a:t>
            </a:r>
            <a:r>
              <a:t>((runningTotal, val) =&gt; runningTotal + val.</a:t>
            </a:r>
            <a:r>
              <a:rPr b="1">
                <a:solidFill>
                  <a:srgbClr val="66187A"/>
                </a:solidFill>
              </a:rPr>
              <a:t>size</a:t>
            </a:r>
            <a:r>
              <a:t>, </a:t>
            </a:r>
            <a:r>
              <a:rPr>
                <a:solidFill>
                  <a:srgbClr val="0432FF"/>
                </a:solidFill>
              </a:rPr>
              <a:t>0</a:t>
            </a:r>
            <a:r>
              <a:t>);</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`Finished calculating size: </a:t>
            </a:r>
            <a:r>
              <a:rPr b="0">
                <a:solidFill>
                  <a:srgbClr val="000000"/>
                </a:solidFill>
              </a:rPr>
              <a:t>${</a:t>
            </a:r>
            <a:r>
              <a:rPr b="0">
                <a:solidFill>
                  <a:srgbClr val="458383"/>
                </a:solidFill>
              </a:rPr>
              <a:t>totalSize</a:t>
            </a:r>
            <a:r>
              <a:rPr b="0">
                <a:solidFill>
                  <a:srgbClr val="000000"/>
                </a:solidFill>
              </a:rPr>
              <a:t>}</a:t>
            </a:r>
            <a:r>
              <a: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sz="1800">
                <a:solidFill>
                  <a:srgbClr val="000000"/>
                </a:solidFill>
                <a:latin typeface="Courier"/>
                <a:ea typeface="Courier"/>
                <a:cs typeface="Courier"/>
                <a:sym typeface="Courier"/>
              </a:defRPr>
            </a:pPr>
            <a:r>
              <a:t>  }).</a:t>
            </a:r>
            <a:r>
              <a:rPr>
                <a:solidFill>
                  <a:srgbClr val="7A7A43"/>
                </a:solidFill>
              </a:rPr>
              <a:t>then</a:t>
            </a:r>
            <a:r>
              <a:t>(() =&gt; {</a:t>
            </a:r>
          </a:p>
          <a:p>
            <a:pPr algn="l" defTabSz="457200">
              <a:defRPr b="1" i="1" sz="1800">
                <a:solidFill>
                  <a:srgbClr val="66187A"/>
                </a:solidFill>
                <a:latin typeface="Courier"/>
                <a:ea typeface="Courier"/>
                <a:cs typeface="Courier"/>
                <a:sym typeface="Courier"/>
              </a:defRPr>
            </a:pPr>
            <a:r>
              <a:rPr b="0" i="0">
                <a:solidFill>
                  <a:srgbClr val="000000"/>
                </a:solidFill>
              </a:rPr>
              <a:t>    </a:t>
            </a:r>
            <a:r>
              <a:t>console</a:t>
            </a:r>
            <a:r>
              <a:rPr b="0" i="0">
                <a:solidFill>
                  <a:srgbClr val="000000"/>
                </a:solidFill>
              </a:rPr>
              <a:t>.</a:t>
            </a:r>
            <a:r>
              <a:rPr b="0" i="0">
                <a:solidFill>
                  <a:srgbClr val="7A7A43"/>
                </a:solidFill>
              </a:rPr>
              <a:t>log</a:t>
            </a:r>
            <a:r>
              <a:rPr b="0" i="0">
                <a:solidFill>
                  <a:srgbClr val="000000"/>
                </a:solidFill>
              </a:rPr>
              <a:t>(</a:t>
            </a:r>
            <a:r>
              <a:rPr i="0">
                <a:solidFill>
                  <a:srgbClr val="018001"/>
                </a:solidFill>
              </a:rPr>
              <a:t>'Done'</a:t>
            </a:r>
            <a:r>
              <a:rPr b="0" i="0">
                <a:solidFill>
                  <a:srgbClr val="000000"/>
                </a:solidFill>
              </a:rPr>
              <a:t>);</a:t>
            </a:r>
            <a:endParaRPr b="0" i="0">
              <a:solidFill>
                <a:srgbClr val="000000"/>
              </a:solidFill>
            </a:endParaRPr>
          </a:p>
          <a:p>
            <a:pPr algn="l" defTabSz="457200">
              <a:defRPr sz="1800">
                <a:solidFill>
                  <a:srgbClr val="000000"/>
                </a:solidFill>
                <a:latin typeface="Courier"/>
                <a:ea typeface="Courier"/>
                <a:cs typeface="Courier"/>
                <a:sym typeface="Courier"/>
              </a:defRPr>
            </a:pPr>
            <a:r>
              <a:t>  });</a:t>
            </a:r>
          </a:p>
          <a:p>
            <a:pPr algn="l" defTabSz="457200">
              <a:defRPr b="1" sz="1800">
                <a:solidFill>
                  <a:srgbClr val="018001"/>
                </a:solidFill>
                <a:latin typeface="Courier"/>
                <a:ea typeface="Courier"/>
                <a:cs typeface="Courier"/>
                <a:sym typeface="Courier"/>
              </a:defRPr>
            </a:pPr>
            <a:r>
              <a:rPr b="0">
                <a:solidFill>
                  <a:srgbClr val="000000"/>
                </a:solidFill>
              </a:rPr>
              <a:t>  </a:t>
            </a:r>
            <a:r>
              <a:rPr i="1">
                <a:solidFill>
                  <a:srgbClr val="66187A"/>
                </a:solidFill>
              </a:rPr>
              <a:t>console</a:t>
            </a:r>
            <a:r>
              <a:rPr b="0">
                <a:solidFill>
                  <a:srgbClr val="000000"/>
                </a:solidFill>
              </a:rPr>
              <a:t>.</a:t>
            </a:r>
            <a:r>
              <a:rPr b="0">
                <a:solidFill>
                  <a:srgbClr val="7A7A43"/>
                </a:solidFill>
              </a:rPr>
              <a:t>log</a:t>
            </a:r>
            <a:r>
              <a:rPr b="0">
                <a:solidFill>
                  <a:srgbClr val="000000"/>
                </a:solidFill>
              </a:rPr>
              <a:t>(</a:t>
            </a:r>
            <a:r>
              <a:t>'Requests sent!'</a:t>
            </a:r>
            <a:r>
              <a:rPr b="0">
                <a:solidFill>
                  <a:srgbClr val="000000"/>
                </a:solidFill>
              </a:rPr>
              <a:t>);</a:t>
            </a:r>
            <a:endParaRPr b="0">
              <a:solidFill>
                <a:srgbClr val="000000"/>
              </a:solidFill>
            </a:endParaRPr>
          </a:p>
          <a:p>
            <a:pPr algn="l" defTabSz="457200">
              <a:defRPr sz="1800">
                <a:solidFill>
                  <a:srgbClr val="000000"/>
                </a:solidFill>
                <a:latin typeface="Courier"/>
                <a:ea typeface="Courier"/>
                <a:cs typeface="Courier"/>
                <a:sym typeface="Courier"/>
              </a:defRPr>
            </a:pPr>
            <a:r>
              <a:t>}</a:t>
            </a:r>
          </a:p>
          <a:p>
            <a:pPr algn="l" defTabSz="457200">
              <a:defRPr sz="1800">
                <a:solidFill>
                  <a:srgbClr val="000000"/>
                </a:solidFill>
                <a:latin typeface="Courier"/>
                <a:ea typeface="Courier"/>
                <a:cs typeface="Courier"/>
                <a:sym typeface="Courier"/>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