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9" name="Shape 149"/>
          <p:cNvSpPr/>
          <p:nvPr>
            <p:ph type="sldImg"/>
          </p:nvPr>
        </p:nvSpPr>
        <p:spPr>
          <a:xfrm>
            <a:off x="1143000" y="685800"/>
            <a:ext cx="4572000" cy="3429000"/>
          </a:xfrm>
          <a:prstGeom prst="rect">
            <a:avLst/>
          </a:prstGeom>
        </p:spPr>
        <p:txBody>
          <a:bodyPr/>
          <a:lstStyle/>
          <a:p>
            <a:pPr/>
          </a:p>
        </p:txBody>
      </p:sp>
      <p:sp>
        <p:nvSpPr>
          <p:cNvPr id="150" name="Shape 1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hape 2"/>
          <p:cNvSpPr/>
          <p:nvPr/>
        </p:nvSpPr>
        <p:spPr>
          <a:xfrm>
            <a:off x="3962397" y="2975343"/>
            <a:ext cx="16459204" cy="1"/>
          </a:xfrm>
          <a:prstGeom prst="line">
            <a:avLst/>
          </a:prstGeom>
          <a:ln w="25400">
            <a:solidFill>
              <a:srgbClr val="E2E1DE"/>
            </a:solidFill>
          </a:ln>
        </p:spPr>
        <p:txBody>
          <a:bodyPr lIns="64292" tIns="64292" rIns="64292" bIns="64292"/>
          <a:lstStyle/>
          <a:p>
            <a:pPr algn="l" defTabSz="642937">
              <a:defRPr>
                <a:solidFill>
                  <a:srgbClr val="615445"/>
                </a:solidFill>
                <a:latin typeface="Helvetica"/>
                <a:ea typeface="Helvetica"/>
                <a:cs typeface="Helvetica"/>
                <a:sym typeface="Helvetica"/>
              </a:defRPr>
            </a:pPr>
          </a:p>
        </p:txBody>
      </p:sp>
      <p:sp>
        <p:nvSpPr>
          <p:cNvPr id="143" name="Slide Number"/>
          <p:cNvSpPr txBox="1"/>
          <p:nvPr>
            <p:ph type="sldNum" sz="quarter" idx="2"/>
          </p:nvPr>
        </p:nvSpPr>
        <p:spPr>
          <a:xfrm>
            <a:off x="20211132" y="13030603"/>
            <a:ext cx="210469" cy="215901"/>
          </a:xfrm>
          <a:prstGeom prst="rect">
            <a:avLst/>
          </a:prstGeom>
        </p:spPr>
        <p:txBody>
          <a:bodyPr lIns="0" tIns="0" rIns="0" bIns="0" anchor="ctr"/>
          <a:lstStyle>
            <a:lvl1pPr algn="r" defTabSz="642937">
              <a:defRPr b="1" sz="1400">
                <a:solidFill>
                  <a:srgbClr val="CC0000"/>
                </a:solidFill>
                <a:latin typeface="Helvetica"/>
                <a:ea typeface="Helvetica"/>
                <a:cs typeface="Helvetica"/>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lvl1pPr>
              <a:defRPr>
                <a:solidFill>
                  <a:srgbClr val="000000"/>
                </a:solidFill>
              </a:defRPr>
            </a:lvl1p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lvl1pPr>
              <a:defRPr>
                <a:solidFill>
                  <a:srgbClr val="000000"/>
                </a:solidFill>
              </a:defRPr>
            </a:lvl1p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lvl1pPr>
              <a:defRPr>
                <a:solidFill>
                  <a:srgbClr val="000000"/>
                </a:solidFill>
              </a:defRPr>
            </a:lvl1p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pollev.com/jbell"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youtube.com/watch?v=umJsITGzXd0"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neu-se.github.io/CS4530-CS5500-Spring-2021/Activities/activity6-1"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reativecommons.org/licenses/by-sa/4.0/"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Jonathan Bell, John Boyland, Mitch Wand…"/>
          <p:cNvSpPr txBox="1"/>
          <p:nvPr>
            <p:ph type="body" idx="21"/>
          </p:nvPr>
        </p:nvSpPr>
        <p:spPr>
          <a:xfrm>
            <a:off x="1201340" y="11177783"/>
            <a:ext cx="21971003" cy="1319058"/>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p>
        </p:txBody>
      </p:sp>
      <p:sp>
        <p:nvSpPr>
          <p:cNvPr id="153" name="CS 4530…"/>
          <p:cNvSpPr txBox="1"/>
          <p:nvPr>
            <p:ph type="ctrTitle"/>
          </p:nvPr>
        </p:nvSpPr>
        <p:spPr>
          <a:prstGeom prst="rect">
            <a:avLst/>
          </a:prstGeom>
        </p:spPr>
        <p:txBody>
          <a:bodyPr/>
          <a:lstStyle/>
          <a:p>
            <a:pPr>
              <a:defRPr>
                <a:solidFill>
                  <a:srgbClr val="005493"/>
                </a:solidFill>
              </a:defRPr>
            </a:pPr>
            <a:r>
              <a:t>CS 4530</a:t>
            </a:r>
          </a:p>
          <a:p>
            <a:pPr>
              <a:defRPr>
                <a:solidFill>
                  <a:srgbClr val="005493"/>
                </a:solidFill>
              </a:defRPr>
            </a:pPr>
            <a:r>
              <a:t>Software Engineering</a:t>
            </a:r>
          </a:p>
        </p:txBody>
      </p:sp>
      <p:sp>
        <p:nvSpPr>
          <p:cNvPr id="154" name="Lecture 9 - Requirements and User Centered Design"/>
          <p:cNvSpPr txBox="1"/>
          <p:nvPr>
            <p:ph type="subTitle" sz="quarter" idx="1"/>
          </p:nvPr>
        </p:nvSpPr>
        <p:spPr>
          <a:prstGeom prst="rect">
            <a:avLst/>
          </a:prstGeom>
        </p:spPr>
        <p:txBody>
          <a:bodyPr/>
          <a:lstStyle/>
          <a:p>
            <a:pPr/>
            <a:r>
              <a:t>Lecture 9 - Requirements and User Centered Design</a:t>
            </a:r>
          </a:p>
        </p:txBody>
      </p:sp>
      <p:sp>
        <p:nvSpPr>
          <p:cNvPr id="155" name="While everyone is joining, please fill out a brief poll on HW2 at: https://pollev.com/jbell"/>
          <p:cNvSpPr txBox="1"/>
          <p:nvPr/>
        </p:nvSpPr>
        <p:spPr>
          <a:xfrm>
            <a:off x="7782373" y="293180"/>
            <a:ext cx="16287396" cy="585113"/>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sz="3200">
                <a:solidFill>
                  <a:srgbClr val="000000"/>
                </a:solidFill>
                <a:latin typeface="Helvetica Neue Medium"/>
                <a:ea typeface="Helvetica Neue Medium"/>
                <a:cs typeface="Helvetica Neue Medium"/>
                <a:sym typeface="Helvetica Neue Medium"/>
              </a:defRPr>
            </a:pPr>
            <a:r>
              <a:t>While everyone is joining, please fill out a brief poll on HW2 at: </a:t>
            </a:r>
            <a:r>
              <a:rPr u="sng">
                <a:hlinkClick r:id="rId2" invalidUrl="" action="" tgtFrame="" tooltip="" history="1" highlightClick="0" endSnd="0"/>
              </a:rPr>
              <a:t>https://pollev.com/jbell</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Zoom Mechanics"/>
          <p:cNvSpPr txBox="1"/>
          <p:nvPr>
            <p:ph type="title"/>
          </p:nvPr>
        </p:nvSpPr>
        <p:spPr>
          <a:prstGeom prst="rect">
            <a:avLst/>
          </a:prstGeom>
        </p:spPr>
        <p:txBody>
          <a:bodyPr/>
          <a:lstStyle/>
          <a:p>
            <a:pPr/>
            <a:r>
              <a:t>Zoom Mechanics</a:t>
            </a:r>
          </a:p>
        </p:txBody>
      </p:sp>
      <p:sp>
        <p:nvSpPr>
          <p:cNvPr id="158" name="Slide Subtitle"/>
          <p:cNvSpPr txBox="1"/>
          <p:nvPr>
            <p:ph type="body" idx="21"/>
          </p:nvPr>
        </p:nvSpPr>
        <p:spPr>
          <a:prstGeom prst="rect">
            <a:avLst/>
          </a:prstGeom>
        </p:spPr>
        <p:txBody>
          <a:bodyPr/>
          <a:lstStyle/>
          <a:p>
            <a:pPr/>
          </a:p>
        </p:txBody>
      </p:sp>
      <p:sp>
        <p:nvSpPr>
          <p:cNvPr id="159" name="Recording: This meeting is being recorded…"/>
          <p:cNvSpPr txBox="1"/>
          <p:nvPr>
            <p:ph type="body" idx="1"/>
          </p:nvPr>
        </p:nvSpPr>
        <p:spPr>
          <a:prstGeom prst="rect">
            <a:avLst/>
          </a:prstGeom>
        </p:spPr>
        <p:txBody>
          <a:bodyPr/>
          <a:lstStyle/>
          <a:p>
            <a:pPr marL="457200" indent="-457200" defTabSz="1828754">
              <a:spcBef>
                <a:spcPts val="3300"/>
              </a:spcBef>
              <a:defRPr sz="3600"/>
            </a:pPr>
            <a:r>
              <a:t>Recording: This meeting is being recorded</a:t>
            </a:r>
          </a:p>
          <a:p>
            <a:pPr marL="457200" indent="-457200" defTabSz="1828754">
              <a:spcBef>
                <a:spcPts val="3300"/>
              </a:spcBef>
              <a:defRPr sz="3600"/>
            </a:pPr>
            <a:r>
              <a:t>If you feel comfortable having your camera on, please do so! If not: a photo?</a:t>
            </a:r>
          </a:p>
          <a:p>
            <a:pPr marL="457200" indent="-457200" defTabSz="1828754">
              <a:spcBef>
                <a:spcPts val="3300"/>
              </a:spcBef>
              <a:defRPr sz="3600"/>
            </a:pPr>
            <a:r>
              <a:t>I can see the zoom chat while lecturing, slack while you’re in breakout rooms</a:t>
            </a:r>
          </a:p>
          <a:p>
            <a:pPr marL="457200" indent="-457200" defTabSz="1828754">
              <a:spcBef>
                <a:spcPts val="3300"/>
              </a:spcBef>
              <a:defRPr sz="3600"/>
            </a:pPr>
            <a:r>
              <a:t>If you have a question or comment, please either:</a:t>
            </a:r>
          </a:p>
          <a:p>
            <a:pPr lvl="1" marL="914400" indent="-457200" defTabSz="1828754">
              <a:spcBef>
                <a:spcPts val="3300"/>
              </a:spcBef>
              <a:defRPr sz="3600"/>
            </a:pPr>
            <a:r>
              <a:t>“Raise hand” - I will call on you</a:t>
            </a:r>
          </a:p>
          <a:p>
            <a:pPr lvl="1" marL="914400" indent="-457200" defTabSz="1828754">
              <a:spcBef>
                <a:spcPts val="3300"/>
              </a:spcBef>
              <a:defRPr sz="3600"/>
            </a:pPr>
            <a:r>
              <a:t>Write “Q: &lt;my question&gt;” in chat - I will answer</a:t>
            </a:r>
            <a:br/>
            <a:r>
              <a:t>   your question, and might mention your name and ask you</a:t>
            </a:r>
            <a:br/>
            <a:r>
              <a:t>   a follow-up to make sure your question is addressed</a:t>
            </a:r>
          </a:p>
          <a:p>
            <a:pPr lvl="1" marL="914400" indent="-457200" defTabSz="1828754">
              <a:spcBef>
                <a:spcPts val="3300"/>
              </a:spcBef>
              <a:defRPr sz="3600"/>
            </a:pPr>
            <a:r>
              <a:t>Write “SQ: &lt;my question&gt;” in chat - I will answer</a:t>
            </a:r>
            <a:br/>
            <a:r>
              <a:t>   your question, and not mention your name or expect you to</a:t>
            </a:r>
            <a:br/>
            <a:r>
              <a:t>   respond verbally</a:t>
            </a:r>
          </a:p>
        </p:txBody>
      </p:sp>
      <p:pic>
        <p:nvPicPr>
          <p:cNvPr id="160" name="IMG_5632.jpeg" descr="IMG_5632.jpeg"/>
          <p:cNvPicPr>
            <a:picLocks noChangeAspect="1"/>
          </p:cNvPicPr>
          <p:nvPr/>
        </p:nvPicPr>
        <p:blipFill>
          <a:blip r:embed="rId2">
            <a:extLst/>
          </a:blip>
          <a:stretch>
            <a:fillRect/>
          </a:stretch>
        </p:blipFill>
        <p:spPr>
          <a:xfrm>
            <a:off x="16548003" y="8143606"/>
            <a:ext cx="7063663" cy="529774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oday’s Agenda"/>
          <p:cNvSpPr txBox="1"/>
          <p:nvPr>
            <p:ph type="title"/>
          </p:nvPr>
        </p:nvSpPr>
        <p:spPr>
          <a:prstGeom prst="rect">
            <a:avLst/>
          </a:prstGeom>
        </p:spPr>
        <p:txBody>
          <a:bodyPr/>
          <a:lstStyle/>
          <a:p>
            <a:pPr/>
            <a:r>
              <a:t>Today’s Agenda</a:t>
            </a:r>
          </a:p>
        </p:txBody>
      </p:sp>
      <p:sp>
        <p:nvSpPr>
          <p:cNvPr id="163" name="Agenda Subtitle"/>
          <p:cNvSpPr txBox="1"/>
          <p:nvPr>
            <p:ph type="body" idx="21"/>
          </p:nvPr>
        </p:nvSpPr>
        <p:spPr>
          <a:prstGeom prst="rect">
            <a:avLst/>
          </a:prstGeom>
        </p:spPr>
        <p:txBody>
          <a:bodyPr/>
          <a:lstStyle/>
          <a:p>
            <a:pPr/>
          </a:p>
        </p:txBody>
      </p:sp>
      <p:sp>
        <p:nvSpPr>
          <p:cNvPr id="164" name="Administrative:…"/>
          <p:cNvSpPr txBox="1"/>
          <p:nvPr>
            <p:ph type="body" idx="1"/>
          </p:nvPr>
        </p:nvSpPr>
        <p:spPr>
          <a:prstGeom prst="rect">
            <a:avLst/>
          </a:prstGeom>
        </p:spPr>
        <p:txBody>
          <a:bodyPr/>
          <a:lstStyle/>
          <a:p>
            <a:pPr/>
            <a:r>
              <a:t>Administrative:</a:t>
            </a:r>
          </a:p>
          <a:p>
            <a:pPr lvl="1"/>
            <a:r>
              <a:t>HW3, Project pitch due Friday</a:t>
            </a:r>
          </a:p>
          <a:p>
            <a:pPr/>
            <a:r>
              <a:t>Today’s session:</a:t>
            </a:r>
          </a:p>
          <a:p>
            <a:pPr lvl="1"/>
            <a:r>
              <a:t>Discussion: Conceptual Design   </a:t>
            </a:r>
            <a:br/>
            <a:r>
              <a:t>Activity: User Centered Design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ifferent Designs for the Same Problem"/>
          <p:cNvSpPr txBox="1"/>
          <p:nvPr>
            <p:ph type="title"/>
          </p:nvPr>
        </p:nvSpPr>
        <p:spPr>
          <a:prstGeom prst="rect">
            <a:avLst/>
          </a:prstGeom>
        </p:spPr>
        <p:txBody>
          <a:bodyPr/>
          <a:lstStyle/>
          <a:p>
            <a:pPr/>
            <a:r>
              <a:t>Different Designs for the Same Problem</a:t>
            </a:r>
          </a:p>
        </p:txBody>
      </p:sp>
      <p:sp>
        <p:nvSpPr>
          <p:cNvPr id="167" name="Key idea: design alternativ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Key idea: design alternatives</a:t>
            </a:r>
          </a:p>
        </p:txBody>
      </p:sp>
      <p:grpSp>
        <p:nvGrpSpPr>
          <p:cNvPr id="170" name="Image"/>
          <p:cNvGrpSpPr/>
          <p:nvPr/>
        </p:nvGrpSpPr>
        <p:grpSpPr>
          <a:xfrm>
            <a:off x="3343635" y="3287257"/>
            <a:ext cx="6969126" cy="5580857"/>
            <a:chOff x="0" y="0"/>
            <a:chExt cx="6969125" cy="5580856"/>
          </a:xfrm>
        </p:grpSpPr>
        <p:pic>
          <p:nvPicPr>
            <p:cNvPr id="169" name="Image" descr="Image"/>
            <p:cNvPicPr>
              <a:picLocks noChangeAspect="1"/>
            </p:cNvPicPr>
            <p:nvPr/>
          </p:nvPicPr>
          <p:blipFill>
            <a:blip r:embed="rId2">
              <a:extLst/>
            </a:blip>
            <a:stretch>
              <a:fillRect/>
            </a:stretch>
          </p:blipFill>
          <p:spPr>
            <a:xfrm>
              <a:off x="127000" y="88900"/>
              <a:ext cx="6715125" cy="5250657"/>
            </a:xfrm>
            <a:prstGeom prst="rect">
              <a:avLst/>
            </a:prstGeom>
            <a:ln>
              <a:noFill/>
            </a:ln>
            <a:effectLst/>
          </p:spPr>
        </p:pic>
        <p:pic>
          <p:nvPicPr>
            <p:cNvPr id="168" name="Image" descr="Image"/>
            <p:cNvPicPr>
              <a:picLocks noChangeAspect="0"/>
            </p:cNvPicPr>
            <p:nvPr/>
          </p:nvPicPr>
          <p:blipFill>
            <a:blip r:embed="rId3">
              <a:extLst/>
            </a:blip>
            <a:stretch>
              <a:fillRect/>
            </a:stretch>
          </p:blipFill>
          <p:spPr>
            <a:xfrm>
              <a:off x="0" y="0"/>
              <a:ext cx="6969125" cy="5580857"/>
            </a:xfrm>
            <a:prstGeom prst="rect">
              <a:avLst/>
            </a:prstGeom>
            <a:effectLst/>
          </p:spPr>
        </p:pic>
      </p:grpSp>
      <p:grpSp>
        <p:nvGrpSpPr>
          <p:cNvPr id="173" name="Image"/>
          <p:cNvGrpSpPr/>
          <p:nvPr/>
        </p:nvGrpSpPr>
        <p:grpSpPr>
          <a:xfrm>
            <a:off x="12741441" y="9009553"/>
            <a:ext cx="9579874" cy="4112521"/>
            <a:chOff x="0" y="0"/>
            <a:chExt cx="9579872" cy="4112519"/>
          </a:xfrm>
        </p:grpSpPr>
        <p:pic>
          <p:nvPicPr>
            <p:cNvPr id="172" name="Image" descr="Image"/>
            <p:cNvPicPr>
              <a:picLocks noChangeAspect="1"/>
            </p:cNvPicPr>
            <p:nvPr/>
          </p:nvPicPr>
          <p:blipFill>
            <a:blip r:embed="rId4">
              <a:extLst/>
            </a:blip>
            <a:stretch>
              <a:fillRect/>
            </a:stretch>
          </p:blipFill>
          <p:spPr>
            <a:xfrm>
              <a:off x="127000" y="88900"/>
              <a:ext cx="9325873" cy="3782320"/>
            </a:xfrm>
            <a:prstGeom prst="rect">
              <a:avLst/>
            </a:prstGeom>
            <a:ln>
              <a:noFill/>
            </a:ln>
            <a:effectLst/>
          </p:spPr>
        </p:pic>
        <p:pic>
          <p:nvPicPr>
            <p:cNvPr id="171" name="Image" descr="Image"/>
            <p:cNvPicPr>
              <a:picLocks noChangeAspect="0"/>
            </p:cNvPicPr>
            <p:nvPr/>
          </p:nvPicPr>
          <p:blipFill>
            <a:blip r:embed="rId5">
              <a:extLst/>
            </a:blip>
            <a:stretch>
              <a:fillRect/>
            </a:stretch>
          </p:blipFill>
          <p:spPr>
            <a:xfrm>
              <a:off x="0" y="0"/>
              <a:ext cx="9579873" cy="4112520"/>
            </a:xfrm>
            <a:prstGeom prst="rect">
              <a:avLst/>
            </a:prstGeom>
            <a:effectLst/>
          </p:spPr>
        </p:pic>
      </p:grpSp>
      <p:grpSp>
        <p:nvGrpSpPr>
          <p:cNvPr id="176" name="Image"/>
          <p:cNvGrpSpPr/>
          <p:nvPr/>
        </p:nvGrpSpPr>
        <p:grpSpPr>
          <a:xfrm>
            <a:off x="10860878" y="3134972"/>
            <a:ext cx="11130360" cy="5384404"/>
            <a:chOff x="0" y="0"/>
            <a:chExt cx="11130359" cy="5384403"/>
          </a:xfrm>
        </p:grpSpPr>
        <p:pic>
          <p:nvPicPr>
            <p:cNvPr id="175" name="Image" descr="Image"/>
            <p:cNvPicPr>
              <a:picLocks noChangeAspect="1"/>
            </p:cNvPicPr>
            <p:nvPr/>
          </p:nvPicPr>
          <p:blipFill>
            <a:blip r:embed="rId6">
              <a:extLst/>
            </a:blip>
            <a:stretch>
              <a:fillRect/>
            </a:stretch>
          </p:blipFill>
          <p:spPr>
            <a:xfrm>
              <a:off x="127000" y="88900"/>
              <a:ext cx="10876360" cy="5054204"/>
            </a:xfrm>
            <a:prstGeom prst="rect">
              <a:avLst/>
            </a:prstGeom>
            <a:ln>
              <a:noFill/>
            </a:ln>
            <a:effectLst/>
          </p:spPr>
        </p:pic>
        <p:pic>
          <p:nvPicPr>
            <p:cNvPr id="174" name="Image" descr="Image"/>
            <p:cNvPicPr>
              <a:picLocks noChangeAspect="0"/>
            </p:cNvPicPr>
            <p:nvPr/>
          </p:nvPicPr>
          <p:blipFill>
            <a:blip r:embed="rId7">
              <a:extLst/>
            </a:blip>
            <a:stretch>
              <a:fillRect/>
            </a:stretch>
          </p:blipFill>
          <p:spPr>
            <a:xfrm>
              <a:off x="0" y="0"/>
              <a:ext cx="11130360" cy="5384404"/>
            </a:xfrm>
            <a:prstGeom prst="rect">
              <a:avLst/>
            </a:prstGeom>
            <a:effectLst/>
          </p:spPr>
        </p:pic>
      </p:grpSp>
      <p:grpSp>
        <p:nvGrpSpPr>
          <p:cNvPr id="179" name="Image"/>
          <p:cNvGrpSpPr/>
          <p:nvPr/>
        </p:nvGrpSpPr>
        <p:grpSpPr>
          <a:xfrm>
            <a:off x="2665197" y="8470331"/>
            <a:ext cx="9431763" cy="5227690"/>
            <a:chOff x="0" y="0"/>
            <a:chExt cx="9431762" cy="5227689"/>
          </a:xfrm>
        </p:grpSpPr>
        <p:pic>
          <p:nvPicPr>
            <p:cNvPr id="178" name="Image" descr="Image"/>
            <p:cNvPicPr>
              <a:picLocks noChangeAspect="1"/>
            </p:cNvPicPr>
            <p:nvPr/>
          </p:nvPicPr>
          <p:blipFill>
            <a:blip r:embed="rId8">
              <a:extLst/>
            </a:blip>
            <a:stretch>
              <a:fillRect/>
            </a:stretch>
          </p:blipFill>
          <p:spPr>
            <a:xfrm>
              <a:off x="127000" y="88900"/>
              <a:ext cx="9177763" cy="4897490"/>
            </a:xfrm>
            <a:prstGeom prst="rect">
              <a:avLst/>
            </a:prstGeom>
            <a:ln>
              <a:noFill/>
            </a:ln>
            <a:effectLst/>
          </p:spPr>
        </p:pic>
        <p:pic>
          <p:nvPicPr>
            <p:cNvPr id="177" name="Image" descr="Image"/>
            <p:cNvPicPr>
              <a:picLocks noChangeAspect="0"/>
            </p:cNvPicPr>
            <p:nvPr/>
          </p:nvPicPr>
          <p:blipFill>
            <a:blip r:embed="rId9">
              <a:extLst/>
            </a:blip>
            <a:stretch>
              <a:fillRect/>
            </a:stretch>
          </p:blipFill>
          <p:spPr>
            <a:xfrm>
              <a:off x="0" y="0"/>
              <a:ext cx="9431763" cy="5227690"/>
            </a:xfrm>
            <a:prstGeom prst="rect">
              <a:avLst/>
            </a:prstGeom>
            <a:effectLst/>
          </p:spPr>
        </p:pic>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onceptual Design: Show and Tell"/>
          <p:cNvSpPr txBox="1"/>
          <p:nvPr>
            <p:ph type="title"/>
          </p:nvPr>
        </p:nvSpPr>
        <p:spPr>
          <a:prstGeom prst="rect">
            <a:avLst/>
          </a:prstGeom>
        </p:spPr>
        <p:txBody>
          <a:bodyPr/>
          <a:lstStyle/>
          <a:p>
            <a:pPr/>
            <a:r>
              <a:t>Conceptual Design: Show and Tell</a:t>
            </a:r>
          </a:p>
        </p:txBody>
      </p:sp>
      <p:sp>
        <p:nvSpPr>
          <p:cNvPr id="182" name="Apple Knowledge Navigator - 1987"/>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Apple Knowledge Navigator - 1987</a:t>
            </a:r>
          </a:p>
        </p:txBody>
      </p:sp>
      <p:sp>
        <p:nvSpPr>
          <p:cNvPr id="183" name="Knowledge Navigator Conceptual Video"/>
          <p:cNvSpPr txBox="1"/>
          <p:nvPr/>
        </p:nvSpPr>
        <p:spPr>
          <a:xfrm>
            <a:off x="6032055" y="6593124"/>
            <a:ext cx="12319890" cy="9202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spcBef>
                <a:spcPts val="1800"/>
              </a:spcBef>
              <a:defRPr spc="-55" sz="5500" u="sng">
                <a:solidFill>
                  <a:srgbClr val="000000"/>
                </a:solidFill>
                <a:hlinkClick r:id="rId2" invalidUrl="" action="" tgtFrame="" tooltip="" history="1" highlightClick="0" endSnd="0"/>
              </a:defRPr>
            </a:lvl1pPr>
          </a:lstStyle>
          <a:p>
            <a:pPr>
              <a:defRPr u="none"/>
            </a:pPr>
            <a:r>
              <a:rPr u="sng">
                <a:hlinkClick r:id="rId2" invalidUrl="" action="" tgtFrame="" tooltip="" history="1" highlightClick="0" endSnd="0"/>
              </a:rPr>
              <a:t>Knowledge Navigator Conceptual Video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Design Activity: Covey.Town Rooms Service"/>
          <p:cNvSpPr txBox="1"/>
          <p:nvPr>
            <p:ph type="title"/>
          </p:nvPr>
        </p:nvSpPr>
        <p:spPr>
          <a:prstGeom prst="rect">
            <a:avLst/>
          </a:prstGeom>
        </p:spPr>
        <p:txBody>
          <a:bodyPr/>
          <a:lstStyle/>
          <a:p>
            <a:pPr/>
            <a:r>
              <a:t>Design Activity: Covey.Town Rooms Service</a:t>
            </a:r>
          </a:p>
        </p:txBody>
      </p:sp>
      <p:sp>
        <p:nvSpPr>
          <p:cNvPr id="186" name="Conceptual design: the room metaphor, the user experi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Conceptual design: the room metaphor, the user experience</a:t>
            </a:r>
          </a:p>
        </p:txBody>
      </p:sp>
      <p:sp>
        <p:nvSpPr>
          <p:cNvPr id="187" name="https://neu-se.github.io/CS4530-CS5500-Spring-2021/Activities/activity6-1"/>
          <p:cNvSpPr txBox="1"/>
          <p:nvPr/>
        </p:nvSpPr>
        <p:spPr>
          <a:xfrm>
            <a:off x="4018242" y="9261644"/>
            <a:ext cx="16347517"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u="sng">
                <a:hlinkClick r:id="rId2" invalidUrl="" action="" tgtFrame="" tooltip="" history="1" highlightClick="0" endSnd="0"/>
              </a:defRPr>
            </a:lvl1pPr>
          </a:lstStyle>
          <a:p>
            <a:pPr>
              <a:defRPr u="none"/>
            </a:pPr>
            <a:r>
              <a:rPr u="sng">
                <a:hlinkClick r:id="rId2" invalidUrl="" action="" tgtFrame="" tooltip="" history="1" highlightClick="0" endSnd="0"/>
              </a:rPr>
              <a:t>https://neu-se.github.io/CS4530-CS5500-Spring-2021/Activities/activity6-1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190"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