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394" r:id="rId4"/>
    <p:sldId id="365" r:id="rId5"/>
    <p:sldId id="396" r:id="rId6"/>
    <p:sldId id="397" r:id="rId7"/>
    <p:sldId id="398" r:id="rId8"/>
    <p:sldId id="399" r:id="rId9"/>
    <p:sldId id="400" r:id="rId10"/>
    <p:sldId id="39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Ink Free" panose="03080402000500000000" pitchFamily="66" charset="0"/>
      <p:regular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1668B-99DF-4C5A-82FA-C91A2D31A0C3}">
          <p14:sldIdLst>
            <p14:sldId id="256"/>
            <p14:sldId id="302"/>
            <p14:sldId id="394"/>
            <p14:sldId id="365"/>
            <p14:sldId id="396"/>
            <p14:sldId id="397"/>
            <p14:sldId id="398"/>
            <p14:sldId id="399"/>
            <p14:sldId id="400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262062"/>
            <a:ext cx="10985501" cy="537436"/>
          </a:xfrm>
          <a:prstGeom prst="rect">
            <a:avLst/>
          </a:prstGeom>
        </p:spPr>
        <p:txBody>
          <a:bodyPr anchor="t"/>
          <a:lstStyle>
            <a:lvl1pPr>
              <a:defRPr sz="4219" spc="-84"/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747110"/>
            <a:ext cx="10985501" cy="350543"/>
          </a:xfrm>
          <a:prstGeom prst="rect">
            <a:avLst/>
          </a:prstGeom>
        </p:spPr>
        <p:txBody>
          <a:bodyPr lIns="24383" tIns="24383" rIns="24383" bIns="24383"/>
          <a:lstStyle>
            <a:lvl1pPr defTabSz="321933">
              <a:defRPr sz="2084">
                <a:solidFill>
                  <a:srgbClr val="005493"/>
                </a:soli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450439"/>
            <a:ext cx="10985501" cy="3096005"/>
          </a:xfrm>
          <a:prstGeom prst="rect">
            <a:avLst/>
          </a:prstGeom>
        </p:spPr>
        <p:txBody>
          <a:bodyPr/>
          <a:lstStyle>
            <a:lvl1pPr marL="303599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1pPr>
            <a:lvl2pPr marL="73220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2pPr>
            <a:lvl3pPr marL="116081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3pPr>
            <a:lvl4pPr marL="158942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4pPr>
            <a:lvl5pPr marL="201803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1499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3986" TargetMode="External"/><Relationship Id="rId2" Type="http://schemas.openxmlformats.org/officeDocument/2006/relationships/hyperlink" Target="http://foo.bar.exam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88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Su</a:t>
            </a:r>
            <a:r>
              <a:rPr lang="en-US" altLang="en-US" dirty="0">
                <a:sym typeface="Calibri" charset="0"/>
              </a:rPr>
              <a:t>pplementary Slides for 2/11/21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76B4-A3B7-4F54-BB9B-77B6F45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names for the layers in our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A36B2-8A46-45A4-B223-08999B17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927C46-B671-44E3-A2D9-09E8314D2D69}"/>
              </a:ext>
            </a:extLst>
          </p:cNvPr>
          <p:cNvSpPr/>
          <p:nvPr/>
        </p:nvSpPr>
        <p:spPr>
          <a:xfrm>
            <a:off x="1050130" y="1793080"/>
            <a:ext cx="7236619" cy="9973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index.ts</a:t>
            </a:r>
            <a:r>
              <a:rPr lang="en-US" dirty="0">
                <a:solidFill>
                  <a:schemeClr val="tx1"/>
                </a:solidFill>
              </a:rPr>
              <a:t> : contains scripts to be executed.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Calls: </a:t>
            </a:r>
            <a:r>
              <a:rPr lang="en-US" dirty="0" err="1">
                <a:solidFill>
                  <a:schemeClr val="tx1"/>
                </a:solidFill>
              </a:rPr>
              <a:t>getTranscript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getStudentIDs</a:t>
            </a:r>
            <a:r>
              <a:rPr lang="en-US" dirty="0">
                <a:solidFill>
                  <a:schemeClr val="tx1"/>
                </a:solidFill>
              </a:rPr>
              <a:t>, etc., corresponding to the REST endpoints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22877E-8E06-4707-9BA5-03D7B454C621}"/>
              </a:ext>
            </a:extLst>
          </p:cNvPr>
          <p:cNvSpPr/>
          <p:nvPr/>
        </p:nvSpPr>
        <p:spPr>
          <a:xfrm>
            <a:off x="1050130" y="3103562"/>
            <a:ext cx="7236619" cy="814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dataService.ts</a:t>
            </a:r>
            <a:r>
              <a:rPr lang="en-US" dirty="0">
                <a:solidFill>
                  <a:schemeClr val="tx1"/>
                </a:solidFill>
              </a:rPr>
              <a:t>: provides REST endpoints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exports: </a:t>
            </a:r>
            <a:r>
              <a:rPr lang="en-US" dirty="0" err="1">
                <a:solidFill>
                  <a:schemeClr val="tx1"/>
                </a:solidFill>
              </a:rPr>
              <a:t>getTranscript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getStudentIDs</a:t>
            </a:r>
            <a:r>
              <a:rPr lang="en-US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8154A-7C3F-4335-A6F3-48910FB59659}"/>
              </a:ext>
            </a:extLst>
          </p:cNvPr>
          <p:cNvSpPr/>
          <p:nvPr/>
        </p:nvSpPr>
        <p:spPr>
          <a:xfrm>
            <a:off x="1050130" y="4414043"/>
            <a:ext cx="7236619" cy="814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remoteService.ts</a:t>
            </a:r>
            <a:r>
              <a:rPr lang="en-US" dirty="0">
                <a:solidFill>
                  <a:schemeClr val="tx1"/>
                </a:solidFill>
              </a:rPr>
              <a:t> : provides http methods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exports: </a:t>
            </a:r>
            <a:r>
              <a:rPr lang="en-US" dirty="0" err="1">
                <a:solidFill>
                  <a:schemeClr val="tx1"/>
                </a:solidFill>
              </a:rPr>
              <a:t>remoteGet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remotePost</a:t>
            </a:r>
            <a:r>
              <a:rPr lang="en-US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6AE2B-6ED7-4B62-9A41-DC6036167778}"/>
              </a:ext>
            </a:extLst>
          </p:cNvPr>
          <p:cNvSpPr/>
          <p:nvPr/>
        </p:nvSpPr>
        <p:spPr>
          <a:xfrm>
            <a:off x="1050130" y="5724524"/>
            <a:ext cx="7236619" cy="814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axios</a:t>
            </a:r>
            <a:r>
              <a:rPr lang="en-US" dirty="0">
                <a:solidFill>
                  <a:schemeClr val="tx1"/>
                </a:solidFill>
              </a:rPr>
              <a:t>: an </a:t>
            </a:r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package that actually  does the http work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provides:  </a:t>
            </a:r>
            <a:r>
              <a:rPr lang="en-US" dirty="0" err="1">
                <a:solidFill>
                  <a:schemeClr val="tx1"/>
                </a:solidFill>
              </a:rPr>
              <a:t>axios.get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axios.post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28443-C809-48BA-96F2-F302B8BD3FD1}"/>
              </a:ext>
            </a:extLst>
          </p:cNvPr>
          <p:cNvSpPr txBox="1"/>
          <p:nvPr/>
        </p:nvSpPr>
        <p:spPr>
          <a:xfrm>
            <a:off x="8792309" y="2006600"/>
            <a:ext cx="1526344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rgbClr val="FF0000"/>
                </a:solidFill>
              </a:rPr>
              <a:t>client.ts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BDEF4-D52E-4BFB-B588-14644CBDEDB1}"/>
              </a:ext>
            </a:extLst>
          </p:cNvPr>
          <p:cNvSpPr txBox="1"/>
          <p:nvPr/>
        </p:nvSpPr>
        <p:spPr>
          <a:xfrm>
            <a:off x="8792309" y="4559627"/>
            <a:ext cx="274320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rgbClr val="FF0000"/>
                </a:solidFill>
              </a:rPr>
              <a:t>httpService.ts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046C3-275A-4E69-8D34-F93DF7BD40D3}"/>
              </a:ext>
            </a:extLst>
          </p:cNvPr>
          <p:cNvSpPr txBox="1"/>
          <p:nvPr/>
        </p:nvSpPr>
        <p:spPr>
          <a:xfrm>
            <a:off x="8744244" y="3235792"/>
            <a:ext cx="3051516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rgbClr val="FF0000"/>
                </a:solidFill>
              </a:rPr>
              <a:t>endpointService.ts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686366-3ACC-4650-AC29-83C9B1E73877}"/>
              </a:ext>
            </a:extLst>
          </p:cNvPr>
          <p:cNvSpPr/>
          <p:nvPr/>
        </p:nvSpPr>
        <p:spPr>
          <a:xfrm>
            <a:off x="8744244" y="5542913"/>
            <a:ext cx="2992974" cy="921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You could put the scripts in a separate file, and just call them from </a:t>
            </a:r>
            <a:r>
              <a:rPr lang="en-US" b="1" dirty="0" err="1">
                <a:solidFill>
                  <a:schemeClr val="tx1"/>
                </a:solidFill>
                <a:latin typeface="Ink Free" panose="03080402000500000000" pitchFamily="66" charset="0"/>
              </a:rPr>
              <a:t>client.ts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 vs URIs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answer: a URI is a name for an object, a URL is an address that tells you how to get to the object.</a:t>
            </a:r>
          </a:p>
          <a:p>
            <a:r>
              <a:rPr lang="en-US" dirty="0"/>
              <a:t>A URL will always have an access method,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http://foo.bar.example</a:t>
            </a:r>
            <a:r>
              <a:rPr lang="en-US" dirty="0"/>
              <a:t> ; </a:t>
            </a:r>
          </a:p>
          <a:p>
            <a:r>
              <a:rPr lang="en-US" dirty="0"/>
              <a:t>Every URL is a URI; a URL may be located by 0, 1, or more URLs.</a:t>
            </a:r>
          </a:p>
          <a:p>
            <a:r>
              <a:rPr lang="en-US" dirty="0"/>
              <a:t>The gory details:</a:t>
            </a:r>
          </a:p>
          <a:p>
            <a:pPr lvl="1"/>
            <a:r>
              <a:rPr lang="en-US" dirty="0">
                <a:hlinkClick r:id="rId3"/>
              </a:rPr>
              <a:t>https://tools.ietf.org/html/rfc3986</a:t>
            </a:r>
            <a:r>
              <a:rPr lang="en-US" dirty="0"/>
              <a:t> (</a:t>
            </a:r>
            <a:r>
              <a:rPr lang="en-US" dirty="0" err="1"/>
              <a:t>esp</a:t>
            </a:r>
            <a:r>
              <a:rPr lang="en-US" dirty="0"/>
              <a:t> Sec 1.1.2)</a:t>
            </a:r>
          </a:p>
          <a:p>
            <a:pPr lvl="1"/>
            <a:r>
              <a:rPr lang="en-US" dirty="0">
                <a:hlinkClick r:id="rId4"/>
              </a:rPr>
              <a:t>https://tools.ietf.org/html/rfc8820</a:t>
            </a:r>
            <a:endParaRPr lang="en-US" dirty="0"/>
          </a:p>
          <a:p>
            <a:r>
              <a:rPr lang="en-US" dirty="0"/>
              <a:t>Even shorter answer: don't worry about it.	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56B5-4612-475F-9266-6070B9C1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the running event handler completes, the scheduler chooses one of the other ready event handlers to execute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BBDF9-C2D3-4729-AD8D-65CFED72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23DC2F-365A-4AEB-9EF0-119ABA15C84E}"/>
              </a:ext>
            </a:extLst>
          </p:cNvPr>
          <p:cNvSpPr/>
          <p:nvPr/>
        </p:nvSpPr>
        <p:spPr>
          <a:xfrm>
            <a:off x="4886177" y="1749266"/>
            <a:ext cx="6615332" cy="4183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Pool of Waiting event handlers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531E50-2BAE-404B-A563-ACBB75D9DD8B}"/>
              </a:ext>
            </a:extLst>
          </p:cNvPr>
          <p:cNvGrpSpPr/>
          <p:nvPr/>
        </p:nvGrpSpPr>
        <p:grpSpPr>
          <a:xfrm>
            <a:off x="1980614" y="2816470"/>
            <a:ext cx="492369" cy="2286000"/>
            <a:chOff x="9425354" y="2349305"/>
            <a:chExt cx="492369" cy="2286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C033A2-9B45-4506-AB38-8BEFE08869ED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B7FC8E-B6BD-40A4-A3A9-5070182217CD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80647D-D6EB-4072-AB8B-C4B501BB8AEB}"/>
              </a:ext>
            </a:extLst>
          </p:cNvPr>
          <p:cNvGrpSpPr/>
          <p:nvPr/>
        </p:nvGrpSpPr>
        <p:grpSpPr>
          <a:xfrm>
            <a:off x="6724426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BBEA76-81FF-40A6-B586-3742C6AE173C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283931-4022-4370-B4D7-872BF5D9EFAD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1AB54C-93E1-41E2-B149-5CC7683BF4D5}"/>
              </a:ext>
            </a:extLst>
          </p:cNvPr>
          <p:cNvGrpSpPr/>
          <p:nvPr/>
        </p:nvGrpSpPr>
        <p:grpSpPr>
          <a:xfrm>
            <a:off x="8944922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207F3-73A5-417B-BD96-BD1017859CD3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7B3973-2B49-4F12-9426-57D2604A26E0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9661-2174-4380-AD29-91E23FEDE506}"/>
              </a:ext>
            </a:extLst>
          </p:cNvPr>
          <p:cNvGrpSpPr/>
          <p:nvPr/>
        </p:nvGrpSpPr>
        <p:grpSpPr>
          <a:xfrm>
            <a:off x="10055169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C4B407-DBC9-4CD3-90C2-3B2B74152D19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FC7061-B0FD-4532-B944-735DB2CE9051}"/>
                </a:ext>
              </a:extLst>
            </p:cNvPr>
            <p:cNvCxnSpPr>
              <a:stCxn id="16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CEA52E-9B61-434A-A9E7-7E5F8FB9AE93}"/>
              </a:ext>
            </a:extLst>
          </p:cNvPr>
          <p:cNvGrpSpPr/>
          <p:nvPr/>
        </p:nvGrpSpPr>
        <p:grpSpPr>
          <a:xfrm>
            <a:off x="5614178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9BBDF2-229F-477E-8347-C972FD66F67E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B45636-EDEB-446E-ADFE-F2504ED661FD}"/>
                </a:ext>
              </a:extLst>
            </p:cNvPr>
            <p:cNvCxnSpPr>
              <a:stCxn id="19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028469-8EEC-4220-922D-FC4B9FE7E217}"/>
              </a:ext>
            </a:extLst>
          </p:cNvPr>
          <p:cNvGrpSpPr/>
          <p:nvPr/>
        </p:nvGrpSpPr>
        <p:grpSpPr>
          <a:xfrm>
            <a:off x="7834674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3B4D4A-2EE0-4DE8-8751-3D65077D82BA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9B27E1-DA9B-437A-82DB-92932431C11A}"/>
                </a:ext>
              </a:extLst>
            </p:cNvPr>
            <p:cNvCxnSpPr>
              <a:stCxn id="22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36EB846-F462-4EE4-A717-112F8F115B7E}"/>
              </a:ext>
            </a:extLst>
          </p:cNvPr>
          <p:cNvSpPr txBox="1"/>
          <p:nvPr/>
        </p:nvSpPr>
        <p:spPr>
          <a:xfrm>
            <a:off x="690491" y="1738165"/>
            <a:ext cx="3261360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running event handler</a:t>
            </a:r>
          </a:p>
        </p:txBody>
      </p:sp>
    </p:spTree>
    <p:extLst>
      <p:ext uri="{BB962C8B-B14F-4D97-AF65-F5344CB8AC3E}">
        <p14:creationId xmlns:p14="http://schemas.microsoft.com/office/powerpoint/2010/main" val="4384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138 C -0.00273 0.06436 -0.01628 0.11227 -0.02995 0.11227 C -0.04349 0.11227 -0.05508 0.06436 -0.05885 -0.00138 C -0.06458 0.06436 -0.07617 0.11227 -0.08984 0.11227 C -0.10338 0.11227 -0.11497 0.06436 -0.11875 -0.00138 C -0.12448 0.06436 -0.1362 0.11227 -0.14961 0.11227 C -0.16328 0.11227 -0.17695 0.06436 -0.1806 -0.00138 C -0.18437 0.06436 -0.19609 0.11227 -0.21159 0.11227 C -0.22318 0.11227 -0.23672 0.06436 -0.24036 -0.00138 C -0.24427 0.06436 -0.25781 0.11227 -0.27148 0.11227 C -0.28503 0.11227 -0.29661 0.06436 -0.30039 -0.00138 C -0.30612 0.06436 -0.31771 0.11227 -0.33138 0.11227 C -0.34492 0.11227 -0.35651 0.06436 -0.36224 -0.00138 C -0.36602 0.06436 -0.3776 0.11227 -0.39115 0.11227 C -0.40482 0.11227 -0.41836 0.06436 -0.42213 -0.00138 C -0.42591 0.06436 -0.4375 0.11227 -0.45299 0.11227 C -0.46667 0.11227 -0.47825 0.06436 -0.4819 -0.00138 " pathEditMode="relative" rAng="0" ptsTypes="AAAAAAAAAAAA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6949-0DD6-42A5-881B-31DBC8B6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handler become 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0E7F-E263-4754-A218-E7B43812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roughly 3 ways in which a handler can become ready:</a:t>
            </a:r>
          </a:p>
          <a:p>
            <a:pPr lvl="1"/>
            <a:r>
              <a:rPr lang="en-US" dirty="0"/>
              <a:t>it can become ready at a specific time. </a:t>
            </a:r>
          </a:p>
          <a:p>
            <a:pPr lvl="1"/>
            <a:r>
              <a:rPr lang="en-US" dirty="0"/>
              <a:t>it can become ready when some input/output event occurs</a:t>
            </a:r>
          </a:p>
          <a:p>
            <a:pPr lvl="1"/>
            <a:r>
              <a:rPr lang="en-US" dirty="0"/>
              <a:t>it can become ready when some other handler or handlers complete.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6BE9E-EC27-4CE5-9550-8B49A6C1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E656-8716-4848-8E5D-5CA9A302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when you create a promise?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AEE23-425A-4A3D-91A4-3058B5A7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59"/>
            <a:ext cx="7887346" cy="5041317"/>
          </a:xfrm>
        </p:spPr>
        <p:txBody>
          <a:bodyPr/>
          <a:lstStyle/>
          <a:p>
            <a:r>
              <a:rPr lang="en-US" dirty="0"/>
              <a:t>When you say:</a:t>
            </a:r>
          </a:p>
          <a:p>
            <a:endParaRPr lang="en-US" dirty="0"/>
          </a:p>
          <a:p>
            <a:pPr lvl="1"/>
            <a:r>
              <a:rPr lang="en-US" dirty="0"/>
              <a:t>A new event handler is created and thrown in the pool.</a:t>
            </a:r>
          </a:p>
          <a:p>
            <a:pPr lvl="1"/>
            <a:r>
              <a:rPr lang="en-US" dirty="0"/>
              <a:t>The variable p1 is bound to a representation of that event handler</a:t>
            </a:r>
          </a:p>
          <a:p>
            <a:pPr lvl="1"/>
            <a:r>
              <a:rPr lang="en-US" dirty="0"/>
              <a:t>The handler that is creating p1 continues to execute.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E9AA2-6466-4A11-9D2C-F1632000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3CAC1-F246-45B4-A121-755DB88148F0}"/>
              </a:ext>
            </a:extLst>
          </p:cNvPr>
          <p:cNvSpPr/>
          <p:nvPr/>
        </p:nvSpPr>
        <p:spPr>
          <a:xfrm>
            <a:off x="1086518" y="2006377"/>
            <a:ext cx="3852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p1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Promise ...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0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30BC-B599-47E1-A8AE-D0408032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happens when you say "await"?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8C70-156C-469A-820F-01CEFC10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say:</a:t>
            </a:r>
          </a:p>
          <a:p>
            <a:endParaRPr lang="en-US" dirty="0"/>
          </a:p>
          <a:p>
            <a:pPr lvl="1"/>
            <a:r>
              <a:rPr lang="en-US" dirty="0"/>
              <a:t>the current handler suspends itself.</a:t>
            </a:r>
          </a:p>
          <a:p>
            <a:pPr lvl="1"/>
            <a:r>
              <a:rPr lang="en-US" dirty="0"/>
              <a:t>the remainder of the current handler is thrown into the pool, with notation to say that it will be ready to run when p1 completes successfully.</a:t>
            </a:r>
          </a:p>
          <a:p>
            <a:pPr lvl="1"/>
            <a:r>
              <a:rPr lang="en-US" dirty="0"/>
              <a:t>the scheduler chooses some ready event to execute.</a:t>
            </a:r>
          </a:p>
          <a:p>
            <a:pPr lvl="2"/>
            <a:r>
              <a:rPr lang="en-US" dirty="0"/>
              <a:t>Maybe p1, maybe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3FE69-D1B2-4E0A-A19B-FF545DE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95234-1DFF-42E2-8770-3A3F1276F980}"/>
              </a:ext>
            </a:extLst>
          </p:cNvPr>
          <p:cNvSpPr/>
          <p:nvPr/>
        </p:nvSpPr>
        <p:spPr>
          <a:xfrm>
            <a:off x="1318635" y="2006378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p1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30BC-B599-47E1-A8AE-D0408032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happens when you say p1.next{...}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8C70-156C-469A-820F-01CEFC10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say p1.next{....}</a:t>
            </a:r>
          </a:p>
          <a:p>
            <a:pPr lvl="1"/>
            <a:r>
              <a:rPr lang="en-US" dirty="0"/>
              <a:t>a new promise is created.</a:t>
            </a:r>
          </a:p>
          <a:p>
            <a:pPr lvl="1"/>
            <a:r>
              <a:rPr lang="en-US" dirty="0"/>
              <a:t>the new promise is marked as being ready to execute then p1 completes successfully</a:t>
            </a:r>
          </a:p>
          <a:p>
            <a:pPr lvl="1"/>
            <a:r>
              <a:rPr lang="en-US" dirty="0"/>
              <a:t>the current handler continues to execute.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3FE69-D1B2-4E0A-A19B-FF545DE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30BC-B599-47E1-A8AE-D0408032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happens when you say p1.</a:t>
            </a:r>
            <a:r>
              <a:rPr lang="en-US" dirty="0">
                <a:highlight>
                  <a:srgbClr val="FFFF00"/>
                </a:highlight>
              </a:rPr>
              <a:t>catch</a:t>
            </a:r>
            <a:r>
              <a:rPr lang="en-US" dirty="0"/>
              <a:t>{...}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8C70-156C-469A-820F-01CEFC10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say p1.</a:t>
            </a:r>
            <a:r>
              <a:rPr lang="en-US" dirty="0">
                <a:highlight>
                  <a:srgbClr val="FFFF00"/>
                </a:highlight>
              </a:rPr>
              <a:t>catch</a:t>
            </a:r>
            <a:r>
              <a:rPr lang="en-US" dirty="0"/>
              <a:t>{....}</a:t>
            </a:r>
          </a:p>
          <a:p>
            <a:pPr lvl="1"/>
            <a:r>
              <a:rPr lang="en-US" dirty="0"/>
              <a:t>a new promise is created.</a:t>
            </a:r>
          </a:p>
          <a:p>
            <a:pPr lvl="1"/>
            <a:r>
              <a:rPr lang="en-US" dirty="0"/>
              <a:t>the new promise is marked as being ready to execute then p1 completes </a:t>
            </a:r>
            <a:r>
              <a:rPr lang="en-US" strike="sngStrike" dirty="0"/>
              <a:t>successfully</a:t>
            </a:r>
            <a:r>
              <a:rPr lang="en-US" dirty="0"/>
              <a:t> by </a:t>
            </a:r>
            <a:r>
              <a:rPr lang="en-US" dirty="0">
                <a:highlight>
                  <a:srgbClr val="FFFF00"/>
                </a:highlight>
              </a:rPr>
              <a:t>throwing an error.</a:t>
            </a:r>
            <a:endParaRPr lang="en-US" strike="sngStrike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the current handler continues to execute.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3FE69-D1B2-4E0A-A19B-FF545DE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627D-C110-4A50-86BC-AEF0A7AE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difference between a promise and an event handler?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59EF-FB40-46BD-94E6-928EFA93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promise is the representation of an event handler in a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promise survives even after its handler has finished executing.</a:t>
            </a:r>
          </a:p>
          <a:p>
            <a:pPr lvl="1"/>
            <a:r>
              <a:rPr lang="en-US" dirty="0"/>
              <a:t>so, for example, in the following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code in the next will be executed.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465D-9946-468B-B21A-97D71C4D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EE3CE-4D5F-4C3C-8A66-7163C9837BB2}"/>
              </a:ext>
            </a:extLst>
          </p:cNvPr>
          <p:cNvSpPr/>
          <p:nvPr/>
        </p:nvSpPr>
        <p:spPr>
          <a:xfrm>
            <a:off x="1810042" y="3752001"/>
            <a:ext cx="2761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p1(...);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p1.next(...)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1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13014</TotalTime>
  <Words>626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Verdana</vt:lpstr>
      <vt:lpstr>Consolas</vt:lpstr>
      <vt:lpstr>Calibri</vt:lpstr>
      <vt:lpstr>Arial</vt:lpstr>
      <vt:lpstr>Ink Free</vt:lpstr>
      <vt:lpstr>Office Theme</vt:lpstr>
      <vt:lpstr>CS 4350: Fundamentals of Software Engineering CS 5500: Foundations of Software Engineering  Supplementary Slides for 2/11/21</vt:lpstr>
      <vt:lpstr>URLs vs URIs</vt:lpstr>
      <vt:lpstr>When the running event handler completes, the scheduler chooses one of the other ready event handlers to execute</vt:lpstr>
      <vt:lpstr>How can a handler become ready?</vt:lpstr>
      <vt:lpstr>What happens when you create a promise?</vt:lpstr>
      <vt:lpstr> What happens when you say "await"?</vt:lpstr>
      <vt:lpstr> What happens when you say p1.next{...} ?</vt:lpstr>
      <vt:lpstr> What happens when you say p1.catch{...} ?</vt:lpstr>
      <vt:lpstr>What's the difference between a promise and an event handler?</vt:lpstr>
      <vt:lpstr>Better names for the layers in our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323</cp:revision>
  <dcterms:created xsi:type="dcterms:W3CDTF">2021-01-07T15:19:22Z</dcterms:created>
  <dcterms:modified xsi:type="dcterms:W3CDTF">2021-02-10T20:54:11Z</dcterms:modified>
</cp:coreProperties>
</file>