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4" r:id="rId1"/>
  </p:sldMasterIdLst>
  <p:notesMasterIdLst>
    <p:notesMasterId r:id="rId8"/>
  </p:notesMasterIdLst>
  <p:handoutMasterIdLst>
    <p:handoutMasterId r:id="rId9"/>
  </p:handoutMasterIdLst>
  <p:sldIdLst>
    <p:sldId id="1431" r:id="rId2"/>
    <p:sldId id="1500" r:id="rId3"/>
    <p:sldId id="1502" r:id="rId4"/>
    <p:sldId id="1505" r:id="rId5"/>
    <p:sldId id="1501" r:id="rId6"/>
    <p:sldId id="1497" r:id="rId7"/>
  </p:sldIdLst>
  <p:sldSz cx="12192000" cy="6858000"/>
  <p:notesSz cx="6797675" cy="9928225"/>
  <p:embeddedFontLst>
    <p:embeddedFont>
      <p:font typeface="HY헤드라인M" panose="020B0600000101010101" charset="-127"/>
      <p:regular r:id="rId10"/>
    </p:embeddedFont>
    <p:embeddedFont>
      <p:font typeface="Arial Black" panose="020B0A04020102020204" pitchFamily="34" charset="0"/>
      <p:bold r:id="rId11"/>
    </p:embeddedFont>
    <p:embeddedFont>
      <p:font typeface="Gill Sans Ultra Bold Condensed" panose="020B0A06020104020203" pitchFamily="34" charset="0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oo-Hae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99FF"/>
    <a:srgbClr val="FFFF99"/>
    <a:srgbClr val="88A1B5"/>
    <a:srgbClr val="404F21"/>
    <a:srgbClr val="6699FF"/>
    <a:srgbClr val="0089C0"/>
    <a:srgbClr val="ECF7F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1A8A3-306A-4EB7-A6B1-4F7E0EB9C5D6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6862" autoAdjust="0"/>
  </p:normalViewPr>
  <p:slideViewPr>
    <p:cSldViewPr showGuides="1">
      <p:cViewPr varScale="1">
        <p:scale>
          <a:sx n="86" d="100"/>
          <a:sy n="86" d="100"/>
        </p:scale>
        <p:origin x="427" y="53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14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1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F3A4-22DA-480F-BC3E-6A33168DBADB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136A5-8ED1-43A0-BF8F-8BB0B60A18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34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6411"/>
          </a:xfrm>
          <a:prstGeom prst="rect">
            <a:avLst/>
          </a:prstGeom>
        </p:spPr>
        <p:txBody>
          <a:bodyPr vert="horz" lIns="91730" tIns="45865" rIns="91730" bIns="458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3"/>
            <a:ext cx="2946400" cy="496411"/>
          </a:xfrm>
          <a:prstGeom prst="rect">
            <a:avLst/>
          </a:prstGeom>
        </p:spPr>
        <p:txBody>
          <a:bodyPr vert="horz" lIns="91730" tIns="45865" rIns="91730" bIns="45865" rtlCol="0"/>
          <a:lstStyle>
            <a:lvl1pPr algn="r">
              <a:defRPr sz="1200"/>
            </a:lvl1pPr>
          </a:lstStyle>
          <a:p>
            <a:fld id="{BB07B410-2593-4A71-8543-B0C32D325155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0" tIns="45865" rIns="91730" bIns="458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6706"/>
            <a:ext cx="5438775" cy="4467701"/>
          </a:xfrm>
          <a:prstGeom prst="rect">
            <a:avLst/>
          </a:prstGeom>
        </p:spPr>
        <p:txBody>
          <a:bodyPr vert="horz" lIns="91730" tIns="45865" rIns="91730" bIns="4586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221"/>
            <a:ext cx="2946400" cy="496411"/>
          </a:xfrm>
          <a:prstGeom prst="rect">
            <a:avLst/>
          </a:prstGeom>
        </p:spPr>
        <p:txBody>
          <a:bodyPr vert="horz" lIns="91730" tIns="45865" rIns="91730" bIns="458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21"/>
            <a:ext cx="2946400" cy="496411"/>
          </a:xfrm>
          <a:prstGeom prst="rect">
            <a:avLst/>
          </a:prstGeom>
        </p:spPr>
        <p:txBody>
          <a:bodyPr vert="horz" lIns="91730" tIns="45865" rIns="91730" bIns="45865" rtlCol="0" anchor="b"/>
          <a:lstStyle>
            <a:lvl1pPr algn="r">
              <a:defRPr sz="1200"/>
            </a:lvl1pPr>
          </a:lstStyle>
          <a:p>
            <a:fld id="{D9718AF0-9674-4015-AC42-F0973E679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8AF0-9674-4015-AC42-F0973E6799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9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editphoto\Desktop\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" y="4941168"/>
            <a:ext cx="12188877" cy="19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b="14262"/>
          <a:stretch/>
        </p:blipFill>
        <p:spPr>
          <a:xfrm>
            <a:off x="-6538" y="3896407"/>
            <a:ext cx="4758623" cy="29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editphoto\Desktop\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"/>
          <a:stretch/>
        </p:blipFill>
        <p:spPr bwMode="auto">
          <a:xfrm>
            <a:off x="508" y="0"/>
            <a:ext cx="12188877" cy="8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9" descr="85"/>
          <p:cNvPicPr>
            <a:picLocks noChangeAspect="1" noChangeArrowheads="1"/>
          </p:cNvPicPr>
          <p:nvPr userDrawn="1"/>
        </p:nvPicPr>
        <p:blipFill>
          <a:blip r:embed="rId3" cstate="print"/>
          <a:srcRect t="83896"/>
          <a:stretch>
            <a:fillRect/>
          </a:stretch>
        </p:blipFill>
        <p:spPr bwMode="auto">
          <a:xfrm rot="10800000" flipV="1">
            <a:off x="413260" y="836713"/>
            <a:ext cx="5394708" cy="9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02222" y="167848"/>
            <a:ext cx="11338395" cy="707886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bevelT w="0" h="0"/>
              <a:contourClr>
                <a:schemeClr val="bg1"/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rgbClr val="0B2A6F"/>
                    </a:gs>
                  </a:gsLst>
                  <a:lin ang="16200000" scaled="1"/>
                  <a:tileRect/>
                </a:gradFill>
                <a:effectLst>
                  <a:glow rad="127000">
                    <a:srgbClr val="FF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marL="0" lvl="0" algn="l" defTabSz="914400" rtl="0" eaLnBrk="1" latinLnBrk="1" hangingPunct="1"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291212" y="6580927"/>
            <a:ext cx="10992000" cy="1588"/>
          </a:xfrm>
          <a:prstGeom prst="line">
            <a:avLst/>
          </a:prstGeom>
          <a:ln w="22225"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40617" y="6354137"/>
            <a:ext cx="481102" cy="453579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 userDrawn="1"/>
        </p:nvSpPr>
        <p:spPr>
          <a:xfrm>
            <a:off x="11513262" y="6389656"/>
            <a:ext cx="749299" cy="365125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0317" y="1196752"/>
            <a:ext cx="11350300" cy="515738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600"/>
            </a:lvl1pPr>
            <a:lvl2pPr marL="685800" indent="-228600">
              <a:lnSpc>
                <a:spcPts val="2200"/>
              </a:lnSpc>
              <a:buFont typeface="맑은 고딕" panose="020B0503020000020004" pitchFamily="50" charset="-127"/>
              <a:buChar char="-"/>
              <a:defRPr sz="1400"/>
            </a:lvl2pPr>
            <a:lvl3pPr marL="1143000" indent="-228600">
              <a:lnSpc>
                <a:spcPts val="2200"/>
              </a:lnSpc>
              <a:buFont typeface="맑은 고딕" panose="020B0503020000020004" pitchFamily="50" charset="-127"/>
              <a:buChar char="→"/>
              <a:defRPr sz="1400"/>
            </a:lvl3pPr>
            <a:lvl4pPr>
              <a:lnSpc>
                <a:spcPts val="2200"/>
              </a:lnSpc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ditphoto\Desktop\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1463383" y="1463383"/>
            <a:ext cx="6858000" cy="39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7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7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0"/>
            <a:ext cx="284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A8F8-C483-42FA-8170-62F63417F437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7" y="63563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6" y="6356360"/>
            <a:ext cx="284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B37E-6DB6-47D3-9D8B-22439E470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805" r:id="rId2"/>
    <p:sldLayoutId id="214748378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199456" y="1419987"/>
            <a:ext cx="9865096" cy="1643399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square" anchor="t" anchorCtr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1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HY견고딕" pitchFamily="18" charset="-127"/>
              </a:rPr>
              <a:t>R4. </a:t>
            </a:r>
            <a:r>
              <a:rPr lang="ko-KR" altLang="en-US" sz="3600" spc="-1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HY견고딕" pitchFamily="18" charset="-127"/>
              </a:rPr>
              <a:t>고령자 의도 이해 및 상황 변화에 대한 </a:t>
            </a:r>
            <a:endParaRPr lang="en-US" altLang="ko-KR" sz="3600" spc="-1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HY견고딕" pitchFamily="18" charset="-127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1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HY견고딕" pitchFamily="18" charset="-127"/>
              </a:rPr>
              <a:t>예측 기술 개발</a:t>
            </a:r>
            <a:endParaRPr lang="en-US" altLang="ko-KR" sz="3600" spc="-1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HY견고딕" pitchFamily="18" charset="-127"/>
            </a:endParaRPr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>
          <a:xfrm>
            <a:off x="6813039" y="0"/>
            <a:ext cx="5375920" cy="356646"/>
          </a:xfrm>
          <a:prstGeom prst="rect">
            <a:avLst/>
          </a:prstGeom>
          <a:scene3d>
            <a:camera prst="orthographicFront"/>
            <a:lightRig rig="soft" dir="tl">
              <a:rot lat="0" lon="0" rev="0"/>
            </a:lightRig>
          </a:scene3d>
          <a:sp3d extrusionH="6350"/>
        </p:spPr>
        <p:txBody>
          <a:bodyPr wrap="square" lIns="0" rIns="0" anchor="ctr" anchorCtr="0">
            <a:noAutofit/>
            <a:sp3d extrusionH="6350" contourW="12700" prstMaterial="matte">
              <a:bevelT w="0" h="19050" prst="artDeco"/>
              <a:contourClr>
                <a:schemeClr val="tx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600" b="1" spc="-8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고령 사회에 대응하기 위한 </a:t>
            </a:r>
            <a:r>
              <a:rPr lang="ko-KR" altLang="en-US" sz="1600" b="1" spc="-8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실환경</a:t>
            </a:r>
            <a:r>
              <a:rPr lang="ko-KR" altLang="en-US" sz="1600" b="1" spc="-8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 </a:t>
            </a:r>
            <a:r>
              <a:rPr lang="ko-KR" altLang="en-US" sz="1600" b="1" spc="-8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휴먼케어</a:t>
            </a:r>
            <a:r>
              <a:rPr lang="ko-KR" altLang="en-US" sz="1600" b="1" spc="-8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 로봇 기술 개발</a:t>
            </a:r>
            <a:endParaRPr lang="en-US" altLang="ko-KR" sz="1600" b="1" spc="-80" dirty="0">
              <a:ln w="11430"/>
              <a:solidFill>
                <a:prstClr val="whit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5879976" y="4221088"/>
            <a:ext cx="3384376" cy="1417824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square" anchor="t" anchorCtr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spc="-150" dirty="0">
                <a:ln w="11430"/>
                <a:latin typeface="+mj-lt"/>
              </a:rPr>
              <a:t>2019.01.30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spc="-150" dirty="0">
                <a:ln w="11430"/>
                <a:latin typeface="+mj-lt"/>
              </a:rPr>
              <a:t>김제민</a:t>
            </a:r>
            <a:endParaRPr lang="en-US" altLang="ko-KR" sz="2000" spc="-150" dirty="0">
              <a:ln w="11430"/>
              <a:latin typeface="+mj-lt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spc="-150" dirty="0">
                <a:ln w="11430"/>
                <a:latin typeface="+mj-lt"/>
              </a:rPr>
              <a:t>명지대학교</a:t>
            </a:r>
            <a:endParaRPr lang="en-US" altLang="ko-KR" spc="-150" dirty="0">
              <a:ln w="11430"/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099"/>
            <a:ext cx="2495600" cy="47257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000FF"/>
                </a:solidFill>
              </a:rPr>
              <a:t>2019 </a:t>
            </a:r>
            <a:r>
              <a:rPr lang="ko-KR" altLang="en-US" sz="2000" b="1">
                <a:solidFill>
                  <a:srgbClr val="0000FF"/>
                </a:solidFill>
              </a:rPr>
              <a:t>참여기관 </a:t>
            </a:r>
            <a:r>
              <a:rPr lang="en-US" altLang="ko-KR" sz="2000" b="1" dirty="0">
                <a:solidFill>
                  <a:srgbClr val="0000FF"/>
                </a:solidFill>
              </a:rPr>
              <a:t>JRM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DEF-EE4B-4860-8EE0-96FBD58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DCF239-DDAD-4A75-8D99-19A1CA957A10}"/>
              </a:ext>
            </a:extLst>
          </p:cNvPr>
          <p:cNvGrpSpPr/>
          <p:nvPr/>
        </p:nvGrpSpPr>
        <p:grpSpPr>
          <a:xfrm>
            <a:off x="204000" y="3694060"/>
            <a:ext cx="1264368" cy="1425987"/>
            <a:chOff x="45590" y="1675487"/>
            <a:chExt cx="1264368" cy="14259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D5FC00-D1CB-47A5-B512-A82031618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564" r="85853" b="56686"/>
            <a:stretch/>
          </p:blipFill>
          <p:spPr>
            <a:xfrm>
              <a:off x="124227" y="2580790"/>
              <a:ext cx="1081783" cy="50563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270EC9-B74A-4B98-9D08-3AC098AF2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626" b="25280" l="3120" r="14578">
                          <a14:foregroundMark x1="6885" y1="10850" x2="6885" y2="10850"/>
                          <a14:foregroundMark x1="7800" y1="20470" x2="7800" y2="20470"/>
                          <a14:foregroundMark x1="6401" y1="20134" x2="6401" y2="20134"/>
                          <a14:foregroundMark x1="6616" y1="20694" x2="6616" y2="20694"/>
                          <a14:foregroundMark x1="5971" y1="19799" x2="5971" y2="19799"/>
                          <a14:foregroundMark x1="7531" y1="21477" x2="7531" y2="21477"/>
                          <a14:foregroundMark x1="6724" y1="21477" x2="6724" y2="21477"/>
                          <a14:foregroundMark x1="6294" y1="21812" x2="6294" y2="21812"/>
                          <a14:foregroundMark x1="6025" y1="21700" x2="6079" y2="21700"/>
                          <a14:foregroundMark x1="7477" y1="21812" x2="7477" y2="21812"/>
                          <a14:foregroundMark x1="8230" y1="21588" x2="8284" y2="21700"/>
                          <a14:foregroundMark x1="7961" y1="21477" x2="7961" y2="21477"/>
                          <a14:foregroundMark x1="8607" y1="21700" x2="8607" y2="21700"/>
                          <a14:foregroundMark x1="8123" y1="20358" x2="8123" y2="20358"/>
                          <a14:foregroundMark x1="8392" y1="20246" x2="8392" y2="20246"/>
                          <a14:foregroundMark x1="8445" y1="20022" x2="8445" y2="20022"/>
                          <a14:foregroundMark x1="8392" y1="20805" x2="8445" y2="20917"/>
                          <a14:foregroundMark x1="7961" y1="21253" x2="7961" y2="21253"/>
                          <a14:foregroundMark x1="5863" y1="20917" x2="5917" y2="21029"/>
                          <a14:foregroundMark x1="5971" y1="20694" x2="6079" y2="20917"/>
                          <a14:foregroundMark x1="6240" y1="20917" x2="6240" y2="20917"/>
                          <a14:foregroundMark x1="5917" y1="20134" x2="5971" y2="20246"/>
                          <a14:foregroundMark x1="5810" y1="21253" x2="5917" y2="21477"/>
                          <a14:foregroundMark x1="6025" y1="21924" x2="6347" y2="22036"/>
                          <a14:foregroundMark x1="6885" y1="22036" x2="6993" y2="22036"/>
                          <a14:foregroundMark x1="7639" y1="21812" x2="7800" y2="21812"/>
                          <a14:foregroundMark x1="8069" y1="21700" x2="8069" y2="21700"/>
                          <a14:foregroundMark x1="4303" y1="23154" x2="4303" y2="23154"/>
                          <a14:foregroundMark x1="4788" y1="23378" x2="4788" y2="23378"/>
                          <a14:foregroundMark x1="4519" y1="24049" x2="4519" y2="24049"/>
                          <a14:foregroundMark x1="3873" y1="23043" x2="3873" y2="23043"/>
                          <a14:foregroundMark x1="3927" y1="22931" x2="4250" y2="22931"/>
                          <a14:foregroundMark x1="4088" y1="22931" x2="4088" y2="22931"/>
                          <a14:foregroundMark x1="4250" y1="23714" x2="4250" y2="23714"/>
                          <a14:foregroundMark x1="4088" y1="23937" x2="4088" y2="23937"/>
                          <a14:foregroundMark x1="3873" y1="24497" x2="3873" y2="24497"/>
                          <a14:foregroundMark x1="3873" y1="24720" x2="3873" y2="24720"/>
                          <a14:foregroundMark x1="3712" y1="24720" x2="3873" y2="24832"/>
                          <a14:foregroundMark x1="4250" y1="24720" x2="4250" y2="24832"/>
                          <a14:foregroundMark x1="4303" y1="24832" x2="4303" y2="24832"/>
                          <a14:foregroundMark x1="4303" y1="24720" x2="4357" y2="24832"/>
                          <a14:foregroundMark x1="4734" y1="24720" x2="4788" y2="24497"/>
                          <a14:foregroundMark x1="4788" y1="24385" x2="4788" y2="24385"/>
                          <a14:foregroundMark x1="4788" y1="24385" x2="5110" y2="24497"/>
                          <a14:foregroundMark x1="5379" y1="24497" x2="5379" y2="24497"/>
                          <a14:foregroundMark x1="7101" y1="23937" x2="7208" y2="23937"/>
                          <a14:foregroundMark x1="7692" y1="24049" x2="7800" y2="24161"/>
                          <a14:foregroundMark x1="8069" y1="24273" x2="8069" y2="24273"/>
                          <a14:foregroundMark x1="8768" y1="24273" x2="8983" y2="24385"/>
                          <a14:foregroundMark x1="9467" y1="24273" x2="9629" y2="24273"/>
                          <a14:foregroundMark x1="10059" y1="24161" x2="10274" y2="24161"/>
                          <a14:foregroundMark x1="10490" y1="24161" x2="10651" y2="24161"/>
                          <a14:foregroundMark x1="11296" y1="24161" x2="11296" y2="24161"/>
                          <a14:foregroundMark x1="11296" y1="23937" x2="11135" y2="23826"/>
                          <a14:foregroundMark x1="10812" y1="23714" x2="10597" y2="23826"/>
                          <a14:foregroundMark x1="10274" y1="23826" x2="10221" y2="23937"/>
                          <a14:foregroundMark x1="10059" y1="23826" x2="10005" y2="23937"/>
                          <a14:foregroundMark x1="9521" y1="23937" x2="9521" y2="23937"/>
                          <a14:foregroundMark x1="8553" y1="23937" x2="8607" y2="24049"/>
                          <a14:foregroundMark x1="8661" y1="24273" x2="8661" y2="24273"/>
                          <a14:foregroundMark x1="8983" y1="24385" x2="9145" y2="24385"/>
                          <a14:foregroundMark x1="9575" y1="24385" x2="9790" y2="24385"/>
                          <a14:foregroundMark x1="10436" y1="24161" x2="10436" y2="24161"/>
                          <a14:foregroundMark x1="10920" y1="23937" x2="10920" y2="23937"/>
                          <a14:foregroundMark x1="11350" y1="23937" x2="11350" y2="23937"/>
                          <a14:foregroundMark x1="11404" y1="24497" x2="11296" y2="24609"/>
                          <a14:foregroundMark x1="11458" y1="24720" x2="11458" y2="24720"/>
                          <a14:foregroundMark x1="11350" y1="24720" x2="11350" y2="24720"/>
                          <a14:foregroundMark x1="14578" y1="23602" x2="14578" y2="23602"/>
                          <a14:foregroundMark x1="4841" y1="22819" x2="4841" y2="22819"/>
                          <a14:foregroundMark x1="5487" y1="23826" x2="5487" y2="23826"/>
                          <a14:foregroundMark x1="6616" y1="24385" x2="6616" y2="24385"/>
                          <a14:foregroundMark x1="6832" y1="24944" x2="6832" y2="24944"/>
                          <a14:foregroundMark x1="6401" y1="24944" x2="6401" y2="24944"/>
                          <a14:foregroundMark x1="5056" y1="24944" x2="5056" y2="24944"/>
                          <a14:foregroundMark x1="3765" y1="25056" x2="3765" y2="25056"/>
                          <a14:foregroundMark x1="7800" y1="24944" x2="7800" y2="24944"/>
                          <a14:foregroundMark x1="8176" y1="24944" x2="8284" y2="24944"/>
                          <a14:foregroundMark x1="9414" y1="24944" x2="9467" y2="25056"/>
                          <a14:foregroundMark x1="9790" y1="23602" x2="9790" y2="23602"/>
                          <a14:foregroundMark x1="8983" y1="23154" x2="8983" y2="23154"/>
                          <a14:foregroundMark x1="10812" y1="23266" x2="10812" y2="23266"/>
                          <a14:foregroundMark x1="11027" y1="23266" x2="11027" y2="23266"/>
                          <a14:foregroundMark x1="11296" y1="25056" x2="11296" y2="25056"/>
                          <a14:foregroundMark x1="10328" y1="25056" x2="10328" y2="25056"/>
                          <a14:foregroundMark x1="11565" y1="24944" x2="11565" y2="24944"/>
                          <a14:foregroundMark x1="8445" y1="23154" x2="8445" y2="23154"/>
                          <a14:foregroundMark x1="7800" y1="23154" x2="7800" y2="23154"/>
                          <a14:backgroundMark x1="10490" y1="15101" x2="10490" y2="15101"/>
                          <a14:backgroundMark x1="10059" y1="15101" x2="10059" y2="15101"/>
                          <a14:backgroundMark x1="10113" y1="15101" x2="10113" y2="15101"/>
                          <a14:backgroundMark x1="10274" y1="15213" x2="10274" y2="15213"/>
                          <a14:backgroundMark x1="10758" y1="15101" x2="10758" y2="15101"/>
                          <a14:backgroundMark x1="11404" y1="15213" x2="11404" y2="15213"/>
                          <a14:backgroundMark x1="11512" y1="15101" x2="11512" y2="15101"/>
                          <a14:backgroundMark x1="10974" y1="14989" x2="10974" y2="14989"/>
                          <a14:backgroundMark x1="11135" y1="14989" x2="11135" y2="14989"/>
                          <a14:backgroundMark x1="11296" y1="14989" x2="11296" y2="14989"/>
                          <a14:backgroundMark x1="11296" y1="14989" x2="11296" y2="14989"/>
                          <a14:backgroundMark x1="11135" y1="14877" x2="11135" y2="14877"/>
                          <a14:backgroundMark x1="10974" y1="15213" x2="10866" y2="15101"/>
                          <a14:backgroundMark x1="10597" y1="14877" x2="10597" y2="14877"/>
                          <a14:backgroundMark x1="10597" y1="14765" x2="10597" y2="14765"/>
                          <a14:backgroundMark x1="10490" y1="14877" x2="10328" y2="14989"/>
                          <a14:backgroundMark x1="10274" y1="14989" x2="10274" y2="14989"/>
                          <a14:backgroundMark x1="10274" y1="15101" x2="10382" y2="15101"/>
                          <a14:backgroundMark x1="10597" y1="15101" x2="10705" y2="15101"/>
                          <a14:backgroundMark x1="10866" y1="14989" x2="10866" y2="14989"/>
                          <a14:backgroundMark x1="11135" y1="14989" x2="11135" y2="14989"/>
                          <a14:backgroundMark x1="10758" y1="14989" x2="10758" y2="14989"/>
                          <a14:backgroundMark x1="10490" y1="14989" x2="10490" y2="14989"/>
                        </a14:backgroundRemoval>
                      </a14:imgEffect>
                    </a14:imgLayer>
                  </a14:imgProps>
                </a:ext>
              </a:extLst>
            </a:blip>
            <a:srcRect l="2099" t="8987" r="87268" b="73175"/>
            <a:stretch/>
          </p:blipFill>
          <p:spPr>
            <a:xfrm>
              <a:off x="258606" y="1937103"/>
              <a:ext cx="813027" cy="65594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8CEA773-2301-4C67-B525-836A0FECE218}"/>
                </a:ext>
              </a:extLst>
            </p:cNvPr>
            <p:cNvSpPr/>
            <p:nvPr/>
          </p:nvSpPr>
          <p:spPr>
            <a:xfrm>
              <a:off x="45590" y="1675487"/>
              <a:ext cx="1264368" cy="1425987"/>
            </a:xfrm>
            <a:prstGeom prst="rect">
              <a:avLst/>
            </a:prstGeom>
            <a:noFill/>
            <a:ln w="12700" cap="flat" cmpd="sng" algn="ctr">
              <a:solidFill>
                <a:srgbClr val="5B9BD5"/>
              </a:solidFill>
              <a:prstDash val="sys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Sensor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88D691-744F-4C06-B5AA-10632316A8F3}"/>
              </a:ext>
            </a:extLst>
          </p:cNvPr>
          <p:cNvGrpSpPr/>
          <p:nvPr/>
        </p:nvGrpSpPr>
        <p:grpSpPr>
          <a:xfrm>
            <a:off x="1711952" y="3429558"/>
            <a:ext cx="2136256" cy="2780471"/>
            <a:chOff x="1657351" y="1104536"/>
            <a:chExt cx="2136256" cy="27120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7FECF4-4CD2-4A86-95D5-5EFCCDAB3AB1}"/>
                </a:ext>
              </a:extLst>
            </p:cNvPr>
            <p:cNvSpPr/>
            <p:nvPr/>
          </p:nvSpPr>
          <p:spPr>
            <a:xfrm>
              <a:off x="1657351" y="1104536"/>
              <a:ext cx="2136256" cy="27120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로봇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/IoT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센서기반 인식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(Perception)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FFAA4A-8644-4112-846C-0ED8EBCCA8B9}"/>
                </a:ext>
              </a:extLst>
            </p:cNvPr>
            <p:cNvSpPr/>
            <p:nvPr/>
          </p:nvSpPr>
          <p:spPr>
            <a:xfrm>
              <a:off x="1817033" y="1652759"/>
              <a:ext cx="1813794" cy="79047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ysClr val="window" lastClr="FFFFFF">
                  <a:lumMod val="75000"/>
                  <a:alpha val="40000"/>
                </a:sysClr>
              </a:outerShdw>
            </a:effectLst>
          </p:spPr>
          <p:txBody>
            <a:bodyPr wrap="none" tIns="72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WP1: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로봇기반 인식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[ETRI]</a:t>
              </a: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로봇 카메라 영상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고령자 행위 정보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   -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고령자 자세 정보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9E44B2-58FF-461A-88FC-462778903D7C}"/>
                </a:ext>
              </a:extLst>
            </p:cNvPr>
            <p:cNvSpPr/>
            <p:nvPr/>
          </p:nvSpPr>
          <p:spPr>
            <a:xfrm>
              <a:off x="1817032" y="2516854"/>
              <a:ext cx="1813794" cy="1172323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ysClr val="window" lastClr="FFFFFF">
                  <a:lumMod val="75000"/>
                  <a:alpha val="40000"/>
                </a:sysClr>
              </a:outerShdw>
            </a:effectLst>
          </p:spPr>
          <p:txBody>
            <a:bodyPr wrap="none" tIns="72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WP3: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리빙랩 데이터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[KETI]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리빙랩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IoT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센서 데이터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ko-KR" altLang="en-US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  </a:t>
              </a: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- </a:t>
              </a:r>
              <a:r>
                <a:rPr lang="ko-KR" altLang="en-US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거실문</a:t>
              </a:r>
              <a:endParaRPr lang="en-US" altLang="ko-KR" sz="1100" kern="0" dirty="0">
                <a:solidFill>
                  <a:srgbClr val="E7E6E6">
                    <a:lumMod val="10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-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화장실문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   - </a:t>
              </a:r>
              <a:r>
                <a:rPr lang="ko-KR" altLang="en-US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모션 센서</a:t>
              </a: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ko-KR" altLang="en-US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변기근처</a:t>
              </a:r>
              <a:r>
                <a:rPr lang="en-US" altLang="ko-KR" sz="1100" kern="0" dirty="0">
                  <a:solidFill>
                    <a:srgbClr val="E7E6E6">
                      <a:lumMod val="10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)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-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모션 센서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거실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0A927E-7A19-4511-9C51-5B3B1363D9D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1468368" y="4396835"/>
            <a:ext cx="403266" cy="10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2E1FB0-6497-4EA9-BAB6-F33D3930C680}"/>
              </a:ext>
            </a:extLst>
          </p:cNvPr>
          <p:cNvSpPr/>
          <p:nvPr/>
        </p:nvSpPr>
        <p:spPr>
          <a:xfrm>
            <a:off x="191344" y="5327304"/>
            <a:ext cx="1264368" cy="333295"/>
          </a:xfrm>
          <a:prstGeom prst="rect">
            <a:avLst/>
          </a:prstGeom>
          <a:noFill/>
          <a:ln w="12700" cap="flat" cmpd="sng" algn="ctr">
            <a:solidFill>
              <a:srgbClr val="5B9BD5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IoT Sensor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628C3E-E8DE-4694-AF52-C1B8A1E50DB8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1455712" y="5478488"/>
            <a:ext cx="415921" cy="1546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8" name="원통 51">
            <a:extLst>
              <a:ext uri="{FF2B5EF4-FFF2-40B4-BE49-F238E27FC236}">
                <a16:creationId xmlns:a16="http://schemas.microsoft.com/office/drawing/2014/main" id="{139F8267-84E3-42BA-A377-C8E915426900}"/>
              </a:ext>
            </a:extLst>
          </p:cNvPr>
          <p:cNvSpPr/>
          <p:nvPr/>
        </p:nvSpPr>
        <p:spPr>
          <a:xfrm>
            <a:off x="4247776" y="3833856"/>
            <a:ext cx="2136256" cy="1970759"/>
          </a:xfrm>
          <a:prstGeom prst="can">
            <a:avLst>
              <a:gd name="adj" fmla="val 11384"/>
            </a:avLst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Percept Sequence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E6448FC-09CA-4D95-B237-8864BF51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7456"/>
              </p:ext>
            </p:extLst>
          </p:nvPr>
        </p:nvGraphicFramePr>
        <p:xfrm>
          <a:off x="4382914" y="4350768"/>
          <a:ext cx="172819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1778163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15489237"/>
                    </a:ext>
                  </a:extLst>
                </a:gridCol>
              </a:tblGrid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신원</a:t>
                      </a:r>
                      <a:r>
                        <a:rPr lang="en-US" altLang="ko-KR" sz="800" b="1" dirty="0"/>
                        <a:t> 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사용자 </a:t>
                      </a:r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639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시간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Event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Time Stamp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6858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55</a:t>
                      </a:r>
                      <a:r>
                        <a:rPr lang="ko-KR" altLang="en-US" sz="800" b="1" dirty="0"/>
                        <a:t>종 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24947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10</a:t>
                      </a:r>
                      <a:r>
                        <a:rPr lang="ko-KR" altLang="en-US" sz="800" b="1" dirty="0"/>
                        <a:t>종 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9954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장소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거실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화장실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외부</a:t>
                      </a:r>
                      <a:r>
                        <a:rPr lang="en-US" altLang="ko-KR" sz="800" b="1" dirty="0"/>
                        <a:t>, </a:t>
                      </a:r>
                    </a:p>
                    <a:p>
                      <a:pPr latinLnBrk="1"/>
                      <a:r>
                        <a:rPr lang="ko-KR" altLang="en-US" sz="800" b="1" dirty="0"/>
                        <a:t>그 이외의 실내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4906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5C15D44-DA11-48EE-B05A-E113395F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0848"/>
              </p:ext>
            </p:extLst>
          </p:nvPr>
        </p:nvGraphicFramePr>
        <p:xfrm>
          <a:off x="4454922" y="4426505"/>
          <a:ext cx="172819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1778163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15489237"/>
                    </a:ext>
                  </a:extLst>
                </a:gridCol>
              </a:tblGrid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신원</a:t>
                      </a:r>
                      <a:r>
                        <a:rPr lang="en-US" altLang="ko-KR" sz="800" b="1" dirty="0"/>
                        <a:t> 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사용자 </a:t>
                      </a:r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639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시간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Event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Time Stamp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6858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55</a:t>
                      </a:r>
                      <a:r>
                        <a:rPr lang="ko-KR" altLang="en-US" sz="800" b="1" dirty="0"/>
                        <a:t>종 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24947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10</a:t>
                      </a:r>
                      <a:r>
                        <a:rPr lang="ko-KR" altLang="en-US" sz="800" b="1" dirty="0"/>
                        <a:t>종 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9954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장소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거실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화장실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외부</a:t>
                      </a:r>
                      <a:r>
                        <a:rPr lang="en-US" altLang="ko-KR" sz="800" b="1" dirty="0"/>
                        <a:t>, </a:t>
                      </a:r>
                    </a:p>
                    <a:p>
                      <a:pPr latinLnBrk="1"/>
                      <a:r>
                        <a:rPr lang="ko-KR" altLang="en-US" sz="800" b="1" dirty="0"/>
                        <a:t>그 이외의 실내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4906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438951A-41C2-411D-A5B9-5D46D476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80861"/>
              </p:ext>
            </p:extLst>
          </p:nvPr>
        </p:nvGraphicFramePr>
        <p:xfrm>
          <a:off x="4526930" y="4498513"/>
          <a:ext cx="172819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1778163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15489237"/>
                    </a:ext>
                  </a:extLst>
                </a:gridCol>
              </a:tblGrid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신원</a:t>
                      </a:r>
                      <a:r>
                        <a:rPr lang="en-US" altLang="ko-KR" sz="800" b="1" dirty="0"/>
                        <a:t> 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사용자 </a:t>
                      </a:r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639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시간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Event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Time Stamp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68581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55</a:t>
                      </a:r>
                      <a:r>
                        <a:rPr lang="ko-KR" altLang="en-US" sz="800" b="1" dirty="0"/>
                        <a:t>종 행동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24947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10</a:t>
                      </a:r>
                      <a:r>
                        <a:rPr lang="ko-KR" altLang="en-US" sz="800" b="1" dirty="0"/>
                        <a:t>종 자세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9954"/>
                  </a:ext>
                </a:extLst>
              </a:tr>
              <a:tr h="179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장소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거실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화장실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외부</a:t>
                      </a:r>
                      <a:r>
                        <a:rPr lang="en-US" altLang="ko-KR" sz="800" b="1" dirty="0"/>
                        <a:t>, </a:t>
                      </a:r>
                    </a:p>
                    <a:p>
                      <a:pPr latinLnBrk="1"/>
                      <a:r>
                        <a:rPr lang="ko-KR" altLang="en-US" sz="800" b="1" dirty="0"/>
                        <a:t>그 이외의 실내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49061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D7A337-FACF-49DE-8E39-D960603288E8}"/>
              </a:ext>
            </a:extLst>
          </p:cNvPr>
          <p:cNvCxnSpPr>
            <a:cxnSpLocks/>
            <a:stCxn id="19" idx="3"/>
            <a:endCxn id="38" idx="2"/>
          </p:cNvCxnSpPr>
          <p:nvPr/>
        </p:nvCxnSpPr>
        <p:spPr>
          <a:xfrm flipV="1">
            <a:off x="3848208" y="4819236"/>
            <a:ext cx="399568" cy="5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3136C1-5D40-4CF2-9048-B5875CBE22BE}"/>
              </a:ext>
            </a:extLst>
          </p:cNvPr>
          <p:cNvSpPr/>
          <p:nvPr/>
        </p:nvSpPr>
        <p:spPr>
          <a:xfrm>
            <a:off x="6840064" y="3429000"/>
            <a:ext cx="2136256" cy="27804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의도파악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3A21DEF-3EA7-4549-8D09-7667B55A8E65}"/>
              </a:ext>
            </a:extLst>
          </p:cNvPr>
          <p:cNvCxnSpPr>
            <a:cxnSpLocks/>
            <a:stCxn id="38" idx="4"/>
            <a:endCxn id="49" idx="1"/>
          </p:cNvCxnSpPr>
          <p:nvPr/>
        </p:nvCxnSpPr>
        <p:spPr>
          <a:xfrm flipV="1">
            <a:off x="6384032" y="4819235"/>
            <a:ext cx="45603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8AC576-F9F7-441B-A958-23292C3C808B}"/>
              </a:ext>
            </a:extLst>
          </p:cNvPr>
          <p:cNvSpPr/>
          <p:nvPr/>
        </p:nvSpPr>
        <p:spPr>
          <a:xfrm>
            <a:off x="6984080" y="3856420"/>
            <a:ext cx="1917773" cy="64209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wrap="none" tIns="7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Spatial/Temporal </a:t>
            </a:r>
            <a:r>
              <a:rPr lang="en-US" altLang="ko-KR" sz="1200" b="1" kern="0" dirty="0">
                <a:solidFill>
                  <a:srgbClr val="E7E6E6">
                    <a:lumMod val="10000"/>
                  </a:srgbClr>
                </a:solidFill>
                <a:latin typeface="맑은 고딕"/>
                <a:ea typeface="맑은 고딕" panose="020B0503020000020004" pitchFamily="50" charset="-127"/>
              </a:rPr>
              <a:t>based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Calculus Axioms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A689C9-59C1-4D82-AE47-94D63038AF66}"/>
              </a:ext>
            </a:extLst>
          </p:cNvPr>
          <p:cNvSpPr/>
          <p:nvPr/>
        </p:nvSpPr>
        <p:spPr>
          <a:xfrm>
            <a:off x="6976308" y="4635687"/>
            <a:ext cx="1917773" cy="144374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wrap="none" tIns="7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Advanced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Calculus Engine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EDB06B-4D58-4D9F-8433-AF06563B71CF}"/>
              </a:ext>
            </a:extLst>
          </p:cNvPr>
          <p:cNvSpPr/>
          <p:nvPr/>
        </p:nvSpPr>
        <p:spPr>
          <a:xfrm>
            <a:off x="9408368" y="4465862"/>
            <a:ext cx="2500995" cy="707886"/>
          </a:xfrm>
          <a:prstGeom prst="rect">
            <a:avLst/>
          </a:prstGeom>
          <a:noFill/>
          <a:ln w="12700" cap="flat" cmpd="sng" algn="ctr">
            <a:solidFill>
              <a:srgbClr val="5B9BD5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기존 의도 추론의 정확도</a:t>
            </a:r>
            <a:r>
              <a:rPr kumimoji="1" lang="ko-KR" altLang="en-US" sz="1300" b="1" kern="0" dirty="0">
                <a:solidFill>
                  <a:prstClr val="black"/>
                </a:solidFill>
              </a:rPr>
              <a:t> 향상 및 새로운 의도 추가</a:t>
            </a:r>
            <a:endParaRPr kumimoji="1" lang="en-US" altLang="ko-KR" sz="1300" b="1" kern="0" dirty="0">
              <a:solidFill>
                <a:prstClr val="black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4E04D1-1C64-401C-9B17-9A4EA9223E4E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8976320" y="4819235"/>
            <a:ext cx="432048" cy="57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60" name="모서리가 둥근 직사각형 10">
            <a:extLst>
              <a:ext uri="{FF2B5EF4-FFF2-40B4-BE49-F238E27FC236}">
                <a16:creationId xmlns:a16="http://schemas.microsoft.com/office/drawing/2014/main" id="{C229CC83-214D-4ABA-99C1-EBDA92822EC8}"/>
              </a:ext>
            </a:extLst>
          </p:cNvPr>
          <p:cNvSpPr/>
          <p:nvPr/>
        </p:nvSpPr>
        <p:spPr>
          <a:xfrm>
            <a:off x="320491" y="947742"/>
            <a:ext cx="11089232" cy="2363876"/>
          </a:xfrm>
          <a:prstGeom prst="roundRect">
            <a:avLst>
              <a:gd name="adj" fmla="val 5797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당해년도 연구의 발전 방향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입력 정보의 추가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행동과 자세가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Tagging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된 카메라 영상 정보에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IoT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센서 정보를 추가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IoT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센서 정보를 바탕으로 고령자의 장소를 인지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기존 의도의 정확도 향상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기존의 행동 및 자세와 장소 정보를 바탕으로 보다 향상된 복합 의도를 추론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위치 정보를 활용한 새로운 의도 파악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IoT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센서의 위치 정보를 활용한 고령자의 새로운 의도를 추가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외출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손씻기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용변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en-US" altLang="ko-KR" sz="1400" b="1" dirty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49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D4733-E76D-450F-874E-9BA20D60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F9E249-46CD-40E6-BA33-5E7FC6150FD2}"/>
              </a:ext>
            </a:extLst>
          </p:cNvPr>
          <p:cNvGrpSpPr/>
          <p:nvPr/>
        </p:nvGrpSpPr>
        <p:grpSpPr>
          <a:xfrm>
            <a:off x="530974" y="3230879"/>
            <a:ext cx="3918739" cy="424795"/>
            <a:chOff x="2435959" y="930673"/>
            <a:chExt cx="4229579" cy="338087"/>
          </a:xfrm>
        </p:grpSpPr>
        <p:sp>
          <p:nvSpPr>
            <p:cNvPr id="5" name="모서리가 둥근 직사각형 7">
              <a:extLst>
                <a:ext uri="{FF2B5EF4-FFF2-40B4-BE49-F238E27FC236}">
                  <a16:creationId xmlns:a16="http://schemas.microsoft.com/office/drawing/2014/main" id="{C0881C33-A62F-429E-9118-B79A28FC17DE}"/>
                </a:ext>
              </a:extLst>
            </p:cNvPr>
            <p:cNvSpPr/>
            <p:nvPr/>
          </p:nvSpPr>
          <p:spPr>
            <a:xfrm>
              <a:off x="2435959" y="930673"/>
              <a:ext cx="4229579" cy="3380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lin ang="27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ko-KR" altLang="en-US" sz="16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4B983-270C-433B-9D8E-1F5F308B33F4}"/>
                </a:ext>
              </a:extLst>
            </p:cNvPr>
            <p:cNvSpPr txBox="1"/>
            <p:nvPr/>
          </p:nvSpPr>
          <p:spPr>
            <a:xfrm>
              <a:off x="2662487" y="959937"/>
              <a:ext cx="3803648" cy="269449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 extrusionH="6350" contourW="19050">
                <a:bevelT w="0" h="19050"/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600" b="1" dirty="0">
                  <a:ln w="3175">
                    <a:noFill/>
                  </a:ln>
                  <a:solidFill>
                    <a:prstClr val="white"/>
                  </a:solidFill>
                  <a:latin typeface="Gill Sans Ultra Bold Condensed" panose="020B0A06020104020203" pitchFamily="34" charset="0"/>
                  <a:ea typeface="HY헤드라인M" pitchFamily="18" charset="-127"/>
                </a:rPr>
                <a:t>추가된 의도 인지</a:t>
              </a:r>
            </a:p>
          </p:txBody>
        </p:sp>
      </p:grp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3048FCF0-F85D-45D2-9884-3EB763E76982}"/>
              </a:ext>
            </a:extLst>
          </p:cNvPr>
          <p:cNvSpPr/>
          <p:nvPr/>
        </p:nvSpPr>
        <p:spPr>
          <a:xfrm>
            <a:off x="528937" y="3717034"/>
            <a:ext cx="11089232" cy="1392070"/>
          </a:xfrm>
          <a:prstGeom prst="roundRect">
            <a:avLst>
              <a:gd name="adj" fmla="val 9855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화장실에서의 의도 추론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화장실 문이 </a:t>
            </a:r>
            <a:r>
              <a:rPr lang="en-US" altLang="ko-KR" sz="1400" dirty="0">
                <a:solidFill>
                  <a:prstClr val="black"/>
                </a:solidFill>
              </a:rPr>
              <a:t>open/close </a:t>
            </a:r>
            <a:r>
              <a:rPr lang="ko-KR" altLang="en-US" sz="1400" dirty="0">
                <a:solidFill>
                  <a:prstClr val="black"/>
                </a:solidFill>
              </a:rPr>
              <a:t>되고 </a:t>
            </a:r>
            <a:r>
              <a:rPr lang="en-US" altLang="ko-KR" sz="1400" dirty="0">
                <a:solidFill>
                  <a:prstClr val="black"/>
                </a:solidFill>
              </a:rPr>
              <a:t>3~5</a:t>
            </a:r>
            <a:r>
              <a:rPr lang="ko-KR" altLang="en-US" sz="1400" dirty="0">
                <a:solidFill>
                  <a:prstClr val="black"/>
                </a:solidFill>
              </a:rPr>
              <a:t>분 정도 머무르며 변기근처에만 있는 경우 </a:t>
            </a:r>
            <a:r>
              <a:rPr lang="en-US" altLang="ko-KR" sz="1400" dirty="0">
                <a:solidFill>
                  <a:prstClr val="black"/>
                </a:solidFill>
              </a:rPr>
              <a:t>– </a:t>
            </a:r>
            <a:r>
              <a:rPr lang="ko-KR" altLang="en-US" sz="1400" dirty="0">
                <a:solidFill>
                  <a:prstClr val="black"/>
                </a:solidFill>
              </a:rPr>
              <a:t>손 씻기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ko-KR" altLang="en-US" sz="1400" dirty="0">
                <a:solidFill>
                  <a:prstClr val="black"/>
                </a:solidFill>
              </a:rPr>
              <a:t>용변 의도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화장실 문이 </a:t>
            </a:r>
            <a:r>
              <a:rPr lang="en-US" altLang="ko-KR" sz="1400" dirty="0">
                <a:solidFill>
                  <a:prstClr val="black"/>
                </a:solidFill>
              </a:rPr>
              <a:t>open/close </a:t>
            </a:r>
            <a:r>
              <a:rPr lang="ko-KR" altLang="en-US" sz="1400" dirty="0">
                <a:solidFill>
                  <a:prstClr val="black"/>
                </a:solidFill>
              </a:rPr>
              <a:t>되고 </a:t>
            </a:r>
            <a:r>
              <a:rPr lang="en-US" altLang="ko-KR" sz="1400" dirty="0">
                <a:solidFill>
                  <a:prstClr val="black"/>
                </a:solidFill>
              </a:rPr>
              <a:t>20~50</a:t>
            </a:r>
            <a:r>
              <a:rPr lang="ko-KR" altLang="en-US" sz="1400" dirty="0">
                <a:solidFill>
                  <a:prstClr val="black"/>
                </a:solidFill>
              </a:rPr>
              <a:t>분 정도 머무르며 </a:t>
            </a:r>
            <a:r>
              <a:rPr lang="en-US" altLang="ko-KR" sz="1400" dirty="0">
                <a:solidFill>
                  <a:prstClr val="black"/>
                </a:solidFill>
              </a:rPr>
              <a:t>“</a:t>
            </a:r>
            <a:r>
              <a:rPr lang="ko-KR" altLang="en-US" sz="1400" dirty="0">
                <a:solidFill>
                  <a:prstClr val="black"/>
                </a:solidFill>
              </a:rPr>
              <a:t>변기근처에 왔다 갔다</a:t>
            </a:r>
            <a:r>
              <a:rPr lang="en-US" altLang="ko-KR" sz="1400" dirty="0">
                <a:solidFill>
                  <a:prstClr val="black"/>
                </a:solidFill>
              </a:rPr>
              <a:t>”</a:t>
            </a:r>
            <a:r>
              <a:rPr lang="ko-KR" altLang="en-US" sz="1400" dirty="0">
                <a:solidFill>
                  <a:prstClr val="black"/>
                </a:solidFill>
              </a:rPr>
              <a:t>를 반복 </a:t>
            </a:r>
            <a:r>
              <a:rPr lang="en-US" altLang="ko-KR" sz="1400" dirty="0">
                <a:solidFill>
                  <a:prstClr val="black"/>
                </a:solidFill>
              </a:rPr>
              <a:t>– </a:t>
            </a:r>
            <a:r>
              <a:rPr lang="ko-KR" altLang="en-US" sz="1400" dirty="0">
                <a:solidFill>
                  <a:prstClr val="black"/>
                </a:solidFill>
              </a:rPr>
              <a:t>기타 화장실 의도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생활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패턴으로 활용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도</a:t>
            </a:r>
            <a:r>
              <a:rPr lang="en-US" altLang="ko-KR" sz="1400" dirty="0">
                <a:solidFill>
                  <a:prstClr val="black"/>
                </a:solidFill>
              </a:rPr>
              <a:t>xx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– </a:t>
            </a:r>
            <a:r>
              <a:rPr lang="ko-KR" altLang="en-US" sz="1400" dirty="0">
                <a:solidFill>
                  <a:prstClr val="black"/>
                </a:solidFill>
              </a:rPr>
              <a:t>새벽에 화장실을 자주 감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5617140E-0B23-4AF4-A843-F4811E389CE7}"/>
              </a:ext>
            </a:extLst>
          </p:cNvPr>
          <p:cNvSpPr/>
          <p:nvPr/>
        </p:nvSpPr>
        <p:spPr>
          <a:xfrm>
            <a:off x="528937" y="5241776"/>
            <a:ext cx="11089232" cy="1097876"/>
          </a:xfrm>
          <a:prstGeom prst="roundRect">
            <a:avLst>
              <a:gd name="adj" fmla="val 9855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현관문의 </a:t>
            </a:r>
            <a:r>
              <a:rPr lang="en-US" altLang="ko-KR" sz="1600" dirty="0">
                <a:solidFill>
                  <a:prstClr val="black"/>
                </a:solidFill>
              </a:rPr>
              <a:t>[open, close] </a:t>
            </a:r>
            <a:r>
              <a:rPr lang="ko-KR" altLang="en-US" sz="1600" dirty="0">
                <a:solidFill>
                  <a:prstClr val="black"/>
                </a:solidFill>
              </a:rPr>
              <a:t>발생 간격과 행동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자세 정보 유무로 외출 의도 추론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현관문의 </a:t>
            </a:r>
            <a:r>
              <a:rPr lang="en-US" altLang="ko-KR" sz="1400" dirty="0">
                <a:solidFill>
                  <a:prstClr val="black"/>
                </a:solidFill>
              </a:rPr>
              <a:t>open/close </a:t>
            </a:r>
            <a:r>
              <a:rPr lang="ko-KR" altLang="en-US" sz="1400" dirty="0">
                <a:solidFill>
                  <a:prstClr val="black"/>
                </a:solidFill>
              </a:rPr>
              <a:t>시점부터 다음 </a:t>
            </a:r>
            <a:r>
              <a:rPr lang="en-US" altLang="ko-KR" sz="1400" dirty="0">
                <a:solidFill>
                  <a:prstClr val="black"/>
                </a:solidFill>
              </a:rPr>
              <a:t>open/close</a:t>
            </a:r>
            <a:r>
              <a:rPr lang="ko-KR" altLang="en-US" sz="1400" dirty="0">
                <a:solidFill>
                  <a:prstClr val="black"/>
                </a:solidFill>
              </a:rPr>
              <a:t>가 발생하는 시점까지 모션 센싱이 발생하지 않고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</a:rPr>
              <a:t>행동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ko-KR" altLang="en-US" sz="1400" dirty="0">
                <a:solidFill>
                  <a:prstClr val="black"/>
                </a:solidFill>
              </a:rPr>
              <a:t>자세 정보가 없으면 외출로 추론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83B898-1687-4A90-A13C-653299BB6E17}"/>
              </a:ext>
            </a:extLst>
          </p:cNvPr>
          <p:cNvGrpSpPr/>
          <p:nvPr/>
        </p:nvGrpSpPr>
        <p:grpSpPr>
          <a:xfrm>
            <a:off x="528937" y="1124744"/>
            <a:ext cx="3918739" cy="424795"/>
            <a:chOff x="2435959" y="930673"/>
            <a:chExt cx="4229579" cy="338087"/>
          </a:xfrm>
        </p:grpSpPr>
        <p:sp>
          <p:nvSpPr>
            <p:cNvPr id="10" name="모서리가 둥근 직사각형 7">
              <a:extLst>
                <a:ext uri="{FF2B5EF4-FFF2-40B4-BE49-F238E27FC236}">
                  <a16:creationId xmlns:a16="http://schemas.microsoft.com/office/drawing/2014/main" id="{BFF30CE8-308C-4CC7-8252-6BE0AE7A320C}"/>
                </a:ext>
              </a:extLst>
            </p:cNvPr>
            <p:cNvSpPr/>
            <p:nvPr/>
          </p:nvSpPr>
          <p:spPr>
            <a:xfrm>
              <a:off x="2435959" y="930673"/>
              <a:ext cx="4229579" cy="3380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lin ang="27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ko-KR" altLang="en-US" sz="16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32DEFC-7CA0-4C53-82B3-A2A694DC2497}"/>
                </a:ext>
              </a:extLst>
            </p:cNvPr>
            <p:cNvSpPr txBox="1"/>
            <p:nvPr/>
          </p:nvSpPr>
          <p:spPr>
            <a:xfrm>
              <a:off x="2662487" y="959937"/>
              <a:ext cx="3803648" cy="269449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 extrusionH="6350" contourW="19050">
                <a:bevelT w="0" h="19050"/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600" b="1" dirty="0">
                  <a:ln w="3175">
                    <a:noFill/>
                  </a:ln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의도 정확성 향상</a:t>
              </a:r>
            </a:p>
          </p:txBody>
        </p:sp>
      </p:grp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A284C07A-0627-43DE-82DC-F2AA580AE573}"/>
              </a:ext>
            </a:extLst>
          </p:cNvPr>
          <p:cNvSpPr/>
          <p:nvPr/>
        </p:nvSpPr>
        <p:spPr>
          <a:xfrm>
            <a:off x="528937" y="1628800"/>
            <a:ext cx="11089232" cy="1368152"/>
          </a:xfrm>
          <a:prstGeom prst="roundRect">
            <a:avLst>
              <a:gd name="adj" fmla="val 9855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특정 위치의 모션 센싱 정보를 이용하여 의도를 정확히 </a:t>
            </a:r>
            <a:r>
              <a:rPr lang="en-US" altLang="ko-KR" sz="1600" dirty="0">
                <a:solidFill>
                  <a:prstClr val="black"/>
                </a:solidFill>
              </a:rPr>
              <a:t>termination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</a:rPr>
              <a:t>:  12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분</a:t>
            </a:r>
            <a:r>
              <a:rPr lang="en-US" altLang="ko-KR" sz="1400" dirty="0">
                <a:solidFill>
                  <a:prstClr val="black"/>
                </a:solidFill>
              </a:rPr>
              <a:t>~30</a:t>
            </a:r>
            <a:r>
              <a:rPr lang="ko-KR" altLang="en-US" sz="1400" dirty="0">
                <a:solidFill>
                  <a:prstClr val="black"/>
                </a:solidFill>
              </a:rPr>
              <a:t>분 식사준비 의도 발생</a:t>
            </a:r>
            <a:r>
              <a:rPr lang="en-US" altLang="ko-KR" sz="1400" dirty="0">
                <a:solidFill>
                  <a:prstClr val="black"/>
                </a:solidFill>
              </a:rPr>
              <a:t> → 12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30</a:t>
            </a:r>
            <a:r>
              <a:rPr lang="ko-KR" altLang="en-US" sz="1400" dirty="0">
                <a:solidFill>
                  <a:prstClr val="black"/>
                </a:solidFill>
              </a:rPr>
              <a:t>분 부엌 모션 센서 종료 후 </a:t>
            </a:r>
            <a:r>
              <a:rPr lang="en-US" altLang="ko-KR" sz="1400" dirty="0">
                <a:solidFill>
                  <a:prstClr val="black"/>
                </a:solidFill>
              </a:rPr>
              <a:t>14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50</a:t>
            </a:r>
            <a:r>
              <a:rPr lang="ko-KR" altLang="en-US" sz="1400" dirty="0">
                <a:solidFill>
                  <a:prstClr val="black"/>
                </a:solidFill>
              </a:rPr>
              <a:t>분까지 행동과 자세정보 없음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이전 추론</a:t>
            </a:r>
            <a:r>
              <a:rPr lang="en-US" altLang="ko-KR" sz="1400" dirty="0">
                <a:solidFill>
                  <a:prstClr val="black"/>
                </a:solidFill>
              </a:rPr>
              <a:t>: 12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분부터</a:t>
            </a:r>
            <a:r>
              <a:rPr lang="en-US" altLang="ko-KR" sz="1400" dirty="0">
                <a:solidFill>
                  <a:prstClr val="black"/>
                </a:solidFill>
              </a:rPr>
              <a:t> 13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00</a:t>
            </a:r>
            <a:r>
              <a:rPr lang="ko-KR" altLang="en-US" sz="1400" dirty="0">
                <a:solidFill>
                  <a:prstClr val="black"/>
                </a:solidFill>
              </a:rPr>
              <a:t>분까지 식사준비 의도</a:t>
            </a:r>
            <a:r>
              <a:rPr lang="en-US" altLang="ko-KR" sz="1400" dirty="0">
                <a:solidFill>
                  <a:prstClr val="black"/>
                </a:solidFill>
              </a:rPr>
              <a:t>          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새로운 추론 결과 </a:t>
            </a:r>
            <a:r>
              <a:rPr lang="en-US" altLang="ko-KR" sz="1400" dirty="0">
                <a:solidFill>
                  <a:prstClr val="black"/>
                </a:solidFill>
              </a:rPr>
              <a:t>: 12</a:t>
            </a:r>
            <a:r>
              <a:rPr lang="ko-KR" altLang="en-US" sz="1400" dirty="0">
                <a:solidFill>
                  <a:prstClr val="black"/>
                </a:solidFill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분부터 </a:t>
            </a:r>
            <a:r>
              <a:rPr lang="en-US" altLang="ko-KR" sz="1400" dirty="0">
                <a:solidFill>
                  <a:prstClr val="black"/>
                </a:solidFill>
              </a:rPr>
              <a:t>30</a:t>
            </a:r>
            <a:r>
              <a:rPr lang="ko-KR" altLang="en-US" sz="1400" dirty="0">
                <a:solidFill>
                  <a:prstClr val="black"/>
                </a:solidFill>
              </a:rPr>
              <a:t>분까지 식사준비 의도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A1AB-EED8-42CD-9F5A-A25E8021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7AEC0C-20E1-4C57-A43D-8B8E10FCB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0958"/>
              </p:ext>
            </p:extLst>
          </p:nvPr>
        </p:nvGraphicFramePr>
        <p:xfrm>
          <a:off x="407368" y="875734"/>
          <a:ext cx="9178154" cy="57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18">
                  <a:extLst>
                    <a:ext uri="{9D8B030D-6E8A-4147-A177-3AD203B41FA5}">
                      <a16:colId xmlns:a16="http://schemas.microsoft.com/office/drawing/2014/main" val="328683449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92517727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288793036"/>
                    </a:ext>
                  </a:extLst>
                </a:gridCol>
                <a:gridCol w="2956476">
                  <a:extLst>
                    <a:ext uri="{9D8B030D-6E8A-4147-A177-3AD203B41FA5}">
                      <a16:colId xmlns:a16="http://schemas.microsoft.com/office/drawing/2014/main" val="3290431706"/>
                    </a:ext>
                  </a:extLst>
                </a:gridCol>
              </a:tblGrid>
              <a:tr h="30889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Intentions</a:t>
                      </a:r>
                      <a:endParaRPr lang="gu-IN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세부 의도</a:t>
                      </a:r>
                      <a:endParaRPr lang="gu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IoT</a:t>
                      </a:r>
                      <a:r>
                        <a:rPr lang="ko-KR" altLang="en-US" sz="1600" dirty="0"/>
                        <a:t>센서 기반 정확성</a:t>
                      </a:r>
                      <a:r>
                        <a:rPr lang="en-US" sz="1600" dirty="0"/>
                        <a:t> </a:t>
                      </a:r>
                      <a:r>
                        <a:rPr lang="ko-KR" altLang="en-US" sz="1600" dirty="0"/>
                        <a:t>향상</a:t>
                      </a:r>
                      <a:endParaRPr lang="gu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826699"/>
                  </a:ext>
                </a:extLst>
              </a:tr>
              <a:tr h="341135">
                <a:tc rowSpan="1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차년도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추론 의도</a:t>
                      </a:r>
                      <a:endParaRPr lang="gu-I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Meal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PrepareMeal(</a:t>
                      </a:r>
                      <a:r>
                        <a:rPr lang="ko-KR" altLang="en-US" sz="1200" dirty="0"/>
                        <a:t>식사준비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063143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Meal(</a:t>
                      </a:r>
                      <a:r>
                        <a:rPr lang="ko-KR" altLang="en-US" sz="1200" dirty="0"/>
                        <a:t>식사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Refreshment(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다과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/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WatchingTV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O</a:t>
                      </a:r>
                      <a:endParaRPr lang="gu-IN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905485"/>
                  </a:ext>
                </a:extLst>
              </a:tr>
              <a:tr h="141930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Communication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TalkW</a:t>
                      </a:r>
                      <a:r>
                        <a:rPr lang="en-US" sz="1200" dirty="0"/>
                        <a:t>ithPerson(</a:t>
                      </a:r>
                      <a:r>
                        <a:rPr lang="ko-KR" altLang="en-US" sz="1200" dirty="0"/>
                        <a:t>대화하기</a:t>
                      </a:r>
                      <a:r>
                        <a:rPr lang="en-US" sz="1200" dirty="0"/>
                        <a:t>)</a:t>
                      </a: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O</a:t>
                      </a:r>
                      <a:endParaRPr lang="gu-IN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516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Phone(</a:t>
                      </a:r>
                      <a:r>
                        <a:rPr lang="ko-KR" altLang="en-US" sz="1200" dirty="0"/>
                        <a:t>전화통화하기</a:t>
                      </a:r>
                      <a:r>
                        <a:rPr lang="en-US" altLang="ko-KR" sz="1200" dirty="0"/>
                        <a:t>)</a:t>
                      </a: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-</a:t>
                      </a:r>
                      <a:endParaRPr lang="gu-IN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Reading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gu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62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Cleaning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1054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ArrangeThing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-</a:t>
                      </a:r>
                      <a:endParaRPr lang="gu-IN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5977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Smoking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-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21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HealthCare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-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19994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Drink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77321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/>
                      <a:endParaRPr lang="gu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Clothing</a:t>
                      </a:r>
                      <a:endParaRPr lang="gu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-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2390"/>
                  </a:ext>
                </a:extLst>
              </a:tr>
              <a:tr h="28081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차년도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추가될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/>
                        <a:t>직장 출근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외출</a:t>
                      </a:r>
                      <a:r>
                        <a:rPr lang="en-US" altLang="ko-KR" sz="1200" b="1" dirty="0"/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/>
                        <a:t>교회 참석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외출</a:t>
                      </a:r>
                      <a:r>
                        <a:rPr lang="en-US" altLang="ko-KR" sz="1200" b="1" dirty="0"/>
                        <a:t>)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31687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effectLst/>
                        </a:rPr>
                        <a:t>외출준비</a:t>
                      </a:r>
                      <a:r>
                        <a:rPr lang="en-US" altLang="ko-KR" sz="1200" b="1" dirty="0">
                          <a:effectLst/>
                        </a:rPr>
                        <a:t> (</a:t>
                      </a:r>
                      <a:r>
                        <a:rPr lang="ko-KR" altLang="en-US" sz="1200" b="1" dirty="0">
                          <a:effectLst/>
                        </a:rPr>
                        <a:t>손씻기</a:t>
                      </a:r>
                      <a:r>
                        <a:rPr lang="en-US" altLang="ko-KR" sz="1200" b="1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/>
                        <a:t>식사준비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손씻기</a:t>
                      </a:r>
                      <a:r>
                        <a:rPr lang="en-US" altLang="ko-KR" sz="1200" b="1" dirty="0"/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/>
                        <a:t>수면준비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손씻기</a:t>
                      </a:r>
                      <a:r>
                        <a:rPr lang="en-US" altLang="ko-KR" sz="1200" b="1" dirty="0"/>
                        <a:t>)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6176"/>
                  </a:ext>
                </a:extLst>
              </a:tr>
              <a:tr h="28081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1" dirty="0"/>
                        <a:t>화장실활동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빨래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샤워 등등</a:t>
                      </a:r>
                      <a:r>
                        <a:rPr lang="en-US" altLang="ko-KR" sz="1200" b="1" dirty="0"/>
                        <a:t>)</a:t>
                      </a:r>
                      <a:endParaRPr lang="gu-IN" sz="12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gu-IN" sz="12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O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2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DB5CB-8D5A-4C53-89D8-EA0264B6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모서리가 둥근 직사각형 10">
            <a:extLst>
              <a:ext uri="{FF2B5EF4-FFF2-40B4-BE49-F238E27FC236}">
                <a16:creationId xmlns:a16="http://schemas.microsoft.com/office/drawing/2014/main" id="{E62CFD7D-27AB-43E9-88E6-F7E89371112B}"/>
              </a:ext>
            </a:extLst>
          </p:cNvPr>
          <p:cNvSpPr/>
          <p:nvPr/>
        </p:nvSpPr>
        <p:spPr>
          <a:xfrm>
            <a:off x="320491" y="1340768"/>
            <a:ext cx="11089232" cy="1244562"/>
          </a:xfrm>
          <a:prstGeom prst="roundRect">
            <a:avLst>
              <a:gd name="adj" fmla="val 5797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당해년도 의도 추론 엔진 발전 내용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행동 및 자세와 시공간 정보를 바탕으로 보다 향상된 복합 의도를 추론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의도 추론 과정을 자동 설명하는 </a:t>
            </a:r>
            <a:r>
              <a:rPr lang="en-US" altLang="ko-KR" sz="1400" dirty="0">
                <a:solidFill>
                  <a:prstClr val="black"/>
                </a:solidFill>
              </a:rPr>
              <a:t>Explanation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기능 추가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C0685-06A3-42DA-B1A7-0D1DA83B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924944"/>
            <a:ext cx="9037212" cy="3465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FE5423-4AC6-4337-A72D-6235C7086BF6}"/>
              </a:ext>
            </a:extLst>
          </p:cNvPr>
          <p:cNvSpPr/>
          <p:nvPr/>
        </p:nvSpPr>
        <p:spPr>
          <a:xfrm>
            <a:off x="7257006" y="2924944"/>
            <a:ext cx="345638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57B4E-53F8-49EB-9F85-D630146373B2}"/>
              </a:ext>
            </a:extLst>
          </p:cNvPr>
          <p:cNvSpPr txBox="1"/>
          <p:nvPr/>
        </p:nvSpPr>
        <p:spPr>
          <a:xfrm>
            <a:off x="8209359" y="2924944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생활 패턴 모델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2F6C0-9613-441D-BADD-A1F124EABDD2}"/>
              </a:ext>
            </a:extLst>
          </p:cNvPr>
          <p:cNvSpPr txBox="1"/>
          <p:nvPr/>
        </p:nvSpPr>
        <p:spPr>
          <a:xfrm>
            <a:off x="7392144" y="3270789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김</a:t>
            </a:r>
            <a:r>
              <a:rPr lang="en-US" altLang="ko-KR" sz="1400" b="1" dirty="0"/>
              <a:t>XX</a:t>
            </a:r>
            <a:r>
              <a:rPr lang="ko-KR" altLang="en-US" sz="1400" b="1" dirty="0"/>
              <a:t>씨는 </a:t>
            </a:r>
            <a:r>
              <a:rPr lang="en-US" altLang="ko-KR" sz="1400" b="1" dirty="0"/>
              <a:t>10~17</a:t>
            </a:r>
            <a:r>
              <a:rPr lang="ko-KR" altLang="en-US" sz="1400" b="1" dirty="0"/>
              <a:t>시까지 출근한다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0992-D3F9-4E8F-9C85-384443F15C73}"/>
              </a:ext>
            </a:extLst>
          </p:cNvPr>
          <p:cNvSpPr txBox="1"/>
          <p:nvPr/>
        </p:nvSpPr>
        <p:spPr>
          <a:xfrm>
            <a:off x="7392144" y="3607165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김</a:t>
            </a:r>
            <a:r>
              <a:rPr lang="en-US" altLang="ko-KR" sz="1400" b="1" dirty="0"/>
              <a:t>XX</a:t>
            </a:r>
            <a:r>
              <a:rPr lang="ko-KR" altLang="en-US" sz="1400" b="1" dirty="0"/>
              <a:t>씨는 거의 외출전 손을 씻는다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DEFE-0703-4AB5-B98B-67BC49A60FBC}"/>
              </a:ext>
            </a:extLst>
          </p:cNvPr>
          <p:cNvSpPr txBox="1"/>
          <p:nvPr/>
        </p:nvSpPr>
        <p:spPr>
          <a:xfrm>
            <a:off x="8256040" y="3986707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생활 성향 모델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353E-3DE6-46EA-91B2-9EA9E950FF0F}"/>
              </a:ext>
            </a:extLst>
          </p:cNvPr>
          <p:cNvSpPr txBox="1"/>
          <p:nvPr/>
        </p:nvSpPr>
        <p:spPr>
          <a:xfrm>
            <a:off x="7397104" y="4326321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</a:t>
            </a:r>
            <a:r>
              <a:rPr lang="en-US" altLang="ko-KR" sz="1400" b="1" dirty="0"/>
              <a:t>XX</a:t>
            </a:r>
            <a:r>
              <a:rPr lang="ko-KR" altLang="en-US" sz="1400" b="1" dirty="0"/>
              <a:t>씨는 손님과 자주 대화한다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80927-2CAE-4B19-AC14-702EF1784A5F}"/>
              </a:ext>
            </a:extLst>
          </p:cNvPr>
          <p:cNvSpPr txBox="1"/>
          <p:nvPr/>
        </p:nvSpPr>
        <p:spPr>
          <a:xfrm>
            <a:off x="7397281" y="4665935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김</a:t>
            </a:r>
            <a:r>
              <a:rPr lang="en-US" altLang="ko-KR" sz="1400" b="1" dirty="0"/>
              <a:t>XX</a:t>
            </a:r>
            <a:r>
              <a:rPr lang="ko-KR" altLang="en-US" sz="1400" b="1" dirty="0"/>
              <a:t>씨는 식사 준비를 자주한다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DA586-B03C-4924-8628-2BFC57F18D42}"/>
              </a:ext>
            </a:extLst>
          </p:cNvPr>
          <p:cNvSpPr/>
          <p:nvPr/>
        </p:nvSpPr>
        <p:spPr>
          <a:xfrm>
            <a:off x="7320136" y="2924944"/>
            <a:ext cx="3425811" cy="102992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F637D-A82E-423B-BFD1-0D825B9A74D8}"/>
              </a:ext>
            </a:extLst>
          </p:cNvPr>
          <p:cNvSpPr/>
          <p:nvPr/>
        </p:nvSpPr>
        <p:spPr>
          <a:xfrm>
            <a:off x="7320135" y="4005064"/>
            <a:ext cx="3425811" cy="102992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553FE-329E-46E1-ABB7-0E89A549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차년도 연구 개발 내용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A720452-F575-4E8B-B6C2-6880CFC97CB7}"/>
              </a:ext>
            </a:extLst>
          </p:cNvPr>
          <p:cNvCxnSpPr>
            <a:endCxn id="78" idx="1"/>
          </p:cNvCxnSpPr>
          <p:nvPr/>
        </p:nvCxnSpPr>
        <p:spPr>
          <a:xfrm>
            <a:off x="3230880" y="1686563"/>
            <a:ext cx="1089350" cy="576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7F120E-0873-49C1-B4A0-09F37E02830A}"/>
              </a:ext>
            </a:extLst>
          </p:cNvPr>
          <p:cNvSpPr/>
          <p:nvPr/>
        </p:nvSpPr>
        <p:spPr>
          <a:xfrm>
            <a:off x="6181928" y="2286919"/>
            <a:ext cx="2793599" cy="984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Ontology &amp;Rule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01D325-182E-4A72-9628-625B8850F62B}"/>
              </a:ext>
            </a:extLst>
          </p:cNvPr>
          <p:cNvSpPr/>
          <p:nvPr/>
        </p:nvSpPr>
        <p:spPr>
          <a:xfrm>
            <a:off x="1749095" y="1402999"/>
            <a:ext cx="1550365" cy="27188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Percept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3E1C150-53DD-4AA5-AF1B-9DFFC4F6D7A7}"/>
              </a:ext>
            </a:extLst>
          </p:cNvPr>
          <p:cNvSpPr/>
          <p:nvPr/>
        </p:nvSpPr>
        <p:spPr>
          <a:xfrm>
            <a:off x="767408" y="1724476"/>
            <a:ext cx="720080" cy="72008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C781D2-E27C-4A46-AB24-E561FD792281}"/>
              </a:ext>
            </a:extLst>
          </p:cNvPr>
          <p:cNvSpPr txBox="1"/>
          <p:nvPr/>
        </p:nvSpPr>
        <p:spPr>
          <a:xfrm>
            <a:off x="775731" y="1961437"/>
            <a:ext cx="71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camera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E407B57-74AA-40F5-BA96-0271C743ABEA}"/>
              </a:ext>
            </a:extLst>
          </p:cNvPr>
          <p:cNvSpPr/>
          <p:nvPr/>
        </p:nvSpPr>
        <p:spPr>
          <a:xfrm>
            <a:off x="775731" y="3314541"/>
            <a:ext cx="720080" cy="72008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B358F0-92C0-43B3-B013-B8D1F0A03A1B}"/>
              </a:ext>
            </a:extLst>
          </p:cNvPr>
          <p:cNvSpPr txBox="1"/>
          <p:nvPr/>
        </p:nvSpPr>
        <p:spPr>
          <a:xfrm>
            <a:off x="784054" y="3452207"/>
            <a:ext cx="71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IoT Sensor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281829-46BB-42A7-A0AC-10ED251202C1}"/>
              </a:ext>
            </a:extLst>
          </p:cNvPr>
          <p:cNvSpPr/>
          <p:nvPr/>
        </p:nvSpPr>
        <p:spPr>
          <a:xfrm>
            <a:off x="1919536" y="1786963"/>
            <a:ext cx="1224136" cy="59510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Pose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D5A4254-0E85-44CC-B34F-729739BDCAE4}"/>
              </a:ext>
            </a:extLst>
          </p:cNvPr>
          <p:cNvSpPr/>
          <p:nvPr/>
        </p:nvSpPr>
        <p:spPr>
          <a:xfrm>
            <a:off x="1919536" y="3377028"/>
            <a:ext cx="1224136" cy="59510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IoT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 Info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BE3F55E-03B9-47C2-B3DA-5A06ED08B8F3}"/>
              </a:ext>
            </a:extLst>
          </p:cNvPr>
          <p:cNvSpPr/>
          <p:nvPr/>
        </p:nvSpPr>
        <p:spPr>
          <a:xfrm>
            <a:off x="767408" y="2507038"/>
            <a:ext cx="720080" cy="72008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69DE63-B41A-4553-A652-F0ACFCAF2C8D}"/>
              </a:ext>
            </a:extLst>
          </p:cNvPr>
          <p:cNvSpPr txBox="1"/>
          <p:nvPr/>
        </p:nvSpPr>
        <p:spPr>
          <a:xfrm>
            <a:off x="732113" y="2731299"/>
            <a:ext cx="78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context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3A986-2760-4166-89FA-3F1C276DC8A6}"/>
              </a:ext>
            </a:extLst>
          </p:cNvPr>
          <p:cNvSpPr/>
          <p:nvPr/>
        </p:nvSpPr>
        <p:spPr>
          <a:xfrm>
            <a:off x="1919536" y="2569302"/>
            <a:ext cx="1224136" cy="59510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Object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8EFC4FF-C1D9-4A3F-92B8-3DD824544609}"/>
              </a:ext>
            </a:extLst>
          </p:cNvPr>
          <p:cNvCxnSpPr>
            <a:stCxn id="58" idx="6"/>
            <a:endCxn id="62" idx="1"/>
          </p:cNvCxnSpPr>
          <p:nvPr/>
        </p:nvCxnSpPr>
        <p:spPr>
          <a:xfrm>
            <a:off x="1487488" y="2084516"/>
            <a:ext cx="432048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E831B1-EC9D-4DAE-AE55-3F3631B8C426}"/>
              </a:ext>
            </a:extLst>
          </p:cNvPr>
          <p:cNvCxnSpPr>
            <a:stCxn id="64" idx="6"/>
            <a:endCxn id="66" idx="1"/>
          </p:cNvCxnSpPr>
          <p:nvPr/>
        </p:nvCxnSpPr>
        <p:spPr>
          <a:xfrm flipV="1">
            <a:off x="1487488" y="2866856"/>
            <a:ext cx="432048" cy="22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10D229B-712C-4836-94F7-CCA44D2F0500}"/>
              </a:ext>
            </a:extLst>
          </p:cNvPr>
          <p:cNvCxnSpPr>
            <a:stCxn id="60" idx="6"/>
            <a:endCxn id="63" idx="1"/>
          </p:cNvCxnSpPr>
          <p:nvPr/>
        </p:nvCxnSpPr>
        <p:spPr>
          <a:xfrm>
            <a:off x="1495811" y="3674581"/>
            <a:ext cx="423725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9868FD-452D-45A3-B8AF-4789B5FE1AD0}"/>
              </a:ext>
            </a:extLst>
          </p:cNvPr>
          <p:cNvSpPr/>
          <p:nvPr/>
        </p:nvSpPr>
        <p:spPr>
          <a:xfrm>
            <a:off x="2406596" y="5154723"/>
            <a:ext cx="1618737" cy="397398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Explanation Engine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B0B7A17-7585-49C2-A729-9D84AEF39E42}"/>
              </a:ext>
            </a:extLst>
          </p:cNvPr>
          <p:cNvCxnSpPr>
            <a:cxnSpLocks/>
          </p:cNvCxnSpPr>
          <p:nvPr/>
        </p:nvCxnSpPr>
        <p:spPr>
          <a:xfrm flipH="1">
            <a:off x="2069818" y="5347897"/>
            <a:ext cx="348805" cy="339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19DD49-1CB1-406D-8175-FB05C210DB38}"/>
              </a:ext>
            </a:extLst>
          </p:cNvPr>
          <p:cNvSpPr txBox="1"/>
          <p:nvPr/>
        </p:nvSpPr>
        <p:spPr>
          <a:xfrm>
            <a:off x="1102909" y="5200359"/>
            <a:ext cx="103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Explanation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8402A1-8071-4C89-A3DE-948328DEAAB8}"/>
              </a:ext>
            </a:extLst>
          </p:cNvPr>
          <p:cNvSpPr txBox="1"/>
          <p:nvPr/>
        </p:nvSpPr>
        <p:spPr>
          <a:xfrm>
            <a:off x="5170494" y="3430420"/>
            <a:ext cx="120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marR="0" lvl="0" indent="-88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Activity</a:t>
            </a:r>
          </a:p>
          <a:p>
            <a:pPr marL="88900" marR="0" lvl="0" indent="-88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Object</a:t>
            </a:r>
          </a:p>
          <a:p>
            <a:pPr marL="88900" marR="0" lvl="0" indent="-88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IoT Sensor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180759-0EFB-4114-A6DB-D62377E59F9F}"/>
              </a:ext>
            </a:extLst>
          </p:cNvPr>
          <p:cNvCxnSpPr>
            <a:stCxn id="84" idx="3"/>
            <a:endCxn id="92" idx="2"/>
          </p:cNvCxnSpPr>
          <p:nvPr/>
        </p:nvCxnSpPr>
        <p:spPr>
          <a:xfrm>
            <a:off x="8975526" y="5342373"/>
            <a:ext cx="856645" cy="8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90ABDD-AF73-42E5-9265-189FBB53CF9F}"/>
              </a:ext>
            </a:extLst>
          </p:cNvPr>
          <p:cNvSpPr/>
          <p:nvPr/>
        </p:nvSpPr>
        <p:spPr>
          <a:xfrm>
            <a:off x="4320230" y="1387738"/>
            <a:ext cx="1695525" cy="60918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Preprocessing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8709B60-CE21-460E-A64D-DC1263F6A5C5}"/>
              </a:ext>
            </a:extLst>
          </p:cNvPr>
          <p:cNvSpPr/>
          <p:nvPr/>
        </p:nvSpPr>
        <p:spPr>
          <a:xfrm>
            <a:off x="621603" y="1413432"/>
            <a:ext cx="1044932" cy="2708427"/>
          </a:xfrm>
          <a:prstGeom prst="rect">
            <a:avLst/>
          </a:prstGeom>
          <a:noFill/>
          <a:ln w="12700" cap="flat" cmpd="sng" algn="ctr">
            <a:solidFill>
              <a:srgbClr val="5B9BD5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원통 51">
            <a:extLst>
              <a:ext uri="{FF2B5EF4-FFF2-40B4-BE49-F238E27FC236}">
                <a16:creationId xmlns:a16="http://schemas.microsoft.com/office/drawing/2014/main" id="{15D98725-A2A3-4E20-83F1-221D2FDBF8E2}"/>
              </a:ext>
            </a:extLst>
          </p:cNvPr>
          <p:cNvSpPr/>
          <p:nvPr/>
        </p:nvSpPr>
        <p:spPr>
          <a:xfrm>
            <a:off x="4367808" y="2345498"/>
            <a:ext cx="1583538" cy="917948"/>
          </a:xfrm>
          <a:prstGeom prst="can">
            <a:avLst>
              <a:gd name="adj" fmla="val 17962"/>
            </a:avLst>
          </a:prstGeom>
          <a:solidFill>
            <a:srgbClr val="4472C4">
              <a:lumMod val="7500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위치 정보 추가된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Percept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Sequence</a:t>
            </a:r>
          </a:p>
        </p:txBody>
      </p:sp>
      <p:sp>
        <p:nvSpPr>
          <p:cNvPr id="82" name="순서도: 자기 디스크 81">
            <a:extLst>
              <a:ext uri="{FF2B5EF4-FFF2-40B4-BE49-F238E27FC236}">
                <a16:creationId xmlns:a16="http://schemas.microsoft.com/office/drawing/2014/main" id="{49BBFCDA-5AE2-468F-B8EC-7F3CB49CCB61}"/>
              </a:ext>
            </a:extLst>
          </p:cNvPr>
          <p:cNvSpPr/>
          <p:nvPr/>
        </p:nvSpPr>
        <p:spPr>
          <a:xfrm>
            <a:off x="6261862" y="2619980"/>
            <a:ext cx="1282446" cy="586876"/>
          </a:xfrm>
          <a:prstGeom prst="flowChartMagneticDisk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Event Calculus Axioms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순서도: 자기 디스크 82">
            <a:extLst>
              <a:ext uri="{FF2B5EF4-FFF2-40B4-BE49-F238E27FC236}">
                <a16:creationId xmlns:a16="http://schemas.microsoft.com/office/drawing/2014/main" id="{78A723C6-56A8-4E0C-80C8-BDBBC1D2994C}"/>
              </a:ext>
            </a:extLst>
          </p:cNvPr>
          <p:cNvSpPr/>
          <p:nvPr/>
        </p:nvSpPr>
        <p:spPr>
          <a:xfrm>
            <a:off x="7610602" y="2628384"/>
            <a:ext cx="1282446" cy="586876"/>
          </a:xfrm>
          <a:prstGeom prst="flowChartMagneticDisk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Heuristic Rules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9CF7DD-32F8-4E1E-A1F9-A82B5965D0A3}"/>
              </a:ext>
            </a:extLst>
          </p:cNvPr>
          <p:cNvSpPr/>
          <p:nvPr/>
        </p:nvSpPr>
        <p:spPr>
          <a:xfrm>
            <a:off x="4836937" y="4305253"/>
            <a:ext cx="4138589" cy="2074239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Intention Reasoner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09B8EF-D17A-440E-8E01-BC174DD34764}"/>
              </a:ext>
            </a:extLst>
          </p:cNvPr>
          <p:cNvSpPr/>
          <p:nvPr/>
        </p:nvSpPr>
        <p:spPr>
          <a:xfrm>
            <a:off x="6980460" y="5316340"/>
            <a:ext cx="1838100" cy="929069"/>
          </a:xfrm>
          <a:prstGeom prst="rect">
            <a:avLst/>
          </a:prstGeom>
          <a:solidFill>
            <a:srgbClr val="ED7D3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Activity Intention Reasoner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5639C2-E846-4C91-A118-7C50C8DE7C0C}"/>
              </a:ext>
            </a:extLst>
          </p:cNvPr>
          <p:cNvSpPr/>
          <p:nvPr/>
        </p:nvSpPr>
        <p:spPr>
          <a:xfrm>
            <a:off x="4993902" y="4726282"/>
            <a:ext cx="3824658" cy="52211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Event Calculus Engine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D24EFD-782B-4AE0-A40E-D02AA554E342}"/>
              </a:ext>
            </a:extLst>
          </p:cNvPr>
          <p:cNvSpPr/>
          <p:nvPr/>
        </p:nvSpPr>
        <p:spPr>
          <a:xfrm>
            <a:off x="4993902" y="5315108"/>
            <a:ext cx="1843657" cy="937922"/>
          </a:xfrm>
          <a:prstGeom prst="rect">
            <a:avLst/>
          </a:prstGeom>
          <a:solidFill>
            <a:srgbClr val="ED7D3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Complex Intention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Identifier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7626792-540D-4106-A06B-616CF03E1A83}"/>
              </a:ext>
            </a:extLst>
          </p:cNvPr>
          <p:cNvGrpSpPr/>
          <p:nvPr/>
        </p:nvGrpSpPr>
        <p:grpSpPr>
          <a:xfrm>
            <a:off x="9832171" y="4759838"/>
            <a:ext cx="1835384" cy="1166724"/>
            <a:chOff x="9380672" y="2048672"/>
            <a:chExt cx="1835384" cy="1166724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172FB49-3113-4F89-8882-864CE914A10A}"/>
                </a:ext>
              </a:extLst>
            </p:cNvPr>
            <p:cNvGrpSpPr/>
            <p:nvPr/>
          </p:nvGrpSpPr>
          <p:grpSpPr>
            <a:xfrm>
              <a:off x="9380672" y="2048672"/>
              <a:ext cx="1835384" cy="1166724"/>
              <a:chOff x="5909401" y="3968517"/>
              <a:chExt cx="1835384" cy="1166724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B81A15F3-C112-4783-AC1E-F3A0F030C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44798" y="4215093"/>
                <a:ext cx="1568041" cy="895209"/>
              </a:xfrm>
              <a:prstGeom prst="rect">
                <a:avLst/>
              </a:prstGeom>
            </p:spPr>
          </p:pic>
          <p:sp>
            <p:nvSpPr>
              <p:cNvPr id="92" name="순서도: 자기 디스크 91">
                <a:extLst>
                  <a:ext uri="{FF2B5EF4-FFF2-40B4-BE49-F238E27FC236}">
                    <a16:creationId xmlns:a16="http://schemas.microsoft.com/office/drawing/2014/main" id="{08F617B8-5C42-4BDE-8056-93650DC429E5}"/>
                  </a:ext>
                </a:extLst>
              </p:cNvPr>
              <p:cNvSpPr/>
              <p:nvPr/>
            </p:nvSpPr>
            <p:spPr>
              <a:xfrm>
                <a:off x="5909401" y="3968517"/>
                <a:ext cx="1835384" cy="1166724"/>
              </a:xfrm>
              <a:prstGeom prst="flowChartMagneticDisk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6B4CE9F-CC47-431C-B2E6-2297A05A6167}"/>
                </a:ext>
              </a:extLst>
            </p:cNvPr>
            <p:cNvSpPr/>
            <p:nvPr/>
          </p:nvSpPr>
          <p:spPr>
            <a:xfrm>
              <a:off x="9511981" y="2066132"/>
              <a:ext cx="1651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Intention History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706EFB9-146F-4F12-8A25-E01260E6CD23}"/>
              </a:ext>
            </a:extLst>
          </p:cNvPr>
          <p:cNvGrpSpPr/>
          <p:nvPr/>
        </p:nvGrpSpPr>
        <p:grpSpPr>
          <a:xfrm>
            <a:off x="9563827" y="2260919"/>
            <a:ext cx="2448272" cy="1644644"/>
            <a:chOff x="11330634" y="305214"/>
            <a:chExt cx="2448272" cy="1644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109C0B0-F367-4584-991B-F02E5F0A92A4}"/>
                </a:ext>
              </a:extLst>
            </p:cNvPr>
            <p:cNvSpPr/>
            <p:nvPr/>
          </p:nvSpPr>
          <p:spPr>
            <a:xfrm>
              <a:off x="11330634" y="305214"/>
              <a:ext cx="2448272" cy="1644644"/>
            </a:xfrm>
            <a:prstGeom prst="rect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Service Agent Engine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0D68F7-7BA0-4945-AF7E-4E185C09255D}"/>
                </a:ext>
              </a:extLst>
            </p:cNvPr>
            <p:cNvSpPr/>
            <p:nvPr/>
          </p:nvSpPr>
          <p:spPr>
            <a:xfrm>
              <a:off x="11483405" y="602944"/>
              <a:ext cx="2153160" cy="540375"/>
            </a:xfrm>
            <a:prstGeom prst="rect">
              <a:avLst/>
            </a:pr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Pattern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Analyzer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A47CB79-E41B-4310-B71C-6C36FE48AE3D}"/>
                </a:ext>
              </a:extLst>
            </p:cNvPr>
            <p:cNvSpPr/>
            <p:nvPr/>
          </p:nvSpPr>
          <p:spPr>
            <a:xfrm>
              <a:off x="11483405" y="1223793"/>
              <a:ext cx="2153160" cy="540375"/>
            </a:xfrm>
            <a:prstGeom prst="rect">
              <a:avLst/>
            </a:pr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Preference Analyzer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7135E8-EE24-4DD6-B662-DF28943FF751}"/>
              </a:ext>
            </a:extLst>
          </p:cNvPr>
          <p:cNvCxnSpPr>
            <a:stCxn id="90" idx="0"/>
            <a:endCxn id="94" idx="2"/>
          </p:cNvCxnSpPr>
          <p:nvPr/>
        </p:nvCxnSpPr>
        <p:spPr>
          <a:xfrm flipH="1" flipV="1">
            <a:off x="10787963" y="3905563"/>
            <a:ext cx="1096" cy="87173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34AFF53-F086-4126-B1D2-D52C50AE5AC5}"/>
              </a:ext>
            </a:extLst>
          </p:cNvPr>
          <p:cNvCxnSpPr>
            <a:cxnSpLocks/>
            <a:stCxn id="84" idx="1"/>
            <a:endCxn id="70" idx="3"/>
          </p:cNvCxnSpPr>
          <p:nvPr/>
        </p:nvCxnSpPr>
        <p:spPr>
          <a:xfrm flipH="1">
            <a:off x="4025333" y="5342373"/>
            <a:ext cx="811604" cy="1104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5EBC426-8808-4773-9236-928AE998E5F6}"/>
              </a:ext>
            </a:extLst>
          </p:cNvPr>
          <p:cNvSpPr txBox="1"/>
          <p:nvPr/>
        </p:nvSpPr>
        <p:spPr>
          <a:xfrm>
            <a:off x="4025333" y="5061860"/>
            <a:ext cx="107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Justification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5021E7-50A7-41FE-8620-9C3DB4E8F54A}"/>
              </a:ext>
            </a:extLst>
          </p:cNvPr>
          <p:cNvCxnSpPr>
            <a:stCxn id="56" idx="2"/>
          </p:cNvCxnSpPr>
          <p:nvPr/>
        </p:nvCxnSpPr>
        <p:spPr>
          <a:xfrm flipH="1">
            <a:off x="7576294" y="3270944"/>
            <a:ext cx="2434" cy="103430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DE5F006-5588-47E7-8ACC-20F247A1EBC5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5159577" y="3263446"/>
            <a:ext cx="8416" cy="10418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9DE9278-148B-464C-BA99-5F0C8CB8DB9E}"/>
              </a:ext>
            </a:extLst>
          </p:cNvPr>
          <p:cNvCxnSpPr>
            <a:cxnSpLocks/>
            <a:stCxn id="78" idx="2"/>
            <a:endCxn id="81" idx="1"/>
          </p:cNvCxnSpPr>
          <p:nvPr/>
        </p:nvCxnSpPr>
        <p:spPr>
          <a:xfrm flipH="1">
            <a:off x="5159577" y="1996924"/>
            <a:ext cx="8416" cy="348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BFE84AB-EA33-4754-8B7D-5C1EA7F3D928}"/>
              </a:ext>
            </a:extLst>
          </p:cNvPr>
          <p:cNvSpPr/>
          <p:nvPr/>
        </p:nvSpPr>
        <p:spPr>
          <a:xfrm>
            <a:off x="524445" y="4249882"/>
            <a:ext cx="8613456" cy="2203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CBE9C9E-27C6-4E71-B4FE-D2F5797E3486}"/>
              </a:ext>
            </a:extLst>
          </p:cNvPr>
          <p:cNvSpPr/>
          <p:nvPr/>
        </p:nvSpPr>
        <p:spPr>
          <a:xfrm>
            <a:off x="9436154" y="2204864"/>
            <a:ext cx="2643780" cy="17624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910F4B-DDDF-4C6D-9923-2BFE6C954B09}"/>
              </a:ext>
            </a:extLst>
          </p:cNvPr>
          <p:cNvSpPr/>
          <p:nvPr/>
        </p:nvSpPr>
        <p:spPr>
          <a:xfrm>
            <a:off x="524445" y="3263446"/>
            <a:ext cx="3851864" cy="932974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39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ETRI 경영목표안(역대기관장 간담회)</Template>
  <TotalTime>0</TotalTime>
  <Words>595</Words>
  <Application>Microsoft Office PowerPoint</Application>
  <PresentationFormat>와이드스크린</PresentationFormat>
  <Paragraphs>180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Black</vt:lpstr>
      <vt:lpstr>Gill Sans Ultra Bold Condensed</vt:lpstr>
      <vt:lpstr>Arial</vt:lpstr>
      <vt:lpstr>HY헤드라인M</vt:lpstr>
      <vt:lpstr>Wingdings</vt:lpstr>
      <vt:lpstr>맑은 고딕</vt:lpstr>
      <vt:lpstr>2_디자인 사용자 지정</vt:lpstr>
      <vt:lpstr>PowerPoint 프레젠테이션</vt:lpstr>
      <vt:lpstr>Overview</vt:lpstr>
      <vt:lpstr>Overview</vt:lpstr>
      <vt:lpstr>Overview</vt:lpstr>
      <vt:lpstr>Overview</vt:lpstr>
      <vt:lpstr>3차년도 연구 개발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제민 김</cp:lastModifiedBy>
  <cp:revision>4385</cp:revision>
  <cp:lastPrinted>2014-11-20T23:12:17Z</cp:lastPrinted>
  <dcterms:created xsi:type="dcterms:W3CDTF">2010-04-29T15:34:11Z</dcterms:created>
  <dcterms:modified xsi:type="dcterms:W3CDTF">2019-03-07T06:42:23Z</dcterms:modified>
</cp:coreProperties>
</file>