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</p:sldIdLst>
  <p:sldSz cy="6858000" cx="12192000"/>
  <p:notesSz cx="6858000" cy="9144000"/>
  <p:embeddedFontLst>
    <p:embeddedFont>
      <p:font typeface="Poppins"/>
      <p:regular r:id="rId40"/>
      <p:bold r:id="rId41"/>
      <p:italic r:id="rId42"/>
      <p:boldItalic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44" roundtripDataSignature="AMtx7mgBzwzEyPjiupEjWWOA4dhmlS22v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9FC5B56-1E23-48BE-AC39-F2E6FA8F94BD}">
  <a:tblStyle styleId="{99FC5B56-1E23-48BE-AC39-F2E6FA8F94BD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AECE6"/>
          </a:solidFill>
        </a:fill>
      </a:tcStyle>
    </a:wholeTbl>
    <a:band1H>
      <a:tcTxStyle/>
      <a:tcStyle>
        <a:fill>
          <a:solidFill>
            <a:srgbClr val="F5D8CA"/>
          </a:solidFill>
        </a:fill>
      </a:tcStyle>
    </a:band1H>
    <a:band2H>
      <a:tcTxStyle/>
    </a:band2H>
    <a:band1V>
      <a:tcTxStyle/>
      <a:tcStyle>
        <a:fill>
          <a:solidFill>
            <a:srgbClr val="F5D8CA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Poppins-regular.fntdata"/><Relationship Id="rId20" Type="http://schemas.openxmlformats.org/officeDocument/2006/relationships/slide" Target="slides/slide15.xml"/><Relationship Id="rId42" Type="http://schemas.openxmlformats.org/officeDocument/2006/relationships/font" Target="fonts/Poppins-italic.fntdata"/><Relationship Id="rId41" Type="http://schemas.openxmlformats.org/officeDocument/2006/relationships/font" Target="fonts/Poppins-bold.fntdata"/><Relationship Id="rId22" Type="http://schemas.openxmlformats.org/officeDocument/2006/relationships/slide" Target="slides/slide17.xml"/><Relationship Id="rId44" Type="http://customschemas.google.com/relationships/presentationmetadata" Target="metadata"/><Relationship Id="rId21" Type="http://schemas.openxmlformats.org/officeDocument/2006/relationships/slide" Target="slides/slide16.xml"/><Relationship Id="rId43" Type="http://schemas.openxmlformats.org/officeDocument/2006/relationships/font" Target="fonts/Poppins-boldItalic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921373c129_0_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2921373c129_0_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g2921373c129_0_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2921373c129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2921373c129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g2921373c129_0_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292c9f9c58a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292c9f9c58a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g292c9f9c58a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292c9f9c58a_0_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292c9f9c58a_0_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g292c9f9c58a_0_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2927c506ecf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2927c506ecf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g2927c506ecf_0_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0" name="Google Shape;390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2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2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" name="Google Shape;121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1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31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31"/>
          <p:cNvSpPr txBox="1"/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sz="80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1"/>
          <p:cNvSpPr txBox="1"/>
          <p:nvPr>
            <p:ph idx="1" type="subTitle"/>
          </p:nvPr>
        </p:nvSpPr>
        <p:spPr>
          <a:xfrm>
            <a:off x="1100051" y="4455620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3" name="Google Shape;23;p31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1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1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6" name="Google Shape;26;p31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40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40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40"/>
          <p:cNvSpPr txBox="1"/>
          <p:nvPr>
            <p:ph type="title"/>
          </p:nvPr>
        </p:nvSpPr>
        <p:spPr>
          <a:xfrm rot="5400000">
            <a:off x="7160640" y="1979039"/>
            <a:ext cx="5757421" cy="2628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40"/>
          <p:cNvSpPr txBox="1"/>
          <p:nvPr>
            <p:ph idx="1" type="body"/>
          </p:nvPr>
        </p:nvSpPr>
        <p:spPr>
          <a:xfrm rot="5400000">
            <a:off x="1826639" y="-573661"/>
            <a:ext cx="5757422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4570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89" name="Google Shape;89;p40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40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40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2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2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30" name="Google Shape;30;p32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2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2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3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3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33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33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bg>
      <p:bgPr>
        <a:solidFill>
          <a:schemeClr val="lt1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34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34"/>
          <p:cNvSpPr txBox="1"/>
          <p:nvPr>
            <p:ph type="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b="0" sz="80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4"/>
          <p:cNvSpPr txBox="1"/>
          <p:nvPr>
            <p:ph idx="1" type="body"/>
          </p:nvPr>
        </p:nvSpPr>
        <p:spPr>
          <a:xfrm>
            <a:off x="1097280" y="4453128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3" name="Google Shape;43;p34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34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34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46" name="Google Shape;46;p34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5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35"/>
          <p:cNvSpPr txBox="1"/>
          <p:nvPr>
            <p:ph idx="1" type="body"/>
          </p:nvPr>
        </p:nvSpPr>
        <p:spPr>
          <a:xfrm>
            <a:off x="1097279" y="1845734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50" name="Google Shape;50;p35"/>
          <p:cNvSpPr txBox="1"/>
          <p:nvPr>
            <p:ph idx="2" type="body"/>
          </p:nvPr>
        </p:nvSpPr>
        <p:spPr>
          <a:xfrm>
            <a:off x="6217920" y="1845735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51" name="Google Shape;51;p35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5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5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6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6"/>
          <p:cNvSpPr txBox="1"/>
          <p:nvPr>
            <p:ph idx="1" type="body"/>
          </p:nvPr>
        </p:nvSpPr>
        <p:spPr>
          <a:xfrm>
            <a:off x="109728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0" sz="2000" cap="none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7" name="Google Shape;57;p36"/>
          <p:cNvSpPr txBox="1"/>
          <p:nvPr>
            <p:ph idx="2" type="body"/>
          </p:nvPr>
        </p:nvSpPr>
        <p:spPr>
          <a:xfrm>
            <a:off x="1097280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58" name="Google Shape;58;p36"/>
          <p:cNvSpPr txBox="1"/>
          <p:nvPr>
            <p:ph idx="3" type="body"/>
          </p:nvPr>
        </p:nvSpPr>
        <p:spPr>
          <a:xfrm>
            <a:off x="621792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0" sz="2000" cap="none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9" name="Google Shape;59;p36"/>
          <p:cNvSpPr txBox="1"/>
          <p:nvPr>
            <p:ph idx="4" type="body"/>
          </p:nvPr>
        </p:nvSpPr>
        <p:spPr>
          <a:xfrm>
            <a:off x="6217920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60" name="Google Shape;60;p36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36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36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7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3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37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7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37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8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3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38"/>
          <p:cNvSpPr txBox="1"/>
          <p:nvPr>
            <p:ph type="title"/>
          </p:nvPr>
        </p:nvSpPr>
        <p:spPr>
          <a:xfrm>
            <a:off x="457200" y="594359"/>
            <a:ext cx="32004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b="0" sz="36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38"/>
          <p:cNvSpPr txBox="1"/>
          <p:nvPr>
            <p:ph idx="1" type="body"/>
          </p:nvPr>
        </p:nvSpPr>
        <p:spPr>
          <a:xfrm>
            <a:off x="4800600" y="731520"/>
            <a:ext cx="649224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74" name="Google Shape;74;p38"/>
          <p:cNvSpPr txBox="1"/>
          <p:nvPr>
            <p:ph idx="2" type="body"/>
          </p:nvPr>
        </p:nvSpPr>
        <p:spPr>
          <a:xfrm>
            <a:off x="457200" y="2926080"/>
            <a:ext cx="3200400" cy="33791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5" name="Google Shape;75;p38"/>
          <p:cNvSpPr txBox="1"/>
          <p:nvPr>
            <p:ph idx="10" type="dt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8"/>
          <p:cNvSpPr txBox="1"/>
          <p:nvPr>
            <p:ph idx="11" type="ftr"/>
          </p:nvPr>
        </p:nvSpPr>
        <p:spPr>
          <a:xfrm>
            <a:off x="4800600" y="6459785"/>
            <a:ext cx="4648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8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9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9"/>
          <p:cNvSpPr txBox="1"/>
          <p:nvPr>
            <p:ph idx="1" type="body"/>
          </p:nvPr>
        </p:nvSpPr>
        <p:spPr>
          <a:xfrm rot="5400000">
            <a:off x="4114800" y="-1171786"/>
            <a:ext cx="4023360" cy="100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4570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81" name="Google Shape;81;p39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9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9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0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30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30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b="0" i="0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30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55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30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30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30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7" name="Google Shape;17;p30"/>
          <p:cNvCxnSpPr/>
          <p:nvPr/>
        </p:nvCxnSpPr>
        <p:spPr>
          <a:xfrm>
            <a:off x="1193532" y="1737845"/>
            <a:ext cx="996696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Relationship Id="rId4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hyperlink" Target="https://rasa.com/docs/rasa/" TargetMode="External"/><Relationship Id="rId5" Type="http://schemas.openxmlformats.org/officeDocument/2006/relationships/hyperlink" Target="https://www.analyticsvidhya.com/blog/2022/02/a-simple-guide-to-rasa-3-x/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bootstrap.pypa.io/get-pip.py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www.anaconda.com/download" TargetMode="External"/><Relationship Id="rId4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github.com/ai4society/trustworthy-chatbot.git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Relationship Id="rId4" Type="http://schemas.openxmlformats.org/officeDocument/2006/relationships/hyperlink" Target="https://rasa.com/docs/rasa/" TargetMode="External"/><Relationship Id="rId5" Type="http://schemas.openxmlformats.org/officeDocument/2006/relationships/hyperlink" Target="https://www.analyticsvidhya.com/blog/2022/02/a-simple-guide-to-rasa-3-x/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hyperlink" Target="mailto:prof.biplav@gmail.com" TargetMode="External"/><Relationship Id="rId4" Type="http://schemas.openxmlformats.org/officeDocument/2006/relationships/hyperlink" Target="mailto:lakkarajukausik90@gmail.com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rasa.com/docs/rasa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"/>
          <p:cNvSpPr txBox="1"/>
          <p:nvPr>
            <p:ph type="ctrTitle"/>
          </p:nvPr>
        </p:nvSpPr>
        <p:spPr>
          <a:xfrm>
            <a:off x="1154083" y="1630633"/>
            <a:ext cx="10058400" cy="27013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Font typeface="Calibri"/>
              <a:buNone/>
            </a:pPr>
            <a:r>
              <a:rPr i="1" lang="en-US" sz="3600">
                <a:solidFill>
                  <a:srgbClr val="0070C0"/>
                </a:solidFill>
              </a:rPr>
              <a:t>CSCE 580: Introduction to AI</a:t>
            </a:r>
            <a:br>
              <a:rPr i="1" lang="en-US" sz="3600">
                <a:solidFill>
                  <a:srgbClr val="0070C0"/>
                </a:solidFill>
              </a:rPr>
            </a:br>
            <a:r>
              <a:rPr i="1" lang="en-US" sz="3600">
                <a:solidFill>
                  <a:srgbClr val="0070C0"/>
                </a:solidFill>
              </a:rPr>
              <a:t>CSCE 581: Trusted AI</a:t>
            </a:r>
            <a:br>
              <a:rPr lang="en-US" sz="3600">
                <a:solidFill>
                  <a:schemeClr val="dk1"/>
                </a:solidFill>
              </a:rPr>
            </a:br>
            <a:br>
              <a:rPr lang="en-US" sz="3600">
                <a:solidFill>
                  <a:schemeClr val="dk1"/>
                </a:solidFill>
              </a:rPr>
            </a:br>
            <a:r>
              <a:rPr lang="en-US" sz="3600">
                <a:solidFill>
                  <a:schemeClr val="dk1"/>
                </a:solidFill>
              </a:rPr>
              <a:t>Lecture 17: Building Chatbots</a:t>
            </a:r>
            <a:endParaRPr sz="3600"/>
          </a:p>
        </p:txBody>
      </p:sp>
      <p:sp>
        <p:nvSpPr>
          <p:cNvPr id="97" name="Google Shape;97;p1"/>
          <p:cNvSpPr txBox="1"/>
          <p:nvPr>
            <p:ph idx="1" type="subTitle"/>
          </p:nvPr>
        </p:nvSpPr>
        <p:spPr>
          <a:xfrm>
            <a:off x="1264549" y="4653968"/>
            <a:ext cx="9144000" cy="10815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PROF. BIPLAV SRIVASTAVA, AI INSTITUTE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None/>
            </a:pPr>
            <a:r>
              <a:rPr lang="en-US"/>
              <a:t>24</a:t>
            </a:r>
            <a:r>
              <a:rPr baseline="30000" lang="en-US"/>
              <a:t>TH</a:t>
            </a:r>
            <a:r>
              <a:rPr lang="en-US"/>
              <a:t> OCT 2023</a:t>
            </a:r>
            <a:endParaRPr/>
          </a:p>
        </p:txBody>
      </p:sp>
      <p:sp>
        <p:nvSpPr>
          <p:cNvPr id="98" name="Google Shape;98;p1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UofSC to hold classes online after Thanksgiving break" id="99" name="Google Shape;99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40690" y="176472"/>
            <a:ext cx="1651310" cy="8256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35912"/>
            <a:ext cx="1605915" cy="86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CSCE 580, 581 - FALL 2023</a:t>
            </a:r>
            <a:endParaRPr/>
          </a:p>
        </p:txBody>
      </p:sp>
      <p:sp>
        <p:nvSpPr>
          <p:cNvPr id="102" name="Google Shape;102;p1"/>
          <p:cNvSpPr/>
          <p:nvPr/>
        </p:nvSpPr>
        <p:spPr>
          <a:xfrm>
            <a:off x="6478460" y="5435618"/>
            <a:ext cx="571354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Carolinian Creed: “I will practice personal and academic integrity.”</a:t>
            </a:r>
            <a:br>
              <a:rPr b="1" i="0" lang="en-US" sz="1800" u="none" cap="none" strike="noStrik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Credits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b="1" i="0" lang="en-US" sz="1800" u="none" cap="none" strike="noStrike">
                <a:solidFill>
                  <a:srgbClr val="AB620D"/>
                </a:solidFill>
                <a:latin typeface="Calibri"/>
                <a:ea typeface="Calibri"/>
                <a:cs typeface="Calibri"/>
                <a:sym typeface="Calibri"/>
              </a:rPr>
              <a:t>Copyrights of all material reused acknowledged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7030A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3" name="Google Shape;103;p1"/>
          <p:cNvSpPr txBox="1"/>
          <p:nvPr/>
        </p:nvSpPr>
        <p:spPr>
          <a:xfrm>
            <a:off x="6939975" y="4576000"/>
            <a:ext cx="4767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 u="sng">
                <a:latin typeface="Calibri"/>
                <a:ea typeface="Calibri"/>
                <a:cs typeface="Calibri"/>
                <a:sym typeface="Calibri"/>
              </a:rPr>
              <a:t>Student Presenters</a:t>
            </a:r>
            <a:r>
              <a:rPr lang="en-US" sz="1500">
                <a:latin typeface="Calibri"/>
                <a:ea typeface="Calibri"/>
                <a:cs typeface="Calibri"/>
                <a:sym typeface="Calibri"/>
              </a:rPr>
              <a:t>:</a:t>
            </a:r>
            <a:br>
              <a:rPr lang="en-US" sz="1500">
                <a:latin typeface="Calibri"/>
                <a:ea typeface="Calibri"/>
                <a:cs typeface="Calibri"/>
                <a:sym typeface="Calibri"/>
              </a:rPr>
            </a:br>
            <a:r>
              <a:rPr lang="en-US" sz="1500">
                <a:latin typeface="Calibri"/>
                <a:ea typeface="Calibri"/>
                <a:cs typeface="Calibri"/>
                <a:sym typeface="Calibri"/>
              </a:rPr>
              <a:t>Kausik Lakkaraju, Bharath C Muppasani, Sara Rae Jones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0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Rasa Workflow</a:t>
            </a:r>
            <a:endParaRPr/>
          </a:p>
        </p:txBody>
      </p:sp>
      <p:sp>
        <p:nvSpPr>
          <p:cNvPr id="207" name="Google Shape;207;p10"/>
          <p:cNvSpPr txBox="1"/>
          <p:nvPr>
            <p:ph idx="1" type="body"/>
          </p:nvPr>
        </p:nvSpPr>
        <p:spPr>
          <a:xfrm>
            <a:off x="1097280" y="1845734"/>
            <a:ext cx="698404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27000" lvl="0" marL="9144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Rasa consists of two major components: Rasa NLU and Rasa Core.</a:t>
            </a:r>
            <a:endParaRPr/>
          </a:p>
          <a:p>
            <a:pPr indent="-182880" lvl="1" marL="384048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2000"/>
              <a:t>Rasa Natural Language Understanding (NLU) takes user message as input and recognizes entities and intent and passes it to RASA core.</a:t>
            </a:r>
            <a:endParaRPr/>
          </a:p>
          <a:p>
            <a:pPr indent="-182880" lvl="1" marL="384048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2000"/>
              <a:t>Rasa Core selects the appropriate response based on the the input passed by Rasa NLU and sends it back to the user.</a:t>
            </a:r>
            <a:endParaRPr/>
          </a:p>
          <a:p>
            <a:pPr indent="-127000" lvl="0" marL="91440" rtl="0" algn="just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Rasa workflow:</a:t>
            </a:r>
            <a:endParaRPr/>
          </a:p>
          <a:p>
            <a:pPr indent="-182880" lvl="1" marL="384048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2000"/>
              <a:t>User message is converted into a dictionary which consists of the message, intent, and entities extracted. </a:t>
            </a:r>
            <a:endParaRPr/>
          </a:p>
          <a:p>
            <a:pPr indent="-182880" lvl="1" marL="384048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2000"/>
              <a:t>Tracker keeps a record of the conversation.</a:t>
            </a:r>
            <a:endParaRPr/>
          </a:p>
          <a:p>
            <a:pPr indent="-182880" lvl="1" marL="384048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2000"/>
              <a:t>Current state of the tracker is sent to the policy which decides the next action that needs to be taken.</a:t>
            </a:r>
            <a:endParaRPr/>
          </a:p>
          <a:p>
            <a:pPr indent="-182880" lvl="1" marL="384048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2000"/>
              <a:t>Chatbot’s response depends on the action chosen.</a:t>
            </a:r>
            <a:endParaRPr/>
          </a:p>
          <a:p>
            <a:pPr indent="0" lvl="0" marL="91440" rtl="0" algn="just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pic>
        <p:nvPicPr>
          <p:cNvPr descr="A diagram of a chatbot response&#10;&#10;Description automatically generated" id="208" name="Google Shape;208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67705" y="2088418"/>
            <a:ext cx="3558052" cy="317556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10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CSCE 580, 581 - FALL 2023</a:t>
            </a:r>
            <a:endParaRPr/>
          </a:p>
        </p:txBody>
      </p:sp>
      <p:sp>
        <p:nvSpPr>
          <p:cNvPr id="210" name="Google Shape;210;p10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1" name="Google Shape;211;p10"/>
          <p:cNvSpPr txBox="1"/>
          <p:nvPr/>
        </p:nvSpPr>
        <p:spPr>
          <a:xfrm>
            <a:off x="7648832" y="5497807"/>
            <a:ext cx="4543168" cy="830997"/>
          </a:xfrm>
          <a:prstGeom prst="rect">
            <a:avLst/>
          </a:prstGeom>
          <a:solidFill>
            <a:srgbClr val="E6E3CB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Credit</a:t>
            </a: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US" sz="12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https://rasa.com/docs/rasa/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US" sz="12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https://www.analyticsvidhya.com/blog/2022/02/a-simple-guide-to-rasa-3-x/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1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Setting Up Virtual Environment </a:t>
            </a:r>
            <a:br>
              <a:rPr lang="en-US"/>
            </a:br>
            <a:r>
              <a:rPr lang="en-US"/>
              <a:t>(python env)</a:t>
            </a:r>
            <a:endParaRPr/>
          </a:p>
        </p:txBody>
      </p:sp>
      <p:sp>
        <p:nvSpPr>
          <p:cNvPr id="217" name="Google Shape;217;p11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457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AutoNum type="arabicPeriod"/>
            </a:pPr>
            <a:r>
              <a:rPr lang="en-US">
                <a:solidFill>
                  <a:schemeClr val="dk1"/>
                </a:solidFill>
              </a:rPr>
              <a:t>If you do not have ‘pip’ on your system, download the script from:  </a:t>
            </a:r>
            <a:r>
              <a:rPr lang="en-US" u="sng">
                <a:solidFill>
                  <a:srgbClr val="00B0F0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https://bootstrap.pypa.io/get-pip.py</a:t>
            </a:r>
            <a:r>
              <a:rPr lang="en-US">
                <a:solidFill>
                  <a:srgbClr val="00B0F0"/>
                </a:solidFill>
              </a:rPr>
              <a:t> 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Calibri"/>
              <a:buAutoNum type="arabicPeriod"/>
            </a:pPr>
            <a:r>
              <a:rPr lang="en-US">
                <a:solidFill>
                  <a:schemeClr val="dk1"/>
                </a:solidFill>
              </a:rPr>
              <a:t>Run ‘</a:t>
            </a:r>
            <a:r>
              <a:rPr b="0" i="0" lang="en-US">
                <a:solidFill>
                  <a:schemeClr val="dk1"/>
                </a:solidFill>
              </a:rPr>
              <a:t>python get-pip.py</a:t>
            </a:r>
            <a:r>
              <a:rPr lang="en-US">
                <a:solidFill>
                  <a:schemeClr val="dk1"/>
                </a:solidFill>
              </a:rPr>
              <a:t>’ on your terminal to install pip.</a:t>
            </a:r>
            <a:endParaRPr b="0" i="0">
              <a:solidFill>
                <a:schemeClr val="dk1"/>
              </a:solidFill>
            </a:endParaRPr>
          </a:p>
          <a:p>
            <a:pPr indent="-457200" lvl="0" marL="4572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Calibri"/>
              <a:buAutoNum type="arabicPeriod"/>
            </a:pPr>
            <a:r>
              <a:rPr lang="en-US">
                <a:solidFill>
                  <a:schemeClr val="dk1"/>
                </a:solidFill>
              </a:rPr>
              <a:t>Run ‘</a:t>
            </a:r>
            <a:r>
              <a:rPr b="0" i="0" lang="en-US">
                <a:solidFill>
                  <a:schemeClr val="dk1"/>
                </a:solidFill>
              </a:rPr>
              <a:t>python3 -m pip install --user virtualenv’ to install virtual environment package. 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Calibri"/>
              <a:buAutoNum type="arabicPeriod"/>
            </a:pPr>
            <a:r>
              <a:rPr lang="en-US">
                <a:solidFill>
                  <a:schemeClr val="dk1"/>
                </a:solidFill>
              </a:rPr>
              <a:t>Run ‘</a:t>
            </a:r>
            <a:r>
              <a:rPr b="0" i="0" lang="en-US">
                <a:solidFill>
                  <a:schemeClr val="dk1"/>
                </a:solidFill>
              </a:rPr>
              <a:t>python3 -m venv env’ to create a virtual environment, ‘env’. 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Calibri"/>
              <a:buAutoNum type="arabicPeriod"/>
            </a:pPr>
            <a:r>
              <a:rPr b="0" i="0" lang="en-US">
                <a:solidFill>
                  <a:schemeClr val="dk1"/>
                </a:solidFill>
              </a:rPr>
              <a:t>Run ‘source env/bin/activate’ to activate the virtual environment. 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Calibri"/>
              <a:buAutoNum type="arabicPeriod"/>
            </a:pPr>
            <a:r>
              <a:rPr lang="en-US">
                <a:solidFill>
                  <a:schemeClr val="dk1"/>
                </a:solidFill>
              </a:rPr>
              <a:t>To leave the virtual environment, run ‘deactivate’.</a:t>
            </a:r>
            <a:endParaRPr b="0" i="0">
              <a:solidFill>
                <a:schemeClr val="dk1"/>
              </a:solidFill>
            </a:endParaRPr>
          </a:p>
          <a:p>
            <a:pPr indent="-1270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br>
              <a:rPr lang="en-US">
                <a:solidFill>
                  <a:schemeClr val="dk1"/>
                </a:solidFill>
              </a:rPr>
            </a:br>
            <a:endParaRPr b="0" i="0">
              <a:solidFill>
                <a:schemeClr val="dk1"/>
              </a:solidFill>
            </a:endParaRPr>
          </a:p>
          <a:p>
            <a:pPr indent="-1270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br>
              <a:rPr lang="en-US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</p:txBody>
      </p:sp>
      <p:sp>
        <p:nvSpPr>
          <p:cNvPr id="218" name="Google Shape;218;p11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CSCE 580, 581 - FALL 2023</a:t>
            </a:r>
            <a:endParaRPr/>
          </a:p>
        </p:txBody>
      </p:sp>
      <p:sp>
        <p:nvSpPr>
          <p:cNvPr id="219" name="Google Shape;219;p11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0" name="Google Shape;220;p11"/>
          <p:cNvSpPr txBox="1"/>
          <p:nvPr/>
        </p:nvSpPr>
        <p:spPr>
          <a:xfrm>
            <a:off x="478150" y="5794700"/>
            <a:ext cx="786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Alternative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: use conda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2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Setting Up Virtual Environment </a:t>
            </a:r>
            <a:br>
              <a:rPr lang="en-US"/>
            </a:br>
            <a:r>
              <a:rPr lang="en-US"/>
              <a:t>(conda env; recommended)</a:t>
            </a:r>
            <a:endParaRPr/>
          </a:p>
        </p:txBody>
      </p:sp>
      <p:sp>
        <p:nvSpPr>
          <p:cNvPr id="226" name="Google Shape;226;p12"/>
          <p:cNvSpPr txBox="1"/>
          <p:nvPr>
            <p:ph idx="1" type="body"/>
          </p:nvPr>
        </p:nvSpPr>
        <p:spPr>
          <a:xfrm>
            <a:off x="1097277" y="1845725"/>
            <a:ext cx="5549400" cy="40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457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AutoNum type="arabicPeriod"/>
            </a:pPr>
            <a:r>
              <a:rPr lang="en-US"/>
              <a:t>Install anaconda from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https://www.anaconda.com/download</a:t>
            </a:r>
            <a:r>
              <a:rPr lang="en-US"/>
              <a:t>.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Calibri"/>
              <a:buAutoNum type="arabicPeriod"/>
            </a:pPr>
            <a:r>
              <a:rPr lang="en-US"/>
              <a:t>To create a virtual environment, run the command ‘conda create –name &lt;env_name&gt; python==3.8’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Calibri"/>
              <a:buAutoNum type="arabicPeriod"/>
            </a:pPr>
            <a:r>
              <a:rPr lang="en-US"/>
              <a:t>To activate the environment, run ‘conda activate &lt;env_name&gt;’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Calibri"/>
              <a:buAutoNum type="arabicPeriod"/>
            </a:pPr>
            <a:r>
              <a:rPr lang="en-US"/>
              <a:t>To deactivate the environment, run ‘conda deactivate’.</a:t>
            </a:r>
            <a:endParaRPr/>
          </a:p>
        </p:txBody>
      </p:sp>
      <p:sp>
        <p:nvSpPr>
          <p:cNvPr id="227" name="Google Shape;227;p12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CSCE 580, 581 - FALL 2023</a:t>
            </a:r>
            <a:endParaRPr/>
          </a:p>
        </p:txBody>
      </p:sp>
      <p:sp>
        <p:nvSpPr>
          <p:cNvPr id="228" name="Google Shape;228;p12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29" name="Google Shape;229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99077" y="1813560"/>
            <a:ext cx="5240522" cy="41891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921373c129_0_8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Build a Chatbot with Rasa </a:t>
            </a:r>
            <a:endParaRPr/>
          </a:p>
        </p:txBody>
      </p:sp>
      <p:sp>
        <p:nvSpPr>
          <p:cNvPr id="236" name="Google Shape;236;g2921373c129_0_8"/>
          <p:cNvSpPr txBox="1"/>
          <p:nvPr>
            <p:ph idx="1" type="body"/>
          </p:nvPr>
        </p:nvSpPr>
        <p:spPr>
          <a:xfrm>
            <a:off x="1097275" y="1845725"/>
            <a:ext cx="4676700" cy="4023300"/>
          </a:xfrm>
          <a:prstGeom prst="rect">
            <a:avLst/>
          </a:prstGeom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Install Rasa using the command, ‘pip install rasa==3.1’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Run ‘rasa init’ to build a basic Rasa chatbot.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Run ‘rasa shell’ to talk to your chatbot.</a:t>
            </a:r>
            <a:endParaRPr/>
          </a:p>
        </p:txBody>
      </p:sp>
      <p:sp>
        <p:nvSpPr>
          <p:cNvPr id="237" name="Google Shape;237;g2921373c129_0_8"/>
          <p:cNvSpPr txBox="1"/>
          <p:nvPr>
            <p:ph idx="12" type="sldNum"/>
          </p:nvPr>
        </p:nvSpPr>
        <p:spPr>
          <a:xfrm>
            <a:off x="9900458" y="6459785"/>
            <a:ext cx="13119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38" name="Google Shape;238;g2921373c129_0_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01400" y="1800300"/>
            <a:ext cx="4899876" cy="224031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g2921373c129_0_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01400" y="4103525"/>
            <a:ext cx="4899874" cy="211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3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What is SafeChat?</a:t>
            </a:r>
            <a:endParaRPr/>
          </a:p>
        </p:txBody>
      </p:sp>
      <p:sp>
        <p:nvSpPr>
          <p:cNvPr id="245" name="Google Shape;245;p13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270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SafeChat architecture was introduced in [1]. It is a Rasa-based framework that can be used to build safe and trustworthy chatbots.</a:t>
            </a:r>
            <a:endParaRPr/>
          </a:p>
          <a:p>
            <a:pPr indent="-1270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The uniqueness of SafeChat is:</a:t>
            </a:r>
            <a:endParaRPr/>
          </a:p>
          <a:p>
            <a:pPr indent="-285750" lvl="1" marL="74295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1800"/>
              <a:t>A safe design where the responses can be traced back to their original source (e.g., official FAQs).</a:t>
            </a:r>
            <a:endParaRPr/>
          </a:p>
          <a:p>
            <a:pPr indent="-285750" lvl="1" marL="74295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1800"/>
              <a:t>A do-not-answer strategy that can deflect certain user questions that are not supposed to be answered.</a:t>
            </a:r>
            <a:endParaRPr/>
          </a:p>
          <a:p>
            <a:pPr indent="-285750" lvl="1" marL="74295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1800"/>
              <a:t>A low-programming design pattern based on the open-source Rasa platform to generate chatbots quickly for any region.</a:t>
            </a:r>
            <a:endParaRPr/>
          </a:p>
          <a:p>
            <a:pPr indent="-285750" lvl="1" marL="74295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1800"/>
              <a:t>A quick domain-independent chatbot framework with CSV-based Q/A support and automatic intent generator with support for backend integration and testing.</a:t>
            </a:r>
            <a:endParaRPr/>
          </a:p>
        </p:txBody>
      </p:sp>
      <p:sp>
        <p:nvSpPr>
          <p:cNvPr id="246" name="Google Shape;246;p13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CSCE 580, 581 - FALL 2023</a:t>
            </a:r>
            <a:endParaRPr/>
          </a:p>
        </p:txBody>
      </p:sp>
      <p:sp>
        <p:nvSpPr>
          <p:cNvPr id="247" name="Google Shape;247;p13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8" name="Google Shape;248;p13"/>
          <p:cNvSpPr txBox="1"/>
          <p:nvPr/>
        </p:nvSpPr>
        <p:spPr>
          <a:xfrm>
            <a:off x="7628874" y="5274015"/>
            <a:ext cx="4543168" cy="1015663"/>
          </a:xfrm>
          <a:prstGeom prst="rect">
            <a:avLst/>
          </a:prstGeom>
          <a:solidFill>
            <a:srgbClr val="E6E3CB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References</a:t>
            </a: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/>
          </a:p>
          <a:p>
            <a:pPr indent="-228600" lvl="0" marL="228600" marR="0" rtl="0" algn="just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Font typeface="Calibri"/>
              <a:buAutoNum type="arabicPeriod"/>
            </a:pPr>
            <a:r>
              <a:rPr b="0" i="0" lang="en-US" sz="1200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Muppasani, B., Pallagani, V., Lakkaraju, K., Lei, S., Srivastava, B., Robertson, B., ... &amp; Narayanan, V. (2022). On Safe and Usable Chatbots for Promoting Voter Participation. </a:t>
            </a:r>
            <a:r>
              <a:rPr b="0" i="1" lang="en-US" sz="1200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arXiv preprint arXiv:2212.11219</a:t>
            </a:r>
            <a:r>
              <a:rPr b="0" i="0" lang="en-US" sz="1200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4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SafeChat Architecture (1/2)</a:t>
            </a:r>
            <a:endParaRPr/>
          </a:p>
        </p:txBody>
      </p:sp>
      <p:sp>
        <p:nvSpPr>
          <p:cNvPr id="254" name="Google Shape;254;p14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CSCE 580, 581 - FALL 2023</a:t>
            </a:r>
            <a:endParaRPr/>
          </a:p>
        </p:txBody>
      </p:sp>
      <p:sp>
        <p:nvSpPr>
          <p:cNvPr id="255" name="Google Shape;255;p14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A diagram of a computer program&#10;&#10;Description automatically generated" id="256" name="Google Shape;256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43488" y="2249123"/>
            <a:ext cx="5174845" cy="2871517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14"/>
          <p:cNvSpPr txBox="1"/>
          <p:nvPr>
            <p:ph idx="1" type="body"/>
          </p:nvPr>
        </p:nvSpPr>
        <p:spPr>
          <a:xfrm>
            <a:off x="1151813" y="1757131"/>
            <a:ext cx="5174845" cy="41908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spAutoFit/>
          </a:bodyPr>
          <a:lstStyle/>
          <a:p>
            <a:pPr indent="-571500" lvl="0" marL="5715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b="1" lang="en-US" sz="1800"/>
              <a:t>Database (B1): </a:t>
            </a:r>
            <a:r>
              <a:rPr lang="en-US" sz="1800"/>
              <a:t>The database is the source from which we extract the training data to train the chatbot. We ensure that the source is reliable and trustworthy. Task-specific QA refers to the data source pertaining to the chosen domain. The opening and closing dialogues are usually generic (like greeting and saying bye).</a:t>
            </a:r>
            <a:endParaRPr/>
          </a:p>
          <a:p>
            <a:pPr indent="-571500" lvl="0" marL="571500" rtl="0" algn="just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b="1" lang="en-US" sz="1800"/>
              <a:t>Intent Generator (B2): </a:t>
            </a:r>
            <a:r>
              <a:rPr lang="en-US" sz="1800"/>
              <a:t>Intent Generator helps in tagging existing questions to an intent, which can later be utilized to map any new incoming user utterance to an available intent to provide desired answers. </a:t>
            </a:r>
            <a:endParaRPr/>
          </a:p>
          <a:p>
            <a:pPr indent="-571500" lvl="0" marL="571500" rtl="0" algn="just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b="1" lang="en-US" sz="1800"/>
              <a:t>Paraphraser (B3): </a:t>
            </a:r>
            <a:r>
              <a:rPr lang="en-US" sz="1800"/>
              <a:t>A paraphraser can be used to augment the training data by paraphrasing the questions given in an official FAQ document. 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5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SafeChat Architecture (2/2)</a:t>
            </a:r>
            <a:endParaRPr/>
          </a:p>
        </p:txBody>
      </p:sp>
      <p:sp>
        <p:nvSpPr>
          <p:cNvPr id="263" name="Google Shape;263;p15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CSCE 580, 581 - FALL 2023</a:t>
            </a:r>
            <a:endParaRPr/>
          </a:p>
        </p:txBody>
      </p:sp>
      <p:sp>
        <p:nvSpPr>
          <p:cNvPr id="264" name="Google Shape;264;p15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A diagram of a computer program&#10;&#10;Description automatically generated" id="265" name="Google Shape;265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09719" y="2249123"/>
            <a:ext cx="5008614" cy="2871517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15"/>
          <p:cNvSpPr txBox="1"/>
          <p:nvPr>
            <p:ph idx="1" type="body"/>
          </p:nvPr>
        </p:nvSpPr>
        <p:spPr>
          <a:xfrm>
            <a:off x="1151813" y="1757131"/>
            <a:ext cx="5421982" cy="46197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spAutoFit/>
          </a:bodyPr>
          <a:lstStyle/>
          <a:p>
            <a:pPr indent="-571500" lvl="0" marL="5715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b="1" lang="en-US" sz="1800"/>
              <a:t>Response Generator (B4): </a:t>
            </a:r>
            <a:r>
              <a:rPr lang="en-US" sz="1800"/>
              <a:t>A response is usually text but can also include multi-modal content like images and audio. The safe chatbot architecture reuses the response generation module available in the RASA Dialogue System. </a:t>
            </a:r>
            <a:endParaRPr/>
          </a:p>
          <a:p>
            <a:pPr indent="-571500" lvl="0" marL="571500" rtl="0" algn="just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b="1" lang="en-US" sz="1800"/>
              <a:t>RASA Dialogue System (B5): </a:t>
            </a:r>
            <a:r>
              <a:rPr lang="en-US" sz="1800"/>
              <a:t>We use the RASA chatbot framework to build the chatbot. The dialogue system has an NLU pipeline with different components for understanding human conversation and responding appropriately. </a:t>
            </a:r>
            <a:endParaRPr/>
          </a:p>
          <a:p>
            <a:pPr indent="-571500" lvl="0" marL="571500" rtl="0" algn="just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b="1" lang="en-US" sz="1800"/>
              <a:t>Common Services (B6): </a:t>
            </a:r>
            <a:r>
              <a:rPr lang="en-US" sz="1800"/>
              <a:t>The common services are optional, and the user has the flexibility of choosing the services they need. Some of the accessibility options are font settings and Text-to-Speech. </a:t>
            </a:r>
            <a:endParaRPr/>
          </a:p>
          <a:p>
            <a:pPr indent="-571500" lvl="0" marL="571500" rtl="0" algn="just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b="1" lang="en-US" sz="1800"/>
              <a:t>System Integration: </a:t>
            </a:r>
            <a:r>
              <a:rPr lang="en-US" sz="1800"/>
              <a:t>Our framework allows easier web integration and integration with Alexa. 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6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lang="en-US">
                <a:solidFill>
                  <a:srgbClr val="434343"/>
                </a:solidFill>
              </a:rPr>
              <a:t>Building a Chatbot using SafeChat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272" name="Google Shape;272;p16"/>
          <p:cNvSpPr txBox="1"/>
          <p:nvPr>
            <p:ph idx="1" type="body"/>
          </p:nvPr>
        </p:nvSpPr>
        <p:spPr>
          <a:xfrm>
            <a:off x="1097280" y="1845734"/>
            <a:ext cx="10058400" cy="43944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457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AutoNum type="arabicPeriod"/>
            </a:pPr>
            <a:r>
              <a:rPr lang="en-US"/>
              <a:t>Run ‘git clone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https://github.com/ai4society/trustworthy-chatbot.git</a:t>
            </a:r>
            <a:r>
              <a:rPr lang="en-US"/>
              <a:t>’ to clone our SafeChat repository.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Calibri"/>
              <a:buAutoNum type="arabicPeriod"/>
            </a:pPr>
            <a:r>
              <a:rPr lang="en-US"/>
              <a:t>Go to the project directory and run ‘pip install –r requirements.txt’ to install all the required packages.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Calibri"/>
              <a:buAutoNum type="arabicPeriod"/>
            </a:pPr>
            <a:r>
              <a:rPr lang="en-US"/>
              <a:t>Run ‘code/configure_rasa.py’, ’code/extract_intent.py’ and ‘code/paraphraser.py’ files in the same order to create your chatbot.</a:t>
            </a:r>
            <a:endParaRPr/>
          </a:p>
          <a:p>
            <a:pPr indent="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sp>
        <p:nvSpPr>
          <p:cNvPr id="273" name="Google Shape;273;p16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CSCE 580, 581 - FALL 2023</a:t>
            </a:r>
            <a:endParaRPr/>
          </a:p>
        </p:txBody>
      </p:sp>
      <p:sp>
        <p:nvSpPr>
          <p:cNvPr id="274" name="Google Shape;274;p16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7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Chatbot File Structure</a:t>
            </a:r>
            <a:endParaRPr/>
          </a:p>
        </p:txBody>
      </p:sp>
      <p:pic>
        <p:nvPicPr>
          <p:cNvPr descr="A screenshot of a computer&#10;&#10;Description automatically generated" id="280" name="Google Shape;280;p1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48832" y="1778207"/>
            <a:ext cx="2402885" cy="3678753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17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CSCE 580, 581 - FALL 2023</a:t>
            </a:r>
            <a:endParaRPr/>
          </a:p>
        </p:txBody>
      </p:sp>
      <p:sp>
        <p:nvSpPr>
          <p:cNvPr id="282" name="Google Shape;282;p17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3" name="Google Shape;283;p17"/>
          <p:cNvSpPr txBox="1"/>
          <p:nvPr/>
        </p:nvSpPr>
        <p:spPr>
          <a:xfrm>
            <a:off x="7648832" y="5497807"/>
            <a:ext cx="4543168" cy="830997"/>
          </a:xfrm>
          <a:prstGeom prst="rect">
            <a:avLst/>
          </a:prstGeom>
          <a:solidFill>
            <a:srgbClr val="E6E3CB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Credit</a:t>
            </a: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US" sz="12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https://rasa.com/docs/rasa/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US" sz="12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https://www.analyticsvidhya.com/blog/2022/02/a-simple-guide-to-rasa-3-x/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Google Shape;284;p17"/>
          <p:cNvSpPr txBox="1"/>
          <p:nvPr/>
        </p:nvSpPr>
        <p:spPr>
          <a:xfrm>
            <a:off x="1097279" y="1845734"/>
            <a:ext cx="6403272" cy="44830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 lnSpcReduction="10000"/>
          </a:bodyPr>
          <a:lstStyle/>
          <a:p>
            <a:pPr indent="-127000" lvl="0" marL="9144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config.yml: It has pipeline, policies, and other NLU components.</a:t>
            </a:r>
            <a:endParaRPr/>
          </a:p>
          <a:p>
            <a:pPr indent="-127000" lvl="0" marL="91440" marR="0" rtl="0" algn="just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‘/data’ consists of:</a:t>
            </a:r>
            <a:endParaRPr/>
          </a:p>
          <a:p>
            <a:pPr indent="-182880" lvl="1" marL="384048" marR="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nlu.yml: It contains intents and examples for each intent with entities.</a:t>
            </a:r>
            <a:endParaRPr/>
          </a:p>
          <a:p>
            <a:pPr indent="-182880" lvl="1" marL="384048" marR="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rules.yml: Defines  a fixed conversation path that chatbot follows.</a:t>
            </a:r>
            <a:endParaRPr/>
          </a:p>
          <a:p>
            <a:pPr indent="-182880" lvl="1" marL="384048" marR="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stories.yml: It contains conversations paths the chatbot needs to take in order to respond to the user messages appropriately.</a:t>
            </a:r>
            <a:endParaRPr/>
          </a:p>
          <a:p>
            <a:pPr indent="-127000" lvl="0" marL="91440" marR="0" rtl="0" algn="just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domain.yml: This file acts as an index for the chatbot. It contains intents, entities, slots, responses, forms, and actions.</a:t>
            </a:r>
            <a:endParaRPr/>
          </a:p>
          <a:p>
            <a:pPr indent="-127000" lvl="0" marL="91440" marR="0" rtl="0" algn="just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‘/models’ contain the trained chatbot model that can be used to talk to the chatbot.</a:t>
            </a:r>
            <a:endParaRPr/>
          </a:p>
          <a:p>
            <a:pPr indent="0" lvl="0" marL="91440" marR="0" rtl="0" algn="just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8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Running your chatbot</a:t>
            </a:r>
            <a:endParaRPr/>
          </a:p>
        </p:txBody>
      </p:sp>
      <p:sp>
        <p:nvSpPr>
          <p:cNvPr id="290" name="Google Shape;290;p18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457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AutoNum type="arabicPeriod"/>
            </a:pPr>
            <a:r>
              <a:rPr lang="en-US"/>
              <a:t>Go to the ‘Chatbot’ directory that is generated and to train the chatbot, run ‘rasa train’.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Calibri"/>
              <a:buAutoNum type="arabicPeriod"/>
            </a:pPr>
            <a:r>
              <a:rPr lang="en-US"/>
              <a:t>To talk to the trained chatbot, run ‘rasa shell’. </a:t>
            </a:r>
            <a:r>
              <a:rPr lang="en-US"/>
              <a:t>Also, run ‘rasa run actions’ in another instance of the terminal.</a:t>
            </a:r>
            <a:endParaRPr/>
          </a:p>
        </p:txBody>
      </p:sp>
      <p:sp>
        <p:nvSpPr>
          <p:cNvPr id="291" name="Google Shape;291;p18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CSCE 580, 581 - FALL 2023</a:t>
            </a:r>
            <a:endParaRPr/>
          </a:p>
        </p:txBody>
      </p:sp>
      <p:sp>
        <p:nvSpPr>
          <p:cNvPr id="292" name="Google Shape;292;p18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Organization of Lecture 17</a:t>
            </a:r>
            <a:endParaRPr/>
          </a:p>
        </p:txBody>
      </p:sp>
      <p:sp>
        <p:nvSpPr>
          <p:cNvPr id="109" name="Google Shape;109;p2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CSCE 580, 581 - FALL 2023</a:t>
            </a:r>
            <a:endParaRPr/>
          </a:p>
        </p:txBody>
      </p:sp>
      <p:sp>
        <p:nvSpPr>
          <p:cNvPr id="110" name="Google Shape;110;p2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1" name="Google Shape;111;p2"/>
          <p:cNvSpPr txBox="1"/>
          <p:nvPr/>
        </p:nvSpPr>
        <p:spPr>
          <a:xfrm>
            <a:off x="835378" y="1897690"/>
            <a:ext cx="6513689" cy="39959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27000" lvl="0" marL="9144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Introduction Segment</a:t>
            </a:r>
            <a:endParaRPr/>
          </a:p>
          <a:p>
            <a:pPr indent="-182880" lvl="1" marL="38404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Recap of Lecture 16</a:t>
            </a:r>
            <a:endParaRPr/>
          </a:p>
          <a:p>
            <a:pPr indent="-127000" lvl="0" marL="9144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Main Segment</a:t>
            </a:r>
            <a:endParaRPr/>
          </a:p>
          <a:p>
            <a:pPr indent="-182880" lvl="1" marL="38404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Building Chatbots </a:t>
            </a:r>
            <a:endParaRPr/>
          </a:p>
          <a:p>
            <a:pPr indent="-182880" lvl="2" marL="566928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E48312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RASA </a:t>
            </a:r>
            <a:endParaRPr/>
          </a:p>
          <a:p>
            <a:pPr indent="-182880" lvl="2" marL="566928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E48312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SafeChat Framework </a:t>
            </a:r>
            <a:endParaRPr/>
          </a:p>
          <a:p>
            <a:pPr indent="-127000" lvl="0" marL="9144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Concluding Segment</a:t>
            </a:r>
            <a:endParaRPr/>
          </a:p>
          <a:p>
            <a:pPr indent="-182880" lvl="1" marL="38404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Course Project Discussion</a:t>
            </a:r>
            <a:endParaRPr/>
          </a:p>
          <a:p>
            <a:pPr indent="-182880" lvl="1" marL="384048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About Next Lecture – Lecture 18</a:t>
            </a:r>
            <a:endParaRPr/>
          </a:p>
          <a:p>
            <a:pPr indent="-182880" lvl="1" marL="384048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Ask me anything</a:t>
            </a:r>
            <a:endParaRPr/>
          </a:p>
          <a:p>
            <a:pPr indent="-68579" lvl="1" marL="384048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2921373c129_0_1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Build your own chatbot with SafeChat  </a:t>
            </a:r>
            <a:endParaRPr/>
          </a:p>
        </p:txBody>
      </p:sp>
      <p:sp>
        <p:nvSpPr>
          <p:cNvPr id="299" name="Google Shape;299;g2921373c129_0_1"/>
          <p:cNvSpPr txBox="1"/>
          <p:nvPr>
            <p:ph idx="1" type="body"/>
          </p:nvPr>
        </p:nvSpPr>
        <p:spPr>
          <a:xfrm>
            <a:off x="1097275" y="3776525"/>
            <a:ext cx="10058400" cy="2235000"/>
          </a:xfrm>
          <a:prstGeom prst="rect">
            <a:avLst/>
          </a:prstGeom>
        </p:spPr>
        <p:txBody>
          <a:bodyPr anchorCtr="0" anchor="t" bIns="45700" lIns="0" spcFirstLastPara="1" rIns="0" wrap="square" tIns="45700">
            <a:normAutofit lnSpcReduction="10000"/>
          </a:bodyPr>
          <a:lstStyle/>
          <a:p>
            <a:pPr indent="-457200" lvl="0" marL="457200" rtl="0" algn="l">
              <a:spcBef>
                <a:spcPts val="1400"/>
              </a:spcBef>
              <a:spcAft>
                <a:spcPts val="0"/>
              </a:spcAft>
              <a:buSzPts val="2000"/>
              <a:buAutoNum type="arabicPeriod"/>
            </a:pPr>
            <a:r>
              <a:rPr lang="en-US"/>
              <a:t>Create a new ‘Chat.csv’ file in the ‘data/’ directory with your desired FAQs. The CSV should have a column called ‘Question’ with all the queries and another column called ‘Answer’ with the corresponding answers.</a:t>
            </a:r>
            <a:endParaRPr/>
          </a:p>
          <a:p>
            <a:pPr indent="-444500" lvl="0" marL="457200" rtl="0" algn="l">
              <a:spcBef>
                <a:spcPts val="140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Run ‘code/configure_rasa.py’, ’code/extract_intent.py’ and ‘code/paraphraser.py’ files in the same order to create your chatbot.</a:t>
            </a:r>
            <a:endParaRPr/>
          </a:p>
          <a:p>
            <a:pPr indent="-444500" lvl="0" marL="457200" rtl="0" algn="l">
              <a:spcBef>
                <a:spcPts val="140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Go to the generated ‘Chatbot/’ directory. Run ‘rasa train’ to train the chatbot and ‘rasa shell’ to interact with your chatbot. Also, run ‘rasa run actions’ in another instance of the terminal.</a:t>
            </a:r>
            <a:endParaRPr/>
          </a:p>
        </p:txBody>
      </p:sp>
      <p:sp>
        <p:nvSpPr>
          <p:cNvPr id="300" name="Google Shape;300;g2921373c129_0_1"/>
          <p:cNvSpPr txBox="1"/>
          <p:nvPr>
            <p:ph idx="12" type="sldNum"/>
          </p:nvPr>
        </p:nvSpPr>
        <p:spPr>
          <a:xfrm>
            <a:off x="9900458" y="6459785"/>
            <a:ext cx="13119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01" name="Google Shape;301;g2921373c129_0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3450" y="1839625"/>
            <a:ext cx="10058399" cy="183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292c9f9c58a_0_0"/>
          <p:cNvSpPr txBox="1"/>
          <p:nvPr>
            <p:ph type="title"/>
          </p:nvPr>
        </p:nvSpPr>
        <p:spPr>
          <a:xfrm>
            <a:off x="830025" y="286600"/>
            <a:ext cx="11225700" cy="1450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Working Screenshots: Running the Chatbot</a:t>
            </a:r>
            <a:endParaRPr/>
          </a:p>
        </p:txBody>
      </p:sp>
      <p:sp>
        <p:nvSpPr>
          <p:cNvPr id="308" name="Google Shape;308;g292c9f9c58a_0_0"/>
          <p:cNvSpPr txBox="1"/>
          <p:nvPr>
            <p:ph idx="12" type="sldNum"/>
          </p:nvPr>
        </p:nvSpPr>
        <p:spPr>
          <a:xfrm>
            <a:off x="9900458" y="6459785"/>
            <a:ext cx="13119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09" name="Google Shape;309;g292c9f9c58a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4275" y="1885750"/>
            <a:ext cx="4903502" cy="4248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Google Shape;310;g292c9f9c58a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86525" y="1875825"/>
            <a:ext cx="5633773" cy="425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292c9f9c58a_0_9"/>
          <p:cNvSpPr txBox="1"/>
          <p:nvPr>
            <p:ph type="title"/>
          </p:nvPr>
        </p:nvSpPr>
        <p:spPr>
          <a:xfrm>
            <a:off x="677625" y="286600"/>
            <a:ext cx="11225700" cy="1450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Working Screenshots: Talking to the Chatbot</a:t>
            </a:r>
            <a:endParaRPr/>
          </a:p>
        </p:txBody>
      </p:sp>
      <p:sp>
        <p:nvSpPr>
          <p:cNvPr id="317" name="Google Shape;317;g292c9f9c58a_0_9"/>
          <p:cNvSpPr txBox="1"/>
          <p:nvPr>
            <p:ph idx="12" type="sldNum"/>
          </p:nvPr>
        </p:nvSpPr>
        <p:spPr>
          <a:xfrm>
            <a:off x="9900458" y="6459785"/>
            <a:ext cx="13119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18" name="Google Shape;318;g292c9f9c58a_0_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6325" y="2022681"/>
            <a:ext cx="9639300" cy="343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2927c506ecf_0_1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Survey Link</a:t>
            </a:r>
            <a:endParaRPr/>
          </a:p>
        </p:txBody>
      </p:sp>
      <p:sp>
        <p:nvSpPr>
          <p:cNvPr id="325" name="Google Shape;325;g2927c506ecf_0_1"/>
          <p:cNvSpPr txBox="1"/>
          <p:nvPr>
            <p:ph idx="1" type="body"/>
          </p:nvPr>
        </p:nvSpPr>
        <p:spPr>
          <a:xfrm>
            <a:off x="1097280" y="1845734"/>
            <a:ext cx="10058400" cy="4023300"/>
          </a:xfrm>
          <a:prstGeom prst="rect">
            <a:avLst/>
          </a:prstGeom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200"/>
              </a:spcAft>
              <a:buNone/>
            </a:pPr>
            <a:r>
              <a:rPr lang="en-US"/>
              <a:t>Please fill the </a:t>
            </a:r>
            <a:r>
              <a:rPr lang="en-US"/>
              <a:t>survey</a:t>
            </a:r>
            <a:r>
              <a:rPr lang="en-US"/>
              <a:t> using the following link to help us improve our SafeChat architecture.</a:t>
            </a:r>
            <a:endParaRPr/>
          </a:p>
        </p:txBody>
      </p:sp>
      <p:sp>
        <p:nvSpPr>
          <p:cNvPr id="326" name="Google Shape;326;g2927c506ecf_0_1"/>
          <p:cNvSpPr txBox="1"/>
          <p:nvPr>
            <p:ph idx="12" type="sldNum"/>
          </p:nvPr>
        </p:nvSpPr>
        <p:spPr>
          <a:xfrm>
            <a:off x="9900458" y="6459785"/>
            <a:ext cx="13119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27" name="Google Shape;327;g2927c506ecf_0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1150" y="2454100"/>
            <a:ext cx="3153200" cy="315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19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Course Project</a:t>
            </a:r>
            <a:endParaRPr/>
          </a:p>
        </p:txBody>
      </p:sp>
      <p:sp>
        <p:nvSpPr>
          <p:cNvPr id="333" name="Google Shape;333;p19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CSCE 240-2: ADVANCED PROGRAMMING TECHNIQUES</a:t>
            </a:r>
            <a:endParaRPr/>
          </a:p>
        </p:txBody>
      </p:sp>
      <p:sp>
        <p:nvSpPr>
          <p:cNvPr id="334" name="Google Shape;334;p19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0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Calibri"/>
              <a:buNone/>
            </a:pPr>
            <a:r>
              <a:rPr lang="en-US" sz="4400"/>
              <a:t>Project Discussion: </a:t>
            </a:r>
            <a:r>
              <a:rPr lang="en-US" sz="3200"/>
              <a:t>What Problem Fascinates You ?</a:t>
            </a:r>
            <a:endParaRPr sz="4400"/>
          </a:p>
        </p:txBody>
      </p:sp>
      <p:sp>
        <p:nvSpPr>
          <p:cNvPr id="340" name="Google Shape;340;p20"/>
          <p:cNvSpPr txBox="1"/>
          <p:nvPr>
            <p:ph idx="1" type="body"/>
          </p:nvPr>
        </p:nvSpPr>
        <p:spPr>
          <a:xfrm>
            <a:off x="1097280" y="1845734"/>
            <a:ext cx="3327964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 fontScale="92500" lnSpcReduction="10000"/>
          </a:bodyPr>
          <a:lstStyle/>
          <a:p>
            <a:pPr indent="-117475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lang="en-US"/>
              <a:t> Data</a:t>
            </a:r>
            <a:endParaRPr/>
          </a:p>
          <a:p>
            <a:pPr indent="-182879" lvl="1" marL="384048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lang="en-US"/>
              <a:t>Water</a:t>
            </a:r>
            <a:endParaRPr/>
          </a:p>
          <a:p>
            <a:pPr indent="-182879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lang="en-US"/>
              <a:t>Finance</a:t>
            </a:r>
            <a:endParaRPr/>
          </a:p>
          <a:p>
            <a:pPr indent="-182879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lang="en-US"/>
              <a:t>…</a:t>
            </a:r>
            <a:endParaRPr/>
          </a:p>
          <a:p>
            <a:pPr indent="-117475" lvl="0" marL="9144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lang="en-US"/>
              <a:t> Analytics</a:t>
            </a:r>
            <a:endParaRPr/>
          </a:p>
          <a:p>
            <a:pPr indent="-182879" lvl="1" marL="384048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lang="en-US"/>
              <a:t>Search, Optimization, Learning, Planning, …</a:t>
            </a:r>
            <a:endParaRPr/>
          </a:p>
          <a:p>
            <a:pPr indent="-117475" lvl="0" marL="9144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lang="en-US"/>
              <a:t> Application</a:t>
            </a:r>
            <a:endParaRPr/>
          </a:p>
          <a:p>
            <a:pPr indent="-182879" lvl="1" marL="384048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lang="en-US"/>
              <a:t>Building chatbot</a:t>
            </a:r>
            <a:endParaRPr/>
          </a:p>
          <a:p>
            <a:pPr indent="-117475" lvl="0" marL="9144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lang="en-US"/>
              <a:t> Users</a:t>
            </a:r>
            <a:endParaRPr/>
          </a:p>
          <a:p>
            <a:pPr indent="-182879" lvl="1" marL="384048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lang="en-US"/>
              <a:t>Diverse demographics</a:t>
            </a:r>
            <a:endParaRPr/>
          </a:p>
          <a:p>
            <a:pPr indent="-182879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lang="en-US"/>
              <a:t>Diverse abilities</a:t>
            </a:r>
            <a:endParaRPr/>
          </a:p>
          <a:p>
            <a:pPr indent="-182879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lang="en-US"/>
              <a:t>Multiple human languages</a:t>
            </a:r>
            <a:endParaRPr/>
          </a:p>
        </p:txBody>
      </p:sp>
      <p:sp>
        <p:nvSpPr>
          <p:cNvPr id="341" name="Google Shape;341;p20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CSCE 580, 581 - FALL 2023</a:t>
            </a:r>
            <a:endParaRPr/>
          </a:p>
        </p:txBody>
      </p:sp>
      <p:sp>
        <p:nvSpPr>
          <p:cNvPr id="342" name="Google Shape;342;p20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3" name="Google Shape;343;p20"/>
          <p:cNvSpPr txBox="1"/>
          <p:nvPr/>
        </p:nvSpPr>
        <p:spPr>
          <a:xfrm>
            <a:off x="5204178" y="1931532"/>
            <a:ext cx="5956571" cy="4023360"/>
          </a:xfrm>
          <a:prstGeom prst="rect">
            <a:avLst/>
          </a:prstGeom>
          <a:solidFill>
            <a:srgbClr val="F2F1E4"/>
          </a:solidFill>
          <a:ln>
            <a:noFill/>
          </a:ln>
        </p:spPr>
        <p:txBody>
          <a:bodyPr anchorCtr="0" anchor="t" bIns="45700" lIns="0" spcFirstLastPara="1" rIns="0" wrap="square" tIns="45700">
            <a:normAutofit fontScale="92500" lnSpcReduction="1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None/>
            </a:pPr>
            <a:r>
              <a:rPr b="1" lang="en-US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Project execution in sprints</a:t>
            </a:r>
            <a:endParaRPr/>
          </a:p>
          <a:p>
            <a:pPr indent="-117475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en-US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Sprint 1: (Sep 12 – Oct 5)</a:t>
            </a:r>
            <a:endParaRPr/>
          </a:p>
          <a:p>
            <a:pPr indent="-182879" lvl="1" marL="38404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Solving</a:t>
            </a:r>
            <a:r>
              <a:rPr b="0" i="0" lang="en-US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: Choose a decision problem, identify data, work on solution methods</a:t>
            </a:r>
            <a:endParaRPr/>
          </a:p>
          <a:p>
            <a:pPr indent="-182879" lvl="1" marL="384048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Human interaction</a:t>
            </a:r>
            <a:r>
              <a:rPr b="0" i="0" lang="en-US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: Develop a basic chatbot (no AI), no problem focus</a:t>
            </a:r>
            <a:endParaRPr/>
          </a:p>
          <a:p>
            <a:pPr indent="-117475" lvl="0" marL="9144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en-US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Sprint 2: (Oct 10 – Nov 9)</a:t>
            </a:r>
            <a:endParaRPr/>
          </a:p>
          <a:p>
            <a:pPr indent="-182879" lvl="1" marL="38404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Solving</a:t>
            </a:r>
            <a:r>
              <a:rPr b="0" i="0" lang="en-US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: Evaluate your solution on problem</a:t>
            </a:r>
            <a:endParaRPr/>
          </a:p>
          <a:p>
            <a:pPr indent="-182879" lvl="1" marL="384048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Human interaction</a:t>
            </a:r>
            <a:r>
              <a:rPr b="0" i="0" lang="en-US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: Integrated your choice of chatbot (rule-based or learning-based) and methods</a:t>
            </a:r>
            <a:endParaRPr/>
          </a:p>
          <a:p>
            <a:pPr indent="-117475" lvl="0" marL="9144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en-US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Sprint 3: (Nov 14 – 30)</a:t>
            </a:r>
            <a:endParaRPr/>
          </a:p>
          <a:p>
            <a:pPr indent="-182879" lvl="1" marL="38404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b="1" i="0" lang="en-US" sz="18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Evaluation: </a:t>
            </a:r>
            <a:r>
              <a:rPr b="0" i="0" lang="en-US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Comparison of your solver chatbot with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 LLM-based </a:t>
            </a:r>
            <a:r>
              <a:rPr b="0" i="0" lang="en-US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alternative, like ChatGPT</a:t>
            </a:r>
            <a:endParaRPr b="0" i="0" sz="18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77152" lvl="1" marL="384048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1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Calibri"/>
              <a:buNone/>
            </a:pPr>
            <a:r>
              <a:rPr lang="en-US" sz="4400"/>
              <a:t>Project Discussion: </a:t>
            </a:r>
            <a:r>
              <a:rPr lang="en-US" sz="3200"/>
              <a:t>Dates and Deliverables</a:t>
            </a:r>
            <a:endParaRPr sz="4400"/>
          </a:p>
        </p:txBody>
      </p:sp>
      <p:sp>
        <p:nvSpPr>
          <p:cNvPr id="349" name="Google Shape;349;p21"/>
          <p:cNvSpPr txBox="1"/>
          <p:nvPr>
            <p:ph idx="1" type="body"/>
          </p:nvPr>
        </p:nvSpPr>
        <p:spPr>
          <a:xfrm>
            <a:off x="7544918" y="2086892"/>
            <a:ext cx="3327964" cy="3286619"/>
          </a:xfrm>
          <a:prstGeom prst="rect">
            <a:avLst/>
          </a:prstGeom>
          <a:solidFill>
            <a:srgbClr val="ACC8DD"/>
          </a:solidFill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778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en-US" sz="2800"/>
              <a:t> Oct 12, 2023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400"/>
              <a:t>Project checkpoint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400"/>
              <a:t>In-class presentation</a:t>
            </a:r>
            <a:endParaRPr/>
          </a:p>
          <a:p>
            <a:pPr indent="-177800" lvl="0" marL="9144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en-US" sz="2800"/>
              <a:t> Nov 30, 2023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400"/>
              <a:t>Project report due</a:t>
            </a:r>
            <a:endParaRPr/>
          </a:p>
          <a:p>
            <a:pPr indent="-177800" lvl="0" marL="9144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en-US" sz="2800"/>
              <a:t> Dec 5 / 7, 2023 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400"/>
              <a:t>In-class presentation</a:t>
            </a:r>
            <a:endParaRPr/>
          </a:p>
        </p:txBody>
      </p:sp>
      <p:sp>
        <p:nvSpPr>
          <p:cNvPr id="350" name="Google Shape;350;p21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CSCE 580, 581 - FALL 2023</a:t>
            </a:r>
            <a:endParaRPr/>
          </a:p>
        </p:txBody>
      </p:sp>
      <p:sp>
        <p:nvSpPr>
          <p:cNvPr id="351" name="Google Shape;351;p21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52" name="Google Shape;352;p21"/>
          <p:cNvSpPr txBox="1"/>
          <p:nvPr/>
        </p:nvSpPr>
        <p:spPr>
          <a:xfrm>
            <a:off x="519289" y="1999265"/>
            <a:ext cx="5956571" cy="4023360"/>
          </a:xfrm>
          <a:prstGeom prst="rect">
            <a:avLst/>
          </a:prstGeom>
          <a:solidFill>
            <a:srgbClr val="F2F1E4"/>
          </a:solidFill>
          <a:ln>
            <a:noFill/>
          </a:ln>
        </p:spPr>
        <p:txBody>
          <a:bodyPr anchorCtr="0" anchor="t" bIns="45700" lIns="0" spcFirstLastPara="1" rIns="0" wrap="square" tIns="45700">
            <a:normAutofit fontScale="92500" lnSpcReduction="1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None/>
            </a:pPr>
            <a:r>
              <a:rPr lang="en-US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Project execution in sprints</a:t>
            </a:r>
            <a:endParaRPr/>
          </a:p>
          <a:p>
            <a:pPr indent="-117475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en-US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Sprint 1: (Sep 12 – Oct 5)</a:t>
            </a:r>
            <a:endParaRPr/>
          </a:p>
          <a:p>
            <a:pPr indent="-182879" lvl="1" marL="38404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Solving</a:t>
            </a:r>
            <a:r>
              <a:rPr b="0" i="0" lang="en-US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: Choose a decision problem, identify data, work on solution methods</a:t>
            </a:r>
            <a:endParaRPr/>
          </a:p>
          <a:p>
            <a:pPr indent="-182879" lvl="1" marL="384048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Human interaction</a:t>
            </a:r>
            <a:r>
              <a:rPr b="0" i="0" lang="en-US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: Develop a basic chatbot (no AI), no problem focus</a:t>
            </a:r>
            <a:endParaRPr/>
          </a:p>
          <a:p>
            <a:pPr indent="-117475" lvl="0" marL="9144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en-US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Sprint 2: (Oct 10 – Nov 9)</a:t>
            </a:r>
            <a:endParaRPr/>
          </a:p>
          <a:p>
            <a:pPr indent="-182879" lvl="1" marL="38404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Solving</a:t>
            </a:r>
            <a:r>
              <a:rPr b="0" i="0" lang="en-US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: Evaluate your solution on problem</a:t>
            </a:r>
            <a:endParaRPr/>
          </a:p>
          <a:p>
            <a:pPr indent="-182879" lvl="1" marL="384048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Human interaction</a:t>
            </a:r>
            <a:r>
              <a:rPr b="0" i="0" lang="en-US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: Integrated your choice of chatbot (rule-based or learning-based) and methods</a:t>
            </a:r>
            <a:endParaRPr/>
          </a:p>
          <a:p>
            <a:pPr indent="-117475" lvl="0" marL="9144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en-US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Sprint 3: (Nov 14 – 30)</a:t>
            </a:r>
            <a:endParaRPr/>
          </a:p>
          <a:p>
            <a:pPr indent="-182879" lvl="1" marL="38404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b="1" i="0" lang="en-US" sz="18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Evaluation: </a:t>
            </a:r>
            <a:r>
              <a:rPr b="0" i="0" lang="en-US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Comparison of your solver chatbot with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 LLM-based </a:t>
            </a:r>
            <a:r>
              <a:rPr b="0" i="0" lang="en-US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alternative, like ChatGPT</a:t>
            </a:r>
            <a:endParaRPr b="0" i="0" sz="18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77152" lvl="1" marL="384048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22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Skeleton: A Basic Chatbot</a:t>
            </a:r>
            <a:endParaRPr/>
          </a:p>
        </p:txBody>
      </p:sp>
      <p:sp>
        <p:nvSpPr>
          <p:cNvPr id="358" name="Google Shape;358;p22"/>
          <p:cNvSpPr txBox="1"/>
          <p:nvPr>
            <p:ph idx="1" type="body"/>
          </p:nvPr>
        </p:nvSpPr>
        <p:spPr>
          <a:xfrm>
            <a:off x="1097279" y="1845734"/>
            <a:ext cx="6241671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 fontScale="92500" lnSpcReduction="10000"/>
          </a:bodyPr>
          <a:lstStyle/>
          <a:p>
            <a:pPr indent="-182880" lvl="1" marL="38404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lang="en-US" sz="2000"/>
              <a:t>Run in an infinite loop until the user wants to quit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lang="en-US" sz="2000"/>
              <a:t>Handle any user response</a:t>
            </a:r>
            <a:endParaRPr/>
          </a:p>
          <a:p>
            <a:pPr indent="-182880" lvl="2" marL="56692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lang="en-US" sz="1600"/>
              <a:t>User can quit by typing “Quit” or “quit” or just “q” </a:t>
            </a:r>
            <a:endParaRPr/>
          </a:p>
          <a:p>
            <a:pPr indent="-182880" lvl="2" marL="56692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lang="en-US" sz="1600"/>
              <a:t>User can enter any other text and the program has to handle it. The program should write back what the user entered and say – “I do not know this information”.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lang="en-US" sz="2000"/>
              <a:t>Handle </a:t>
            </a:r>
            <a:r>
              <a:rPr lang="en-US" sz="2000" u="sng"/>
              <a:t>known</a:t>
            </a:r>
            <a:r>
              <a:rPr lang="en-US" sz="2000"/>
              <a:t> user query types   </a:t>
            </a:r>
            <a:r>
              <a:rPr lang="en-US" sz="2000">
                <a:solidFill>
                  <a:srgbClr val="FF0000"/>
                </a:solidFill>
              </a:rPr>
              <a:t>// Depends on your project</a:t>
            </a:r>
            <a:endParaRPr/>
          </a:p>
          <a:p>
            <a:pPr indent="-182880" lvl="2" marL="56692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lang="en-US" sz="1600"/>
              <a:t>“Tell me about N-queens”, “What is N ?”</a:t>
            </a:r>
            <a:endParaRPr/>
          </a:p>
          <a:p>
            <a:pPr indent="-182880" lvl="2" marL="56692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lang="en-US" sz="1600"/>
              <a:t>“Solve for N=4?”</a:t>
            </a:r>
            <a:endParaRPr/>
          </a:p>
          <a:p>
            <a:pPr indent="-182880" lvl="2" marL="56692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lang="en-US" sz="1600"/>
              <a:t>“Why is this a solution? ”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lang="en-US" sz="2000"/>
              <a:t>Handle </a:t>
            </a:r>
            <a:r>
              <a:rPr lang="en-US" sz="2000" u="sng"/>
              <a:t>chitchat</a:t>
            </a:r>
            <a:r>
              <a:rPr lang="en-US" sz="2000"/>
              <a:t>  // </a:t>
            </a:r>
            <a:r>
              <a:rPr lang="en-US" sz="2000">
                <a:solidFill>
                  <a:srgbClr val="FF0000"/>
                </a:solidFill>
              </a:rPr>
              <a:t>Support at least 5, extensible from a file</a:t>
            </a:r>
            <a:endParaRPr sz="2000"/>
          </a:p>
          <a:p>
            <a:pPr indent="-182880" lvl="2" marL="56692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lang="en-US" sz="1600"/>
              <a:t>“Hi” =&gt; </a:t>
            </a:r>
            <a:r>
              <a:rPr b="1" lang="en-US" sz="1600">
                <a:solidFill>
                  <a:srgbClr val="7030A0"/>
                </a:solidFill>
              </a:rPr>
              <a:t>“Hello”</a:t>
            </a:r>
            <a:endParaRPr/>
          </a:p>
          <a:p>
            <a:pPr indent="-182880" lvl="2" marL="56692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lang="en-US" sz="1600"/>
              <a:t>…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b="1" i="1" lang="en-US" sz="2000"/>
              <a:t>Store session details in a file</a:t>
            </a:r>
            <a:endParaRPr/>
          </a:p>
        </p:txBody>
      </p:sp>
      <p:sp>
        <p:nvSpPr>
          <p:cNvPr id="359" name="Google Shape;359;p22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CSCE 240-2: ADVANCED PROGRAMMING TECHNIQUES</a:t>
            </a:r>
            <a:endParaRPr/>
          </a:p>
        </p:txBody>
      </p:sp>
      <p:sp>
        <p:nvSpPr>
          <p:cNvPr id="360" name="Google Shape;360;p22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61" name="Google Shape;361;p22"/>
          <p:cNvSpPr txBox="1"/>
          <p:nvPr/>
        </p:nvSpPr>
        <p:spPr>
          <a:xfrm>
            <a:off x="8508989" y="130628"/>
            <a:ext cx="3473963" cy="6186309"/>
          </a:xfrm>
          <a:prstGeom prst="rect">
            <a:avLst/>
          </a:prstGeom>
          <a:solidFill>
            <a:srgbClr val="D3D8CE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u="sng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Illustrative Project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Title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Solve and explain solving of n-queens puzzle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Key idea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Show students how a course project will look like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Who will care when done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students of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course, prospective AI students and teachers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need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n: the size of game; interaction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Methods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search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Evaluation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correctness of solution, quality of explanation, appropriateness  of chat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Users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with and without AI background; with and without chess background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Trust issue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user may not believe in the solution, may find interaction offensive (why queens, not kings? …)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23"/>
          <p:cNvSpPr txBox="1"/>
          <p:nvPr>
            <p:ph type="title"/>
          </p:nvPr>
        </p:nvSpPr>
        <p:spPr>
          <a:xfrm>
            <a:off x="1097280" y="286604"/>
            <a:ext cx="10058400" cy="11019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Calibri"/>
              <a:buNone/>
            </a:pPr>
            <a:r>
              <a:rPr lang="en-US" sz="4400"/>
              <a:t>Project Discussion: Illustration</a:t>
            </a:r>
            <a:endParaRPr/>
          </a:p>
        </p:txBody>
      </p:sp>
      <p:sp>
        <p:nvSpPr>
          <p:cNvPr id="367" name="Google Shape;367;p23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CSCE 580, 581 - FALL 2023</a:t>
            </a:r>
            <a:endParaRPr/>
          </a:p>
        </p:txBody>
      </p:sp>
      <p:sp>
        <p:nvSpPr>
          <p:cNvPr id="368" name="Google Shape;368;p23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69" name="Google Shape;369;p23"/>
          <p:cNvSpPr txBox="1"/>
          <p:nvPr/>
        </p:nvSpPr>
        <p:spPr>
          <a:xfrm>
            <a:off x="363501" y="1863374"/>
            <a:ext cx="5450276" cy="2031292"/>
          </a:xfrm>
          <a:prstGeom prst="rect">
            <a:avLst/>
          </a:prstGeom>
          <a:solidFill>
            <a:srgbClr val="FBE6CC"/>
          </a:solidFill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4572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AutoNum type="arabicPeriod"/>
            </a:pPr>
            <a:r>
              <a:rPr lang="en-US" sz="1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Create a private Github repository called “</a:t>
            </a:r>
            <a:r>
              <a:rPr lang="en-US" sz="14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CSCE58x-Fall2023-&lt;studentname&gt;-Repo</a:t>
            </a:r>
            <a:r>
              <a:rPr lang="en-US" sz="1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”. Share with Instructor (biplav-s) and TA (kausik-l) 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AutoNum type="arabicPeriod"/>
            </a:pPr>
            <a:r>
              <a:rPr lang="en-US" sz="1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Create Google folder called “</a:t>
            </a:r>
            <a:r>
              <a:rPr lang="en-US" sz="14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CSCE58x-Fall2023-&lt;studentname&gt;-SharedInfo</a:t>
            </a:r>
            <a:r>
              <a:rPr lang="en-US" sz="1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”. Share with Instructor (</a:t>
            </a:r>
            <a:r>
              <a:rPr lang="en-US" sz="1400" u="sng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prof.biplav@gmail.com</a:t>
            </a:r>
            <a:r>
              <a:rPr lang="en-US" sz="1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) and TA (</a:t>
            </a:r>
            <a:r>
              <a:rPr lang="en-US" sz="1400" u="sng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lakkarajukausik90@gmail.com</a:t>
            </a:r>
            <a:r>
              <a:rPr lang="en-US" sz="1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AutoNum type="arabicPeriod"/>
            </a:pPr>
            <a:r>
              <a:rPr lang="en-US" sz="1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Create a Google doc in your Google repo called “Project Plan” and have the following by next class (Sep 5, 2023) </a:t>
            </a:r>
            <a:endParaRPr sz="14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0" name="Google Shape;370;p23"/>
          <p:cNvSpPr txBox="1"/>
          <p:nvPr/>
        </p:nvSpPr>
        <p:spPr>
          <a:xfrm>
            <a:off x="6532677" y="1632508"/>
            <a:ext cx="5450275" cy="4247317"/>
          </a:xfrm>
          <a:prstGeom prst="rect">
            <a:avLst/>
          </a:prstGeom>
          <a:solidFill>
            <a:srgbClr val="D3D8CE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Title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Solve and explain solving of n-queens puzzle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Key idea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Show students how a course project will look like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Who will care when done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students of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course, prospective AI students and teachers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need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n: the size of game; interaction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Methods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search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Evaluation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correctness of solution, quality of explanation, appropriateness  of chat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Users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with and without AI background; with and without chess background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Trust issue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user may not believe in the solution, may find interaction offensive (why queens, not kings? …)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24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Project Illustration: N-Queens</a:t>
            </a:r>
            <a:endParaRPr/>
          </a:p>
        </p:txBody>
      </p:sp>
      <p:sp>
        <p:nvSpPr>
          <p:cNvPr id="376" name="Google Shape;376;p24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270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Sprint 1: (Sep 12 – Oct 5)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>
                <a:solidFill>
                  <a:srgbClr val="0070C0"/>
                </a:solidFill>
              </a:rPr>
              <a:t>Solving</a:t>
            </a:r>
            <a:r>
              <a:rPr lang="en-US"/>
              <a:t>: Choose a decision problem, identify data, work on solution methods</a:t>
            </a:r>
            <a:endParaRPr/>
          </a:p>
          <a:p>
            <a:pPr indent="-182880" lvl="2" marL="56692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/>
              <a:t>Method 1: Random solution</a:t>
            </a:r>
            <a:endParaRPr/>
          </a:p>
          <a:p>
            <a:pPr indent="-182880" lvl="2" marL="56692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/>
              <a:t>Method 2: Search – BFS</a:t>
            </a:r>
            <a:endParaRPr/>
          </a:p>
          <a:p>
            <a:pPr indent="-182880" lvl="2" marL="56692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/>
              <a:t>Method 3: Search - …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>
                <a:solidFill>
                  <a:srgbClr val="FF0000"/>
                </a:solidFill>
              </a:rPr>
              <a:t>Human interaction</a:t>
            </a:r>
            <a:r>
              <a:rPr lang="en-US"/>
              <a:t>: Develop a basic chatbot (no AI) as outlined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/>
              <a:t>Deliverable</a:t>
            </a:r>
            <a:endParaRPr/>
          </a:p>
          <a:p>
            <a:pPr indent="-182880" lvl="2" marL="56692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/>
              <a:t>Code structure in Github</a:t>
            </a:r>
            <a:endParaRPr/>
          </a:p>
          <a:p>
            <a:pPr indent="-182880" lvl="3" marL="74980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/>
              <a:t>./data</a:t>
            </a:r>
            <a:endParaRPr/>
          </a:p>
          <a:p>
            <a:pPr indent="-182880" lvl="3" marL="74980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/>
              <a:t>./code</a:t>
            </a:r>
            <a:endParaRPr/>
          </a:p>
          <a:p>
            <a:pPr indent="-182880" lvl="3" marL="74980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/>
              <a:t>./docs</a:t>
            </a:r>
            <a:endParaRPr/>
          </a:p>
          <a:p>
            <a:pPr indent="-182880" lvl="3" marL="74980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/>
              <a:t>./test</a:t>
            </a:r>
            <a:endParaRPr/>
          </a:p>
          <a:p>
            <a:pPr indent="-182880" lvl="2" marL="56692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/>
              <a:t>Presentation: Make sprint presentation on </a:t>
            </a:r>
            <a:r>
              <a:rPr lang="en-US" sz="1400"/>
              <a:t>Oct 12, 2023</a:t>
            </a:r>
            <a:endParaRPr/>
          </a:p>
          <a:p>
            <a:pPr indent="-93980" lvl="2" marL="56692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77" name="Google Shape;377;p24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CSCE 580, 581 - FALL 2023</a:t>
            </a:r>
            <a:endParaRPr/>
          </a:p>
        </p:txBody>
      </p:sp>
      <p:sp>
        <p:nvSpPr>
          <p:cNvPr id="378" name="Google Shape;378;p24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Introduction Section</a:t>
            </a:r>
            <a:endParaRPr/>
          </a:p>
        </p:txBody>
      </p:sp>
      <p:sp>
        <p:nvSpPr>
          <p:cNvPr id="117" name="Google Shape;117;p3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8" name="Google Shape;118;p3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CSCE 580, 581 - FALL 2023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25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Reference: Project Rubric</a:t>
            </a:r>
            <a:endParaRPr/>
          </a:p>
        </p:txBody>
      </p:sp>
      <p:sp>
        <p:nvSpPr>
          <p:cNvPr id="384" name="Google Shape;384;p25"/>
          <p:cNvSpPr txBox="1"/>
          <p:nvPr>
            <p:ph idx="1" type="body"/>
          </p:nvPr>
        </p:nvSpPr>
        <p:spPr>
          <a:xfrm>
            <a:off x="609600" y="1862666"/>
            <a:ext cx="6073422" cy="4289777"/>
          </a:xfrm>
          <a:prstGeom prst="rect">
            <a:avLst/>
          </a:prstGeom>
          <a:solidFill>
            <a:srgbClr val="E6E3CB"/>
          </a:solidFill>
          <a:ln>
            <a:noFill/>
          </a:ln>
        </p:spPr>
        <p:txBody>
          <a:bodyPr anchorCtr="0" anchor="t" bIns="45700" lIns="0" spcFirstLastPara="1" rIns="0" wrap="square" tIns="45700">
            <a:normAutofit fontScale="92500" lnSpcReduction="20000"/>
          </a:bodyPr>
          <a:lstStyle/>
          <a:p>
            <a:pPr indent="0" lvl="1" marL="20116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2400"/>
          </a:p>
          <a:p>
            <a:pPr indent="-18288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b="1" lang="en-US" sz="2400"/>
              <a:t>Project results </a:t>
            </a:r>
            <a:r>
              <a:rPr lang="en-US" sz="2400"/>
              <a:t>– 60%</a:t>
            </a:r>
            <a:endParaRPr/>
          </a:p>
          <a:p>
            <a:pPr indent="-182880" lvl="2" marL="56692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lang="en-US" sz="1800"/>
              <a:t>Working system ? – 30%</a:t>
            </a:r>
            <a:endParaRPr/>
          </a:p>
          <a:p>
            <a:pPr indent="-182880" lvl="2" marL="56692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lang="en-US" sz="1800"/>
              <a:t>Evaluation with results superior to baseline? – 20%</a:t>
            </a:r>
            <a:endParaRPr/>
          </a:p>
          <a:p>
            <a:pPr indent="-182880" lvl="2" marL="56692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lang="en-US" sz="1800"/>
              <a:t>Considered related work? – 10%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b="1" lang="en-US" sz="2400"/>
              <a:t>Project effort</a:t>
            </a:r>
            <a:r>
              <a:rPr lang="en-US" sz="2400"/>
              <a:t>s – 40%</a:t>
            </a:r>
            <a:endParaRPr/>
          </a:p>
          <a:p>
            <a:pPr indent="-182880" lvl="2" marL="56692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lang="en-US" sz="1800"/>
              <a:t>Project report – 20% </a:t>
            </a:r>
            <a:endParaRPr/>
          </a:p>
          <a:p>
            <a:pPr indent="-182880" lvl="2" marL="56692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lang="en-US" sz="1800"/>
              <a:t>Project presentation (updates, final) – 20% </a:t>
            </a:r>
            <a:endParaRPr/>
          </a:p>
          <a:p>
            <a:pPr indent="-41909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ct val="100000"/>
              <a:buFont typeface="Arial"/>
              <a:buNone/>
            </a:pPr>
            <a:r>
              <a:t/>
            </a:r>
            <a:endParaRPr sz="2400"/>
          </a:p>
          <a:p>
            <a:pPr indent="-18288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b="1" lang="en-US" sz="2400">
                <a:solidFill>
                  <a:srgbClr val="00B050"/>
                </a:solidFill>
              </a:rPr>
              <a:t>Bonus</a:t>
            </a:r>
            <a:endParaRPr/>
          </a:p>
          <a:p>
            <a:pPr indent="-182880" lvl="2" marL="56692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lang="en-US" sz="1800"/>
              <a:t>Challenge level of problem – 10% </a:t>
            </a:r>
            <a:endParaRPr/>
          </a:p>
          <a:p>
            <a:pPr indent="-182880" lvl="2" marL="56692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lang="en-US" sz="1800"/>
              <a:t>Instructor discretion – 10%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b="1" lang="en-US" sz="2400">
                <a:solidFill>
                  <a:srgbClr val="FF0000"/>
                </a:solidFill>
              </a:rPr>
              <a:t>Penalty</a:t>
            </a:r>
            <a:endParaRPr/>
          </a:p>
          <a:p>
            <a:pPr indent="-182880" lvl="2" marL="56692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lang="en-US" sz="1800"/>
              <a:t>Lack of timeliness as per announced policy (right) - up to 30% </a:t>
            </a:r>
            <a:endParaRPr/>
          </a:p>
        </p:txBody>
      </p:sp>
      <p:sp>
        <p:nvSpPr>
          <p:cNvPr id="385" name="Google Shape;385;p25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CSCE 771: COMPUTER PROCESSING OF NATURAL LANGUAGE</a:t>
            </a:r>
            <a:endParaRPr/>
          </a:p>
        </p:txBody>
      </p:sp>
      <p:sp>
        <p:nvSpPr>
          <p:cNvPr id="386" name="Google Shape;386;p25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87" name="Google Shape;387;p25"/>
          <p:cNvSpPr txBox="1"/>
          <p:nvPr/>
        </p:nvSpPr>
        <p:spPr>
          <a:xfrm>
            <a:off x="7291449" y="1862666"/>
            <a:ext cx="4516729" cy="4122497"/>
          </a:xfrm>
          <a:prstGeom prst="rect">
            <a:avLst/>
          </a:prstGeom>
          <a:solidFill>
            <a:srgbClr val="ACC8DD"/>
          </a:solidFill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None/>
            </a:pPr>
            <a:r>
              <a:rPr b="1" lang="en-US" sz="16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Milestones</a:t>
            </a:r>
            <a:r>
              <a:rPr lang="en-US" sz="16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b="1" lang="en-US" sz="16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Penalties</a:t>
            </a:r>
            <a:r>
              <a:rPr lang="en-US" sz="16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-101600" lvl="0" marL="9144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Oct 12, 2023</a:t>
            </a:r>
            <a:endParaRPr/>
          </a:p>
          <a:p>
            <a:pPr indent="-182880" lvl="1" marL="38404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Project checkpoint</a:t>
            </a:r>
            <a:endParaRPr/>
          </a:p>
          <a:p>
            <a:pPr indent="-182880" lvl="1" marL="384048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In-class presentation</a:t>
            </a:r>
            <a:endParaRPr/>
          </a:p>
          <a:p>
            <a:pPr indent="-182880" lvl="1" marL="384048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</a:pPr>
            <a:r>
              <a:rPr b="1" i="0" lang="en-US" sz="1400" u="none" cap="none" strike="noStrik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Penalty: presentation not ready by Oct 10, 2023</a:t>
            </a:r>
            <a:r>
              <a:rPr b="0" i="0" lang="en-US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0" lang="en-US" sz="1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[-10%]</a:t>
            </a:r>
            <a:endParaRPr b="0" i="0" sz="14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01600" lvl="0" marL="9144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Nov 30, 2023</a:t>
            </a:r>
            <a:endParaRPr/>
          </a:p>
          <a:p>
            <a:pPr indent="-182880" lvl="1" marL="38404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Project report due</a:t>
            </a:r>
            <a:endParaRPr/>
          </a:p>
          <a:p>
            <a:pPr indent="-182880" lvl="1" marL="384048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</a:pPr>
            <a:r>
              <a:rPr b="1" i="0" lang="en-US" sz="1400" u="none" cap="none" strike="noStrik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Project report not ready by date</a:t>
            </a:r>
            <a:r>
              <a:rPr b="0" i="0" lang="en-US" sz="14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0" lang="en-US" sz="1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[-10%]</a:t>
            </a:r>
            <a:br>
              <a:rPr b="0" i="0" lang="en-US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14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01600" lvl="0" marL="9144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Dec 5 / 7, 2023 </a:t>
            </a:r>
            <a:endParaRPr/>
          </a:p>
          <a:p>
            <a:pPr indent="-182880" lvl="1" marL="38404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In-class presentation</a:t>
            </a:r>
            <a:endParaRPr/>
          </a:p>
          <a:p>
            <a:pPr indent="-182880" lvl="1" marL="384048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</a:pPr>
            <a:r>
              <a:rPr b="1" i="0" lang="en-US" sz="1400" u="none" cap="none" strike="noStrik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Project presentations not ready by Dec 4, 2023 </a:t>
            </a:r>
            <a:r>
              <a:rPr b="1" i="0" lang="en-US" sz="1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[-10%]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26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Lecture 17: Summary</a:t>
            </a:r>
            <a:endParaRPr/>
          </a:p>
        </p:txBody>
      </p:sp>
      <p:sp>
        <p:nvSpPr>
          <p:cNvPr id="394" name="Google Shape;394;p26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524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</a:rPr>
              <a:t> We talked about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2000"/>
              <a:t> Building Chatbots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2000"/>
              <a:t>Rasa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2000"/>
              <a:t>SafeChat Framework</a:t>
            </a:r>
            <a:endParaRPr/>
          </a:p>
          <a:p>
            <a:pPr indent="-55879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Arial"/>
              <a:buNone/>
            </a:pPr>
            <a:r>
              <a:t/>
            </a:r>
            <a:endParaRPr sz="2000"/>
          </a:p>
          <a:p>
            <a:pPr indent="-81280" lvl="2" marL="56692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395" name="Google Shape;395;p26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96" name="Google Shape;396;p26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CSCE 580, 581 - FALL 2023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27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Concluding Section</a:t>
            </a:r>
            <a:endParaRPr/>
          </a:p>
        </p:txBody>
      </p:sp>
      <p:sp>
        <p:nvSpPr>
          <p:cNvPr id="402" name="Google Shape;402;p27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CSCE 240-2: ADVANCED PROGRAMMING TECHNIQUES</a:t>
            </a:r>
            <a:endParaRPr/>
          </a:p>
        </p:txBody>
      </p:sp>
      <p:sp>
        <p:nvSpPr>
          <p:cNvPr id="403" name="Google Shape;403;p27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28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 About Next Lecture – Lecture 18</a:t>
            </a:r>
            <a:endParaRPr/>
          </a:p>
        </p:txBody>
      </p:sp>
      <p:sp>
        <p:nvSpPr>
          <p:cNvPr id="409" name="Google Shape;409;p28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10" name="Google Shape;410;p28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CSCE 580, 581 - FALL 2023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29"/>
          <p:cNvSpPr txBox="1"/>
          <p:nvPr>
            <p:ph type="title"/>
          </p:nvPr>
        </p:nvSpPr>
        <p:spPr>
          <a:xfrm>
            <a:off x="1097279" y="286603"/>
            <a:ext cx="10801209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Lecture 18: </a:t>
            </a:r>
            <a:r>
              <a:rPr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Explanation, Machine Learning – Unsupervised</a:t>
            </a:r>
            <a:endParaRPr/>
          </a:p>
        </p:txBody>
      </p:sp>
      <p:sp>
        <p:nvSpPr>
          <p:cNvPr id="416" name="Google Shape;416;p29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524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400"/>
              <a:t> Recap: Trusted AI/ Explanations</a:t>
            </a:r>
            <a:endParaRPr sz="2400"/>
          </a:p>
          <a:p>
            <a:pPr indent="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1524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400"/>
              <a:t> Unsupervised ML/ Clustering</a:t>
            </a:r>
            <a:endParaRPr sz="2200"/>
          </a:p>
        </p:txBody>
      </p:sp>
      <p:sp>
        <p:nvSpPr>
          <p:cNvPr id="417" name="Google Shape;417;p29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CSCE 580, 581 - FALL 2023</a:t>
            </a:r>
            <a:endParaRPr/>
          </a:p>
        </p:txBody>
      </p:sp>
      <p:sp>
        <p:nvSpPr>
          <p:cNvPr id="418" name="Google Shape;418;p29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Recap of Lecture 16</a:t>
            </a:r>
            <a:endParaRPr/>
          </a:p>
        </p:txBody>
      </p:sp>
      <p:sp>
        <p:nvSpPr>
          <p:cNvPr id="125" name="Google Shape;125;p4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397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rial"/>
              <a:buChar char="•"/>
            </a:pPr>
            <a:r>
              <a:rPr lang="en-US" sz="2200"/>
              <a:t> Topic discussed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/>
              <a:t> </a:t>
            </a:r>
            <a:r>
              <a:rPr lang="en-US" sz="2000"/>
              <a:t>Trust Issues</a:t>
            </a:r>
            <a:endParaRPr/>
          </a:p>
          <a:p>
            <a:pPr indent="-182880" lvl="2" marL="56692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n-US" sz="1600"/>
              <a:t>Explainability</a:t>
            </a:r>
            <a:endParaRPr sz="1600"/>
          </a:p>
          <a:p>
            <a:pPr indent="-18288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2000"/>
              <a:t>LIME tool</a:t>
            </a:r>
            <a:endParaRPr/>
          </a:p>
          <a:p>
            <a:pPr indent="-55879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Arial"/>
              <a:buNone/>
            </a:pPr>
            <a:r>
              <a:t/>
            </a:r>
            <a:endParaRPr sz="2000"/>
          </a:p>
          <a:p>
            <a:pPr indent="-55879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Arial"/>
              <a:buNone/>
            </a:pPr>
            <a:r>
              <a:t/>
            </a:r>
            <a:endParaRPr sz="2000"/>
          </a:p>
        </p:txBody>
      </p:sp>
      <p:sp>
        <p:nvSpPr>
          <p:cNvPr id="126" name="Google Shape;126;p4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7" name="Google Shape;127;p4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CSCE 580, 581 - FALL 2023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5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Intelligent Agent Model</a:t>
            </a:r>
            <a:endParaRPr/>
          </a:p>
        </p:txBody>
      </p:sp>
      <p:sp>
        <p:nvSpPr>
          <p:cNvPr id="133" name="Google Shape;133;p5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CSCE 580, 581 - FALL 2023</a:t>
            </a:r>
            <a:endParaRPr/>
          </a:p>
        </p:txBody>
      </p:sp>
      <p:sp>
        <p:nvSpPr>
          <p:cNvPr id="134" name="Google Shape;134;p5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5" name="Google Shape;135;p5"/>
          <p:cNvSpPr/>
          <p:nvPr/>
        </p:nvSpPr>
        <p:spPr>
          <a:xfrm>
            <a:off x="1323058" y="3429000"/>
            <a:ext cx="1891252" cy="564444"/>
          </a:xfrm>
          <a:prstGeom prst="rect">
            <a:avLst/>
          </a:prstGeom>
          <a:solidFill>
            <a:srgbClr val="F7CD9C"/>
          </a:solidFill>
          <a:ln cap="flat" cmpd="sng" w="15875">
            <a:solidFill>
              <a:srgbClr val="60370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Perception</a:t>
            </a:r>
            <a:endParaRPr/>
          </a:p>
        </p:txBody>
      </p:sp>
      <p:sp>
        <p:nvSpPr>
          <p:cNvPr id="136" name="Google Shape;136;p5"/>
          <p:cNvSpPr/>
          <p:nvPr/>
        </p:nvSpPr>
        <p:spPr>
          <a:xfrm>
            <a:off x="4735306" y="4714734"/>
            <a:ext cx="1891252" cy="564444"/>
          </a:xfrm>
          <a:prstGeom prst="rect">
            <a:avLst/>
          </a:prstGeom>
          <a:gradFill>
            <a:gsLst>
              <a:gs pos="0">
                <a:srgbClr val="D4FF84"/>
              </a:gs>
              <a:gs pos="50000">
                <a:srgbClr val="E2FEB5"/>
              </a:gs>
              <a:gs pos="100000">
                <a:srgbClr val="F0FEDB"/>
              </a:gs>
            </a:gsLst>
            <a:lin ang="13500000" scaled="0"/>
          </a:gradFill>
          <a:ln cap="flat" cmpd="sng" w="15875">
            <a:solidFill>
              <a:srgbClr val="60370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Action</a:t>
            </a:r>
            <a:endParaRPr/>
          </a:p>
        </p:txBody>
      </p:sp>
      <p:sp>
        <p:nvSpPr>
          <p:cNvPr id="137" name="Google Shape;137;p5"/>
          <p:cNvSpPr/>
          <p:nvPr/>
        </p:nvSpPr>
        <p:spPr>
          <a:xfrm>
            <a:off x="3789680" y="2124710"/>
            <a:ext cx="1891252" cy="564444"/>
          </a:xfrm>
          <a:prstGeom prst="rect">
            <a:avLst/>
          </a:prstGeom>
          <a:solidFill>
            <a:schemeClr val="lt2"/>
          </a:solidFill>
          <a:ln cap="flat" cmpd="sng" w="15875">
            <a:solidFill>
              <a:srgbClr val="BEC5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Environment</a:t>
            </a:r>
            <a:endParaRPr/>
          </a:p>
        </p:txBody>
      </p:sp>
      <p:pic>
        <p:nvPicPr>
          <p:cNvPr descr="Confused person with solid fill" id="138" name="Google Shape;138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78106" y="3184172"/>
            <a:ext cx="91440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5"/>
          <p:cNvSpPr/>
          <p:nvPr/>
        </p:nvSpPr>
        <p:spPr>
          <a:xfrm>
            <a:off x="6101041" y="3447417"/>
            <a:ext cx="1434663" cy="865643"/>
          </a:xfrm>
          <a:prstGeom prst="cloud">
            <a:avLst/>
          </a:prstGeom>
          <a:solidFill>
            <a:srgbClr val="D8D8D8"/>
          </a:solidFill>
          <a:ln cap="flat" cmpd="sng" w="15875">
            <a:solidFill>
              <a:srgbClr val="60370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Goals</a:t>
            </a:r>
            <a:endParaRPr/>
          </a:p>
        </p:txBody>
      </p:sp>
      <p:sp>
        <p:nvSpPr>
          <p:cNvPr id="140" name="Google Shape;140;p5"/>
          <p:cNvSpPr/>
          <p:nvPr/>
        </p:nvSpPr>
        <p:spPr>
          <a:xfrm>
            <a:off x="3657212" y="2758966"/>
            <a:ext cx="2128733" cy="1813837"/>
          </a:xfrm>
          <a:custGeom>
            <a:rect b="b" l="l" r="r" t="t"/>
            <a:pathLst>
              <a:path extrusionOk="0" h="1813837" w="2128733">
                <a:moveTo>
                  <a:pt x="725602" y="15765"/>
                </a:moveTo>
                <a:cubicBezTo>
                  <a:pt x="401095" y="134006"/>
                  <a:pt x="76588" y="252248"/>
                  <a:pt x="16154" y="536027"/>
                </a:cubicBezTo>
                <a:cubicBezTo>
                  <a:pt x="-44280" y="819806"/>
                  <a:pt x="63450" y="1534510"/>
                  <a:pt x="362995" y="1718441"/>
                </a:cubicBezTo>
                <a:cubicBezTo>
                  <a:pt x="662540" y="1902372"/>
                  <a:pt x="1519132" y="1789386"/>
                  <a:pt x="1813422" y="1639613"/>
                </a:cubicBezTo>
                <a:cubicBezTo>
                  <a:pt x="2107712" y="1489841"/>
                  <a:pt x="2128733" y="1069427"/>
                  <a:pt x="2128733" y="819806"/>
                </a:cubicBezTo>
                <a:cubicBezTo>
                  <a:pt x="2128733" y="570185"/>
                  <a:pt x="1999981" y="278523"/>
                  <a:pt x="1813422" y="141889"/>
                </a:cubicBezTo>
                <a:cubicBezTo>
                  <a:pt x="1626863" y="5255"/>
                  <a:pt x="1009381" y="0"/>
                  <a:pt x="1009381" y="0"/>
                </a:cubicBezTo>
                <a:lnTo>
                  <a:pt x="1009381" y="0"/>
                </a:lnTo>
              </a:path>
            </a:pathLst>
          </a:custGeom>
          <a:noFill/>
          <a:ln cap="flat" cmpd="sng" w="15875">
            <a:solidFill>
              <a:srgbClr val="60370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5"/>
          <p:cNvSpPr/>
          <p:nvPr/>
        </p:nvSpPr>
        <p:spPr>
          <a:xfrm>
            <a:off x="5681793" y="1831702"/>
            <a:ext cx="1889529" cy="319463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E9B03"/>
                </a:solidFill>
                <a:latin typeface="Poppins"/>
                <a:ea typeface="Poppins"/>
                <a:cs typeface="Poppins"/>
                <a:sym typeface="Poppins"/>
              </a:rPr>
              <a:t>(Static vs. </a:t>
            </a:r>
            <a:r>
              <a:rPr lang="en-US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Dynamic</a:t>
            </a:r>
            <a:r>
              <a:rPr lang="en-US" sz="1200">
                <a:solidFill>
                  <a:srgbClr val="FE9B03"/>
                </a:solidFill>
                <a:latin typeface="Poppins"/>
                <a:ea typeface="Poppins"/>
                <a:cs typeface="Poppins"/>
                <a:sym typeface="Poppins"/>
              </a:rPr>
              <a:t>)</a:t>
            </a:r>
            <a:endParaRPr sz="1200">
              <a:solidFill>
                <a:srgbClr val="FE9B0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5"/>
          <p:cNvSpPr/>
          <p:nvPr/>
        </p:nvSpPr>
        <p:spPr>
          <a:xfrm>
            <a:off x="5680932" y="2154725"/>
            <a:ext cx="1995659" cy="534429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E9B03"/>
                </a:solidFill>
                <a:latin typeface="Poppins"/>
                <a:ea typeface="Poppins"/>
                <a:cs typeface="Poppins"/>
                <a:sym typeface="Poppins"/>
              </a:rPr>
              <a:t>(Observable vs.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E9B03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Partially Observable</a:t>
            </a:r>
            <a:r>
              <a:rPr lang="en-US" sz="1200">
                <a:solidFill>
                  <a:srgbClr val="FE9B03"/>
                </a:solidFill>
                <a:latin typeface="Poppins"/>
                <a:ea typeface="Poppins"/>
                <a:cs typeface="Poppins"/>
                <a:sym typeface="Poppins"/>
              </a:rPr>
              <a:t>)</a:t>
            </a:r>
            <a:endParaRPr sz="1200">
              <a:solidFill>
                <a:srgbClr val="FE9B0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5"/>
          <p:cNvSpPr/>
          <p:nvPr/>
        </p:nvSpPr>
        <p:spPr>
          <a:xfrm>
            <a:off x="2247521" y="2916957"/>
            <a:ext cx="1188240" cy="534429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E9B03"/>
                </a:solidFill>
                <a:latin typeface="Poppins"/>
                <a:ea typeface="Poppins"/>
                <a:cs typeface="Poppins"/>
                <a:sym typeface="Poppins"/>
              </a:rPr>
              <a:t>(perfect vs.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Imperfect</a:t>
            </a:r>
            <a:r>
              <a:rPr lang="en-US" sz="1200">
                <a:solidFill>
                  <a:srgbClr val="FE9B03"/>
                </a:solidFill>
                <a:latin typeface="Poppins"/>
                <a:ea typeface="Poppins"/>
                <a:cs typeface="Poppins"/>
                <a:sym typeface="Poppins"/>
              </a:rPr>
              <a:t>)</a:t>
            </a:r>
            <a:endParaRPr/>
          </a:p>
        </p:txBody>
      </p:sp>
      <p:sp>
        <p:nvSpPr>
          <p:cNvPr id="144" name="Google Shape;144;p5"/>
          <p:cNvSpPr/>
          <p:nvPr/>
        </p:nvSpPr>
        <p:spPr>
          <a:xfrm>
            <a:off x="7613127" y="3711222"/>
            <a:ext cx="1791724" cy="534429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E9B03"/>
                </a:solidFill>
                <a:latin typeface="Poppins"/>
                <a:ea typeface="Poppins"/>
                <a:cs typeface="Poppins"/>
                <a:sym typeface="Poppins"/>
              </a:rPr>
              <a:t>(Full vs.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Partial satisfaction</a:t>
            </a:r>
            <a:r>
              <a:rPr lang="en-US" sz="1200">
                <a:solidFill>
                  <a:srgbClr val="FE9B03"/>
                </a:solidFill>
                <a:latin typeface="Poppins"/>
                <a:ea typeface="Poppins"/>
                <a:cs typeface="Poppins"/>
                <a:sym typeface="Poppins"/>
              </a:rPr>
              <a:t>)</a:t>
            </a:r>
            <a:endParaRPr sz="1200">
              <a:solidFill>
                <a:srgbClr val="FE9B0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5"/>
          <p:cNvSpPr/>
          <p:nvPr/>
        </p:nvSpPr>
        <p:spPr>
          <a:xfrm>
            <a:off x="3657212" y="5335052"/>
            <a:ext cx="1723050" cy="534429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E9B03"/>
                </a:solidFill>
                <a:latin typeface="Poppins"/>
                <a:ea typeface="Poppins"/>
                <a:cs typeface="Poppins"/>
                <a:sym typeface="Poppins"/>
              </a:rPr>
              <a:t>(Deterministic vs.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E9B03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Stochastic</a:t>
            </a:r>
            <a:r>
              <a:rPr lang="en-US" sz="1200">
                <a:solidFill>
                  <a:srgbClr val="FE9B03"/>
                </a:solidFill>
                <a:latin typeface="Poppins"/>
                <a:ea typeface="Poppins"/>
                <a:cs typeface="Poppins"/>
                <a:sym typeface="Poppins"/>
              </a:rPr>
              <a:t>)</a:t>
            </a:r>
            <a:endParaRPr/>
          </a:p>
        </p:txBody>
      </p:sp>
      <p:sp>
        <p:nvSpPr>
          <p:cNvPr id="146" name="Google Shape;146;p5"/>
          <p:cNvSpPr/>
          <p:nvPr/>
        </p:nvSpPr>
        <p:spPr>
          <a:xfrm>
            <a:off x="6096000" y="5358511"/>
            <a:ext cx="1733870" cy="5374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E9B03"/>
                </a:solidFill>
                <a:latin typeface="Poppins"/>
                <a:ea typeface="Poppins"/>
                <a:cs typeface="Poppins"/>
                <a:sym typeface="Poppins"/>
              </a:rPr>
              <a:t>(Instantaneous vs.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E9B03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Durative</a:t>
            </a:r>
            <a:r>
              <a:rPr lang="en-US" sz="1200">
                <a:solidFill>
                  <a:srgbClr val="FE9B03"/>
                </a:solidFill>
                <a:latin typeface="Poppins"/>
                <a:ea typeface="Poppins"/>
                <a:cs typeface="Poppins"/>
                <a:sym typeface="Poppins"/>
              </a:rPr>
              <a:t>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6"/>
          <p:cNvSpPr/>
          <p:nvPr/>
        </p:nvSpPr>
        <p:spPr>
          <a:xfrm>
            <a:off x="346918" y="1105880"/>
            <a:ext cx="10058400" cy="5177354"/>
          </a:xfrm>
          <a:prstGeom prst="rect">
            <a:avLst/>
          </a:prstGeom>
          <a:solidFill>
            <a:srgbClr val="FBE6CC"/>
          </a:solidFill>
          <a:ln cap="flat" cmpd="sng" w="15875">
            <a:solidFill>
              <a:srgbClr val="A65F0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Human</a:t>
            </a:r>
            <a:endParaRPr/>
          </a:p>
        </p:txBody>
      </p:sp>
      <p:sp>
        <p:nvSpPr>
          <p:cNvPr id="152" name="Google Shape;152;p6"/>
          <p:cNvSpPr txBox="1"/>
          <p:nvPr>
            <p:ph type="title"/>
          </p:nvPr>
        </p:nvSpPr>
        <p:spPr>
          <a:xfrm>
            <a:off x="1097280" y="286603"/>
            <a:ext cx="10058400" cy="6559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Calibri"/>
              <a:buNone/>
            </a:pPr>
            <a:r>
              <a:rPr lang="en-US"/>
              <a:t>Relationship Between Main AI Topics</a:t>
            </a:r>
            <a:endParaRPr/>
          </a:p>
        </p:txBody>
      </p:sp>
      <p:sp>
        <p:nvSpPr>
          <p:cNvPr id="153" name="Google Shape;153;p6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54" name="Google Shape;154;p6"/>
          <p:cNvGrpSpPr/>
          <p:nvPr/>
        </p:nvGrpSpPr>
        <p:grpSpPr>
          <a:xfrm>
            <a:off x="777521" y="1477759"/>
            <a:ext cx="9077029" cy="4699047"/>
            <a:chOff x="777521" y="1477759"/>
            <a:chExt cx="9077029" cy="4699047"/>
          </a:xfrm>
        </p:grpSpPr>
        <p:sp>
          <p:nvSpPr>
            <p:cNvPr id="155" name="Google Shape;155;p6"/>
            <p:cNvSpPr/>
            <p:nvPr/>
          </p:nvSpPr>
          <p:spPr>
            <a:xfrm>
              <a:off x="3364375" y="1570473"/>
              <a:ext cx="3303523" cy="365125"/>
            </a:xfrm>
            <a:prstGeom prst="rect">
              <a:avLst/>
            </a:prstGeom>
            <a:solidFill>
              <a:srgbClr val="7EA9CA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Interaction</a:t>
              </a:r>
              <a:endParaRPr/>
            </a:p>
          </p:txBody>
        </p:sp>
        <p:sp>
          <p:nvSpPr>
            <p:cNvPr id="156" name="Google Shape;156;p6"/>
            <p:cNvSpPr/>
            <p:nvPr/>
          </p:nvSpPr>
          <p:spPr>
            <a:xfrm>
              <a:off x="1097280" y="3893140"/>
              <a:ext cx="2647404" cy="365124"/>
            </a:xfrm>
            <a:prstGeom prst="foldedCorner">
              <a:avLst>
                <a:gd fmla="val 16667" name="adj"/>
              </a:avLst>
            </a:prstGeom>
            <a:solidFill>
              <a:schemeClr val="accen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Insights</a:t>
              </a:r>
              <a:endParaRPr/>
            </a:p>
          </p:txBody>
        </p:sp>
        <p:sp>
          <p:nvSpPr>
            <p:cNvPr id="157" name="Google Shape;157;p6"/>
            <p:cNvSpPr/>
            <p:nvPr/>
          </p:nvSpPr>
          <p:spPr>
            <a:xfrm>
              <a:off x="4654736" y="3552325"/>
              <a:ext cx="3792582" cy="457200"/>
            </a:xfrm>
            <a:prstGeom prst="foldedCorner">
              <a:avLst>
                <a:gd fmla="val 16667" name="adj"/>
              </a:avLst>
            </a:prstGeom>
            <a:solidFill>
              <a:srgbClr val="BEC5B6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Representation (Models)</a:t>
              </a:r>
              <a:endParaRPr/>
            </a:p>
          </p:txBody>
        </p:sp>
        <p:sp>
          <p:nvSpPr>
            <p:cNvPr id="158" name="Google Shape;158;p6"/>
            <p:cNvSpPr/>
            <p:nvPr/>
          </p:nvSpPr>
          <p:spPr>
            <a:xfrm>
              <a:off x="777521" y="4837225"/>
              <a:ext cx="2908664" cy="543016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15875">
              <a:solidFill>
                <a:srgbClr val="A65F0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Learning</a:t>
              </a:r>
              <a:endParaRPr/>
            </a:p>
          </p:txBody>
        </p:sp>
        <p:sp>
          <p:nvSpPr>
            <p:cNvPr id="159" name="Google Shape;159;p6"/>
            <p:cNvSpPr/>
            <p:nvPr/>
          </p:nvSpPr>
          <p:spPr>
            <a:xfrm>
              <a:off x="6551027" y="2470118"/>
              <a:ext cx="3303523" cy="365125"/>
            </a:xfrm>
            <a:prstGeom prst="rect">
              <a:avLst/>
            </a:prstGeom>
            <a:solidFill>
              <a:srgbClr val="7EA9CA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Reasoning</a:t>
              </a:r>
              <a:endParaRPr/>
            </a:p>
          </p:txBody>
        </p:sp>
        <p:sp>
          <p:nvSpPr>
            <p:cNvPr id="160" name="Google Shape;160;p6"/>
            <p:cNvSpPr/>
            <p:nvPr/>
          </p:nvSpPr>
          <p:spPr>
            <a:xfrm>
              <a:off x="4245431" y="5719606"/>
              <a:ext cx="4263558" cy="457200"/>
            </a:xfrm>
            <a:prstGeom prst="foldedCorner">
              <a:avLst>
                <a:gd fmla="val 16667" name="adj"/>
              </a:avLst>
            </a:prstGeom>
            <a:solidFill>
              <a:srgbClr val="ACC8DD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Data</a:t>
              </a:r>
              <a:endParaRPr/>
            </a:p>
          </p:txBody>
        </p:sp>
        <p:sp>
          <p:nvSpPr>
            <p:cNvPr id="161" name="Google Shape;161;p6"/>
            <p:cNvSpPr/>
            <p:nvPr/>
          </p:nvSpPr>
          <p:spPr>
            <a:xfrm>
              <a:off x="1072534" y="1477759"/>
              <a:ext cx="1071154" cy="501116"/>
            </a:xfrm>
            <a:prstGeom prst="ellipse">
              <a:avLst/>
            </a:prstGeom>
            <a:solidFill>
              <a:srgbClr val="C2947F"/>
            </a:solidFill>
            <a:ln cap="flat" cmpd="sng" w="15875">
              <a:solidFill>
                <a:srgbClr val="A65F0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Human</a:t>
              </a:r>
              <a:endParaRPr/>
            </a:p>
          </p:txBody>
        </p:sp>
        <p:cxnSp>
          <p:nvCxnSpPr>
            <p:cNvPr id="162" name="Google Shape;162;p6"/>
            <p:cNvCxnSpPr>
              <a:stCxn id="160" idx="1"/>
            </p:cNvCxnSpPr>
            <p:nvPr/>
          </p:nvCxnSpPr>
          <p:spPr>
            <a:xfrm rot="10800000">
              <a:off x="2926031" y="5473306"/>
              <a:ext cx="1319400" cy="4749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63" name="Google Shape;163;p6"/>
            <p:cNvCxnSpPr>
              <a:endCxn id="156" idx="2"/>
            </p:cNvCxnSpPr>
            <p:nvPr/>
          </p:nvCxnSpPr>
          <p:spPr>
            <a:xfrm rot="10800000">
              <a:off x="2420982" y="4258264"/>
              <a:ext cx="0" cy="5790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64" name="Google Shape;164;p6"/>
            <p:cNvCxnSpPr/>
            <p:nvPr/>
          </p:nvCxnSpPr>
          <p:spPr>
            <a:xfrm>
              <a:off x="3698418" y="5207717"/>
              <a:ext cx="1360355" cy="516523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65" name="Google Shape;165;p6"/>
            <p:cNvCxnSpPr>
              <a:stCxn id="159" idx="0"/>
              <a:endCxn id="155" idx="3"/>
            </p:cNvCxnSpPr>
            <p:nvPr/>
          </p:nvCxnSpPr>
          <p:spPr>
            <a:xfrm rot="10800000">
              <a:off x="6667988" y="1753118"/>
              <a:ext cx="1534800" cy="7170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66" name="Google Shape;166;p6"/>
            <p:cNvCxnSpPr>
              <a:stCxn id="155" idx="1"/>
              <a:endCxn id="161" idx="6"/>
            </p:cNvCxnSpPr>
            <p:nvPr/>
          </p:nvCxnSpPr>
          <p:spPr>
            <a:xfrm rot="10800000">
              <a:off x="2143675" y="1728436"/>
              <a:ext cx="1220700" cy="246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triangle"/>
              <a:tailEnd len="med" w="med" type="triangle"/>
            </a:ln>
          </p:spPr>
        </p:cxnSp>
        <p:cxnSp>
          <p:nvCxnSpPr>
            <p:cNvPr id="167" name="Google Shape;167;p6"/>
            <p:cNvCxnSpPr/>
            <p:nvPr/>
          </p:nvCxnSpPr>
          <p:spPr>
            <a:xfrm flipH="1" rot="10800000">
              <a:off x="3713297" y="3778588"/>
              <a:ext cx="941439" cy="249628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68" name="Google Shape;168;p6"/>
            <p:cNvCxnSpPr/>
            <p:nvPr/>
          </p:nvCxnSpPr>
          <p:spPr>
            <a:xfrm flipH="1" rot="10800000">
              <a:off x="6493904" y="2851918"/>
              <a:ext cx="847422" cy="682344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69" name="Google Shape;169;p6"/>
            <p:cNvCxnSpPr/>
            <p:nvPr/>
          </p:nvCxnSpPr>
          <p:spPr>
            <a:xfrm flipH="1" rot="10800000">
              <a:off x="7811589" y="2835243"/>
              <a:ext cx="1610137" cy="2875528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70" name="Google Shape;170;p6"/>
            <p:cNvCxnSpPr/>
            <p:nvPr/>
          </p:nvCxnSpPr>
          <p:spPr>
            <a:xfrm flipH="1" rot="10800000">
              <a:off x="6497500" y="4022758"/>
              <a:ext cx="500747" cy="1696848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171" name="Google Shape;171;p6"/>
            <p:cNvCxnSpPr/>
            <p:nvPr/>
          </p:nvCxnSpPr>
          <p:spPr>
            <a:xfrm flipH="1" rot="10800000">
              <a:off x="2516953" y="1935598"/>
              <a:ext cx="1478941" cy="1939836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sp>
        <p:nvSpPr>
          <p:cNvPr id="172" name="Google Shape;172;p6"/>
          <p:cNvSpPr txBox="1"/>
          <p:nvPr/>
        </p:nvSpPr>
        <p:spPr>
          <a:xfrm>
            <a:off x="1619794" y="1105880"/>
            <a:ext cx="73686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Agent</a:t>
            </a:r>
            <a:endParaRPr/>
          </a:p>
        </p:txBody>
      </p:sp>
      <p:sp>
        <p:nvSpPr>
          <p:cNvPr id="173" name="Google Shape;173;p6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CSCE 580, 581 - FALL 2023</a:t>
            </a:r>
            <a:endParaRPr/>
          </a:p>
        </p:txBody>
      </p:sp>
      <p:sp>
        <p:nvSpPr>
          <p:cNvPr id="174" name="Google Shape;174;p6"/>
          <p:cNvSpPr/>
          <p:nvPr/>
        </p:nvSpPr>
        <p:spPr>
          <a:xfrm flipH="1">
            <a:off x="807575" y="801074"/>
            <a:ext cx="5307600" cy="1940700"/>
          </a:xfrm>
          <a:prstGeom prst="ellipse">
            <a:avLst/>
          </a:prstGeom>
          <a:solidFill>
            <a:srgbClr val="7030A0">
              <a:alpha val="17254"/>
            </a:srgbClr>
          </a:solidFill>
          <a:ln cap="flat" cmpd="sng" w="50800">
            <a:solidFill>
              <a:srgbClr val="60370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7"/>
          <p:cNvSpPr txBox="1"/>
          <p:nvPr>
            <p:ph type="title"/>
          </p:nvPr>
        </p:nvSpPr>
        <p:spPr>
          <a:xfrm>
            <a:off x="826346" y="2406657"/>
            <a:ext cx="409561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Where We Are</a:t>
            </a:r>
            <a:br>
              <a:rPr lang="en-US"/>
            </a:br>
            <a:r>
              <a:rPr lang="en-US"/>
              <a:t>in the Course</a:t>
            </a:r>
            <a:endParaRPr/>
          </a:p>
        </p:txBody>
      </p:sp>
      <p:sp>
        <p:nvSpPr>
          <p:cNvPr id="180" name="Google Shape;180;p7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CSCE 580, 581 - FALL 2023</a:t>
            </a:r>
            <a:endParaRPr/>
          </a:p>
        </p:txBody>
      </p:sp>
      <p:sp>
        <p:nvSpPr>
          <p:cNvPr id="181" name="Google Shape;181;p7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2" name="Google Shape;182;p7"/>
          <p:cNvSpPr txBox="1"/>
          <p:nvPr/>
        </p:nvSpPr>
        <p:spPr>
          <a:xfrm>
            <a:off x="5170311" y="529558"/>
            <a:ext cx="6310489" cy="5724486"/>
          </a:xfrm>
          <a:prstGeom prst="rect">
            <a:avLst/>
          </a:prstGeom>
          <a:solidFill>
            <a:srgbClr val="F2F1E4"/>
          </a:solidFill>
          <a:ln>
            <a:noFill/>
          </a:ln>
        </p:spPr>
        <p:txBody>
          <a:bodyPr anchorCtr="0" anchor="t" bIns="45700" lIns="0" spcFirstLastPara="1" rIns="0" wrap="square" tIns="45700">
            <a:normAutofit fontScale="92500"/>
          </a:bodyPr>
          <a:lstStyle/>
          <a:p>
            <a:pPr indent="-105727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Char char=" "/>
            </a:pPr>
            <a:r>
              <a:rPr b="1" lang="en-US" sz="1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CSCE 580/ 581 </a:t>
            </a:r>
            <a:r>
              <a:rPr b="1" lang="en-US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– In This Course</a:t>
            </a:r>
            <a:endParaRPr/>
          </a:p>
          <a:p>
            <a:pPr indent="-105727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Char char=" "/>
            </a:pPr>
            <a:r>
              <a:rPr lang="en-US" sz="1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• Week 1: Introduction, Aim: Chatbot / Intelligence Agent</a:t>
            </a:r>
            <a:endParaRPr/>
          </a:p>
          <a:p>
            <a:pPr indent="-105727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Char char=" "/>
            </a:pPr>
            <a:r>
              <a:rPr lang="en-US" sz="1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• Weeks 2-3: Data: Formats, Representation and the </a:t>
            </a:r>
            <a:r>
              <a:rPr lang="en-US" sz="1800" u="sng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Trust Problem</a:t>
            </a:r>
            <a:endParaRPr/>
          </a:p>
          <a:p>
            <a:pPr indent="-105727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Char char=" "/>
            </a:pPr>
            <a:r>
              <a:rPr lang="en-US" sz="1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• Week 4-5: Search, Heuristics - Decision Making</a:t>
            </a:r>
            <a:endParaRPr/>
          </a:p>
          <a:p>
            <a:pPr indent="-105727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Char char=" "/>
            </a:pPr>
            <a:r>
              <a:rPr lang="en-US" sz="1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• Week 6: Constraints, Optimization – Decision Making</a:t>
            </a:r>
            <a:endParaRPr/>
          </a:p>
          <a:p>
            <a:pPr indent="-105727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Char char=" "/>
            </a:pPr>
            <a:r>
              <a:rPr lang="en-US" sz="1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• Week 7: Classical Machine Learning – Decision Making, E</a:t>
            </a:r>
            <a:r>
              <a:rPr lang="en-US" sz="1800" u="sng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xplanation</a:t>
            </a:r>
            <a:endParaRPr/>
          </a:p>
          <a:p>
            <a:pPr indent="-105727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Char char=" "/>
            </a:pPr>
            <a:r>
              <a:rPr lang="en-US" sz="1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• Week 8: Machine Learning - Classification</a:t>
            </a:r>
            <a:endParaRPr/>
          </a:p>
          <a:p>
            <a:pPr indent="-105727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Char char=" "/>
            </a:pPr>
            <a:r>
              <a:rPr lang="en-US" sz="1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• Week 9: Machine Learning - Classification – </a:t>
            </a:r>
            <a:r>
              <a:rPr lang="en-US" sz="1800" u="sng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Trust Issues and Mitigation Methods</a:t>
            </a:r>
            <a:endParaRPr/>
          </a:p>
          <a:p>
            <a:pPr indent="-105727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Char char=" "/>
            </a:pPr>
            <a:r>
              <a:rPr lang="en-US" sz="1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• Topic 10: Learning neural network, deep learning, </a:t>
            </a:r>
            <a:r>
              <a:rPr lang="en-US" sz="1800" u="sng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Adversarial attacks</a:t>
            </a:r>
            <a:endParaRPr/>
          </a:p>
          <a:p>
            <a:pPr indent="-105727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Char char=" "/>
            </a:pPr>
            <a:r>
              <a:rPr lang="en-US" sz="1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• Week 11: Large Language Models – Representation</a:t>
            </a:r>
            <a:r>
              <a:rPr lang="en-US" sz="1800" u="sng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, Issues</a:t>
            </a:r>
            <a:endParaRPr/>
          </a:p>
          <a:p>
            <a:pPr indent="-105727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Char char=" "/>
            </a:pPr>
            <a:r>
              <a:rPr lang="en-US" sz="1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• Topic 12: Markov Decision Processes, Hidden Markov models  - Decision making</a:t>
            </a:r>
            <a:endParaRPr/>
          </a:p>
          <a:p>
            <a:pPr indent="-105727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Char char=" "/>
            </a:pPr>
            <a:r>
              <a:rPr lang="en-US" sz="1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• Topic 13: Planning, Reinforcement Learning – Sequential decision making</a:t>
            </a:r>
            <a:endParaRPr/>
          </a:p>
          <a:p>
            <a:pPr indent="-105727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Char char=" "/>
            </a:pPr>
            <a:r>
              <a:rPr lang="en-US" sz="1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• Week 14: </a:t>
            </a:r>
            <a:r>
              <a:rPr lang="en-US" sz="1800" u="sng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AI for Real World: Tools, Emerging Standards and Laws; Safe AI/ Chatbots</a:t>
            </a:r>
            <a:endParaRPr/>
          </a:p>
        </p:txBody>
      </p:sp>
      <p:sp>
        <p:nvSpPr>
          <p:cNvPr id="183" name="Google Shape;183;p7"/>
          <p:cNvSpPr/>
          <p:nvPr/>
        </p:nvSpPr>
        <p:spPr>
          <a:xfrm>
            <a:off x="5170310" y="936977"/>
            <a:ext cx="6196627" cy="2492023"/>
          </a:xfrm>
          <a:prstGeom prst="rect">
            <a:avLst/>
          </a:prstGeom>
          <a:solidFill>
            <a:srgbClr val="FF0000">
              <a:alpha val="18431"/>
            </a:srgbClr>
          </a:solidFill>
          <a:ln cap="flat" cmpd="sng" w="15875">
            <a:solidFill>
              <a:srgbClr val="60370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8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Main Section</a:t>
            </a:r>
            <a:endParaRPr/>
          </a:p>
        </p:txBody>
      </p:sp>
      <p:sp>
        <p:nvSpPr>
          <p:cNvPr id="189" name="Google Shape;189;p8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CSCE 240-2: ADVANCED PROGRAMMING TECHNIQUES</a:t>
            </a:r>
            <a:endParaRPr/>
          </a:p>
        </p:txBody>
      </p:sp>
      <p:sp>
        <p:nvSpPr>
          <p:cNvPr id="190" name="Google Shape;190;p8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1" name="Google Shape;191;p8"/>
          <p:cNvSpPr txBox="1"/>
          <p:nvPr/>
        </p:nvSpPr>
        <p:spPr>
          <a:xfrm>
            <a:off x="8508989" y="5904657"/>
            <a:ext cx="2767809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Credit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Retrieved from internet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9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Rasa</a:t>
            </a:r>
            <a:endParaRPr/>
          </a:p>
        </p:txBody>
      </p:sp>
      <p:sp>
        <p:nvSpPr>
          <p:cNvPr id="197" name="Google Shape;197;p9"/>
          <p:cNvSpPr txBox="1"/>
          <p:nvPr>
            <p:ph idx="1" type="body"/>
          </p:nvPr>
        </p:nvSpPr>
        <p:spPr>
          <a:xfrm>
            <a:off x="1097279" y="1845734"/>
            <a:ext cx="5202192" cy="44830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27000" lvl="0" marL="9144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 Rasa is an open source, scalable AI framework that can be used to build conversational agents.</a:t>
            </a:r>
            <a:endParaRPr/>
          </a:p>
          <a:p>
            <a:pPr indent="-127000" lvl="0" marL="91440" rtl="0" algn="just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Rasa is used by many companies like American Express, BlueCross BlueShield, Dell, …..</a:t>
            </a:r>
            <a:endParaRPr/>
          </a:p>
          <a:p>
            <a:pPr indent="-127000" lvl="0" marL="91440" rtl="0" algn="just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Chatbot terminology:</a:t>
            </a:r>
            <a:endParaRPr/>
          </a:p>
          <a:p>
            <a:pPr indent="-182880" lvl="1" marL="384048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b="1" lang="en-US" sz="2000"/>
              <a:t>Intent</a:t>
            </a:r>
            <a:r>
              <a:rPr lang="en-US" sz="2000"/>
              <a:t>: Intention of the user behind a message.</a:t>
            </a:r>
            <a:endParaRPr/>
          </a:p>
          <a:p>
            <a:pPr indent="-182880" lvl="1" marL="384048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b="1" lang="en-US" sz="2000"/>
              <a:t>Entity</a:t>
            </a:r>
            <a:r>
              <a:rPr lang="en-US" sz="2000"/>
              <a:t>: They are used to identify important parts of the message that affects the response chosen by the chatbot. Ex: Time, location.</a:t>
            </a:r>
            <a:endParaRPr/>
          </a:p>
          <a:p>
            <a:pPr indent="0" lvl="0" marL="91440" rtl="0" algn="just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Arial"/>
              <a:buNone/>
            </a:pPr>
            <a:r>
              <a:t/>
            </a:r>
            <a:endParaRPr/>
          </a:p>
          <a:p>
            <a:pPr indent="0" lvl="0" marL="91440" rtl="0" algn="just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98" name="Google Shape;198;p9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CSCE 580, 581 - FALL 2023</a:t>
            </a:r>
            <a:endParaRPr/>
          </a:p>
        </p:txBody>
      </p:sp>
      <p:sp>
        <p:nvSpPr>
          <p:cNvPr id="199" name="Google Shape;199;p9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0" name="Google Shape;200;p9"/>
          <p:cNvSpPr txBox="1"/>
          <p:nvPr/>
        </p:nvSpPr>
        <p:spPr>
          <a:xfrm>
            <a:off x="7648832" y="5867139"/>
            <a:ext cx="4543168" cy="461665"/>
          </a:xfrm>
          <a:prstGeom prst="rect">
            <a:avLst/>
          </a:prstGeom>
          <a:solidFill>
            <a:srgbClr val="E6E3CB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Credit</a:t>
            </a: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US" sz="12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https://rasa.com/docs/rasa/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01" name="Google Shape;201;p9"/>
          <p:cNvGraphicFramePr/>
          <p:nvPr/>
        </p:nvGraphicFramePr>
        <p:xfrm>
          <a:off x="6512011" y="186834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{99FC5B56-1E23-48BE-AC39-F2E6FA8F94BD}</a:tableStyleId>
              </a:tblPr>
              <a:tblGrid>
                <a:gridCol w="1734075"/>
                <a:gridCol w="1734075"/>
                <a:gridCol w="1734075"/>
              </a:tblGrid>
              <a:tr h="411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Message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Intent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Entities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10146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When will the flight to ORD arrive at CAE?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Arrivals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ORD, CAE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1623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Can I book an appointment with the dentist for tomorrow?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Booking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dentist, tomorrow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Retrospect">
  <a:themeElements>
    <a:clrScheme name="Retrospect">
      <a:dk1>
        <a:srgbClr val="000000"/>
      </a:dk1>
      <a:lt1>
        <a:srgbClr val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2020-08-20T02:09:40Z</dcterms:created>
  <dc:creator>SRIVASTAVA, BIPLAV</dc:creator>
</cp:coreProperties>
</file>