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0"/>
  </p:notesMasterIdLst>
  <p:sldIdLst>
    <p:sldId id="592" r:id="rId3"/>
    <p:sldId id="601" r:id="rId4"/>
    <p:sldId id="602" r:id="rId5"/>
    <p:sldId id="600" r:id="rId6"/>
    <p:sldId id="605" r:id="rId7"/>
    <p:sldId id="603" r:id="rId8"/>
    <p:sldId id="604" r:id="rId9"/>
  </p:sldIdLst>
  <p:sldSz cx="9144000" cy="6858000" type="screen4x3"/>
  <p:notesSz cx="6807200" cy="9939338"/>
  <p:custDataLst>
    <p:tags r:id="rId11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079"/>
    <a:srgbClr val="A4B543"/>
    <a:srgbClr val="C5D64C"/>
    <a:srgbClr val="DB4126"/>
    <a:srgbClr val="000000"/>
    <a:srgbClr val="3B3B3B"/>
    <a:srgbClr val="062474"/>
    <a:srgbClr val="D4E64E"/>
    <a:srgbClr val="0D0D0D"/>
    <a:srgbClr val="E6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0" autoAdjust="0"/>
    <p:restoredTop sz="94286" autoAdjust="0"/>
  </p:normalViewPr>
  <p:slideViewPr>
    <p:cSldViewPr snapToGrid="0">
      <p:cViewPr varScale="1">
        <p:scale>
          <a:sx n="89" d="100"/>
          <a:sy n="89" d="100"/>
        </p:scale>
        <p:origin x="84" y="234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1" y="1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7713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7" tIns="45774" rIns="91547" bIns="457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7"/>
            <a:ext cx="5445760" cy="4472703"/>
          </a:xfrm>
          <a:prstGeom prst="rect">
            <a:avLst/>
          </a:prstGeom>
        </p:spPr>
        <p:txBody>
          <a:bodyPr vert="horz" lIns="91547" tIns="45774" rIns="91547" bIns="4577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48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1" y="9440648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2972" y="5419597"/>
            <a:ext cx="2697198" cy="911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73" y="4549936"/>
            <a:ext cx="1907458" cy="2306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31000" y="66110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329874" y="990788"/>
            <a:ext cx="8571053" cy="545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31000" y="66110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평행 사변형 6"/>
          <p:cNvSpPr/>
          <p:nvPr userDrawn="1"/>
        </p:nvSpPr>
        <p:spPr>
          <a:xfrm flipH="1" flipV="1">
            <a:off x="-6054" y="180975"/>
            <a:ext cx="8970542" cy="597922"/>
          </a:xfrm>
          <a:custGeom>
            <a:avLst/>
            <a:gdLst>
              <a:gd name="connsiteX0" fmla="*/ 0 w 8964488"/>
              <a:gd name="connsiteY0" fmla="*/ 588397 h 588397"/>
              <a:gd name="connsiteX1" fmla="*/ 584496 w 8964488"/>
              <a:gd name="connsiteY1" fmla="*/ 0 h 588397"/>
              <a:gd name="connsiteX2" fmla="*/ 8964488 w 8964488"/>
              <a:gd name="connsiteY2" fmla="*/ 0 h 588397"/>
              <a:gd name="connsiteX3" fmla="*/ 8379992 w 8964488"/>
              <a:gd name="connsiteY3" fmla="*/ 588397 h 588397"/>
              <a:gd name="connsiteX4" fmla="*/ 0 w 8964488"/>
              <a:gd name="connsiteY4" fmla="*/ 588397 h 588397"/>
              <a:gd name="connsiteX0" fmla="*/ 0 w 8970542"/>
              <a:gd name="connsiteY0" fmla="*/ 588397 h 597922"/>
              <a:gd name="connsiteX1" fmla="*/ 584496 w 8970542"/>
              <a:gd name="connsiteY1" fmla="*/ 0 h 597922"/>
              <a:gd name="connsiteX2" fmla="*/ 8964488 w 8970542"/>
              <a:gd name="connsiteY2" fmla="*/ 0 h 597922"/>
              <a:gd name="connsiteX3" fmla="*/ 8970542 w 8970542"/>
              <a:gd name="connsiteY3" fmla="*/ 597922 h 597922"/>
              <a:gd name="connsiteX4" fmla="*/ 0 w 8970542"/>
              <a:gd name="connsiteY4" fmla="*/ 588397 h 59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0542" h="597922">
                <a:moveTo>
                  <a:pt x="0" y="588397"/>
                </a:moveTo>
                <a:lnTo>
                  <a:pt x="584496" y="0"/>
                </a:lnTo>
                <a:lnTo>
                  <a:pt x="8964488" y="0"/>
                </a:lnTo>
                <a:lnTo>
                  <a:pt x="8970542" y="597922"/>
                </a:lnTo>
                <a:lnTo>
                  <a:pt x="0" y="588397"/>
                </a:lnTo>
                <a:close/>
              </a:path>
            </a:pathLst>
          </a:custGeom>
          <a:gradFill>
            <a:gsLst>
              <a:gs pos="86000">
                <a:srgbClr val="1D7990"/>
              </a:gs>
              <a:gs pos="18000">
                <a:srgbClr val="259AAE"/>
              </a:gs>
              <a:gs pos="0">
                <a:srgbClr val="6EC1CF"/>
              </a:gs>
              <a:gs pos="100000">
                <a:srgbClr val="1E7E97">
                  <a:lumMod val="77000"/>
                </a:srgbClr>
              </a:gs>
            </a:gsLst>
            <a:lin ang="0" scaled="1"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2" name="Rectangle 13"/>
          <p:cNvSpPr>
            <a:spLocks noChangeArrowheads="1"/>
          </p:cNvSpPr>
          <p:nvPr userDrawn="1"/>
        </p:nvSpPr>
        <p:spPr bwMode="auto">
          <a:xfrm flipV="1">
            <a:off x="8360817" y="0"/>
            <a:ext cx="597600" cy="190500"/>
          </a:xfrm>
          <a:prstGeom prst="rect">
            <a:avLst/>
          </a:prstGeom>
          <a:gradFill flip="none" rotWithShape="1">
            <a:gsLst>
              <a:gs pos="0">
                <a:srgbClr val="1F849C">
                  <a:lumMod val="85000"/>
                </a:srgbClr>
              </a:gs>
              <a:gs pos="100000">
                <a:srgbClr val="1E7E97">
                  <a:lumMod val="8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617516" y="310038"/>
            <a:ext cx="7338859" cy="408323"/>
          </a:xfrm>
          <a:prstGeom prst="rect">
            <a:avLst/>
          </a:prstGeom>
        </p:spPr>
        <p:txBody>
          <a:bodyPr lIns="0" tIns="0" rIns="0" bIns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400" b="1" baseline="0">
                <a:solidFill>
                  <a:schemeClr val="bg1"/>
                </a:solidFill>
                <a:effectLst>
                  <a:outerShdw blurRad="254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Slide Main title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40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i7dnn/2021-Graduation-Projec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65603" y="1971697"/>
            <a:ext cx="28023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2021 2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학기</a:t>
            </a:r>
            <a:endParaRPr lang="en-US" altLang="ko-KR" sz="40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졸업작품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5805" y="4938590"/>
            <a:ext cx="34419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동양미래대학교 </a:t>
            </a:r>
            <a:r>
              <a:rPr lang="ko-KR" altLang="en-US" sz="20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강환수</a:t>
            </a:r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388814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9"/>
    </mc:Choice>
    <mc:Fallback xmlns="">
      <p:transition spd="slow" advTm="644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수업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동영상 강의와 줌 수업 병행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줌 수업은 공지 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오후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 시작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동영상 수업 시청 시간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~ 12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endParaRPr lang="en-US" altLang="ko-KR" dirty="0"/>
          </a:p>
          <a:p>
            <a:pPr lvl="2"/>
            <a:r>
              <a:rPr lang="en-US" altLang="ko-KR" dirty="0" smtClean="0"/>
              <a:t>~ 19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시스템을 잘 보시고 확인 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기한을 넘기지 않도록 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강의계획서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29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수업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동영상 수업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주차 수업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방학 중 개발 경과 발표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1, 2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수업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20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수정되면 공지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졸업작품 성적처리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815643"/>
              </p:ext>
            </p:extLst>
          </p:nvPr>
        </p:nvGraphicFramePr>
        <p:xfrm>
          <a:off x="1149176" y="2109788"/>
          <a:ext cx="6807199" cy="3400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440">
                  <a:extLst>
                    <a:ext uri="{9D8B030D-6E8A-4147-A177-3AD203B41FA5}">
                      <a16:colId xmlns:a16="http://schemas.microsoft.com/office/drawing/2014/main" val="587460593"/>
                    </a:ext>
                  </a:extLst>
                </a:gridCol>
                <a:gridCol w="4442794">
                  <a:extLst>
                    <a:ext uri="{9D8B030D-6E8A-4147-A177-3AD203B41FA5}">
                      <a16:colId xmlns:a16="http://schemas.microsoft.com/office/drawing/2014/main" val="2799858318"/>
                    </a:ext>
                  </a:extLst>
                </a:gridCol>
                <a:gridCol w="419491">
                  <a:extLst>
                    <a:ext uri="{9D8B030D-6E8A-4147-A177-3AD203B41FA5}">
                      <a16:colId xmlns:a16="http://schemas.microsoft.com/office/drawing/2014/main" val="2740735655"/>
                    </a:ext>
                  </a:extLst>
                </a:gridCol>
                <a:gridCol w="1258474">
                  <a:extLst>
                    <a:ext uri="{9D8B030D-6E8A-4147-A177-3AD203B41FA5}">
                      <a16:colId xmlns:a16="http://schemas.microsoft.com/office/drawing/2014/main" val="19153849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2021 </a:t>
                      </a:r>
                      <a:r>
                        <a:rPr lang="ko-KR" altLang="en-US" sz="1100" u="none" strike="noStrike">
                          <a:effectLst/>
                        </a:rPr>
                        <a:t>졸업작품 성적평가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6227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376247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내용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비율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일정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3497217"/>
                  </a:ext>
                </a:extLst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방학중 개발 경과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536596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차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92613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중간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55933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최종리허설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22881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최종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규모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난이도 및 완성도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브로셔 제작</a:t>
                      </a:r>
                      <a:r>
                        <a:rPr lang="en-US" altLang="ko-KR" sz="1100" u="none" strike="noStrike">
                          <a:effectLst/>
                        </a:rPr>
                        <a:t>) </a:t>
                      </a:r>
                      <a:r>
                        <a:rPr lang="ko-KR" altLang="en-US" sz="1100" u="none" strike="noStrike">
                          <a:effectLst/>
                        </a:rPr>
                        <a:t>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3685557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 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025595"/>
                  </a:ext>
                </a:extLst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개인평가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중간고사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77042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개인 포트폴리오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466731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교내 학술대회참가 및 취업활동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9~11</a:t>
                      </a:r>
                      <a:r>
                        <a:rPr lang="ko-KR" altLang="en-US" sz="1100" u="none" strike="noStrike">
                          <a:effectLst/>
                        </a:rPr>
                        <a:t>월중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781547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팀내 기여도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0859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출석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1190294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개인 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7728000"/>
                  </a:ext>
                </a:extLst>
              </a:tr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2919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76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github.com/ai7dnn/2021-Graduation-Project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29" y="1577446"/>
            <a:ext cx="7088736" cy="47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0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방학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개발 경과 발표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8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향후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2292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12462</TotalTime>
  <Words>184</Words>
  <Application>Microsoft Office PowerPoint</Application>
  <PresentationFormat>화면 슬라이드 쇼(4:3)</PresentationFormat>
  <Paragraphs>81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560</cp:revision>
  <cp:lastPrinted>2016-01-06T02:11:22Z</cp:lastPrinted>
  <dcterms:created xsi:type="dcterms:W3CDTF">2013-05-23T04:26:30Z</dcterms:created>
  <dcterms:modified xsi:type="dcterms:W3CDTF">2021-08-31T13:15:13Z</dcterms:modified>
</cp:coreProperties>
</file>