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2" r:id="rId5"/>
  </p:sldMasterIdLst>
  <p:notesMasterIdLst>
    <p:notesMasterId r:id="rId20"/>
  </p:notesMasterIdLst>
  <p:sldIdLst>
    <p:sldId id="592" r:id="rId6"/>
    <p:sldId id="606" r:id="rId7"/>
    <p:sldId id="602" r:id="rId8"/>
    <p:sldId id="600" r:id="rId9"/>
    <p:sldId id="614" r:id="rId10"/>
    <p:sldId id="607" r:id="rId11"/>
    <p:sldId id="612" r:id="rId12"/>
    <p:sldId id="613" r:id="rId13"/>
    <p:sldId id="609" r:id="rId14"/>
    <p:sldId id="610" r:id="rId15"/>
    <p:sldId id="611" r:id="rId16"/>
    <p:sldId id="605" r:id="rId17"/>
    <p:sldId id="603" r:id="rId18"/>
    <p:sldId id="604" r:id="rId19"/>
  </p:sldIdLst>
  <p:sldSz cx="9144000" cy="6858000" type="screen4x3"/>
  <p:notesSz cx="6807200" cy="9939338"/>
  <p:custDataLst>
    <p:tags r:id="rId2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5079"/>
    <a:srgbClr val="A4B543"/>
    <a:srgbClr val="C5D64C"/>
    <a:srgbClr val="DB4126"/>
    <a:srgbClr val="000000"/>
    <a:srgbClr val="3B3B3B"/>
    <a:srgbClr val="062474"/>
    <a:srgbClr val="D4E64E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286" autoAdjust="0"/>
  </p:normalViewPr>
  <p:slideViewPr>
    <p:cSldViewPr snapToGrid="0">
      <p:cViewPr varScale="1">
        <p:scale>
          <a:sx n="121" d="100"/>
          <a:sy n="121" d="100"/>
        </p:scale>
        <p:origin x="120" y="43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7" tIns="45774" rIns="91547" bIns="45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3"/>
          </a:xfrm>
          <a:prstGeom prst="rect">
            <a:avLst/>
          </a:prstGeom>
        </p:spPr>
        <p:txBody>
          <a:bodyPr vert="horz" lIns="91547" tIns="45774" rIns="91547" bIns="4577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2972" y="5419597"/>
            <a:ext cx="2697198" cy="911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3" y="4549936"/>
            <a:ext cx="1907458" cy="2306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31000" y="66110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29874" y="990788"/>
            <a:ext cx="8571053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31000" y="66110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054" y="180975"/>
            <a:ext cx="8970542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8360817" y="0"/>
            <a:ext cx="5976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7516" y="310038"/>
            <a:ext cx="7338859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/>
              <a:t>Slide Main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5DT1xxu9zcUJERcw6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5603" y="1971697"/>
            <a:ext cx="28023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2021 2</a:t>
            </a:r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학기</a:t>
            </a:r>
            <a:endParaRPr lang="en-US" altLang="ko-K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졸업작품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5" y="4938590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38881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F85C37-AB28-4CA9-8208-9E7C0FF41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C088-7B90-40F4-810B-33FCA34B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컨설팅 업체</a:t>
            </a:r>
            <a:endParaRPr lang="en-US" altLang="ko-KR" dirty="0"/>
          </a:p>
          <a:p>
            <a:pPr lvl="1"/>
            <a:r>
              <a:rPr lang="ko-KR" altLang="en-US" dirty="0"/>
              <a:t>광명시 소재</a:t>
            </a:r>
            <a:endParaRPr lang="en-US" altLang="ko-KR" dirty="0"/>
          </a:p>
          <a:p>
            <a:pPr lvl="1"/>
            <a:r>
              <a:rPr lang="ko-KR" altLang="en-US" dirty="0"/>
              <a:t>규모는 작으나 </a:t>
            </a:r>
            <a:r>
              <a:rPr lang="en-US" altLang="ko-KR" dirty="0"/>
              <a:t>IT </a:t>
            </a:r>
            <a:r>
              <a:rPr lang="ko-KR" altLang="en-US" dirty="0"/>
              <a:t>컨설팅 업체</a:t>
            </a:r>
            <a:endParaRPr lang="en-US" altLang="ko-KR" dirty="0"/>
          </a:p>
          <a:p>
            <a:pPr lvl="1"/>
            <a:r>
              <a:rPr lang="ko-KR" altLang="en-US" dirty="0"/>
              <a:t>연봉</a:t>
            </a:r>
            <a:r>
              <a:rPr lang="en-US" altLang="ko-KR" dirty="0"/>
              <a:t> 3000</a:t>
            </a:r>
            <a:r>
              <a:rPr lang="ko-KR" altLang="en-US" dirty="0"/>
              <a:t>만원 정도</a:t>
            </a:r>
            <a:endParaRPr lang="en-US" altLang="ko-KR" dirty="0"/>
          </a:p>
          <a:p>
            <a:pPr lvl="1"/>
            <a:r>
              <a:rPr lang="ko-KR" altLang="en-US" dirty="0"/>
              <a:t>사업계획서 작성 및 웹</a:t>
            </a:r>
            <a:r>
              <a:rPr lang="en-US" altLang="ko-KR" dirty="0"/>
              <a:t>/</a:t>
            </a:r>
            <a:r>
              <a:rPr lang="ko-KR" altLang="en-US" dirty="0"/>
              <a:t>앱 개발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B02F5-660D-4655-8D92-CF068DA44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취업 의뢰</a:t>
            </a:r>
            <a:r>
              <a:rPr lang="en-US" altLang="ko-KR" dirty="0"/>
              <a:t>: 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프리미어 </a:t>
            </a:r>
            <a:r>
              <a:rPr lang="en-US" altLang="ko-KR" dirty="0"/>
              <a:t>ICT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54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3D8347-772F-444C-A474-83FE8237C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4B4A-E954-4BF6-B7D0-2817B254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/>
              <a:t>지금 설문 부탁합니다</a:t>
            </a:r>
            <a:r>
              <a:rPr lang="en-US" altLang="ko-KR" u="sng" dirty="0"/>
              <a:t>. </a:t>
            </a:r>
          </a:p>
          <a:p>
            <a:pPr lvl="1"/>
            <a:endParaRPr lang="en-US" altLang="ko-KR" u="sng" dirty="0"/>
          </a:p>
          <a:p>
            <a:pPr lvl="1"/>
            <a:r>
              <a:rPr lang="en-US" altLang="ko-KR" u="sng" dirty="0">
                <a:hlinkClick r:id="rId2"/>
              </a:rPr>
              <a:t>https://forms.gle/5DT1xxu9zcUJERcw6</a:t>
            </a:r>
            <a:endParaRPr lang="en-US" altLang="ko-KR" u="sng" dirty="0"/>
          </a:p>
          <a:p>
            <a:pPr lvl="1"/>
            <a:endParaRPr lang="en-US" altLang="ko-KR" u="sng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C90C7A-D342-471B-8754-CB9DB1035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연구를 위한 설문지</a:t>
            </a:r>
          </a:p>
        </p:txBody>
      </p:sp>
    </p:spTree>
    <p:extLst>
      <p:ext uri="{BB962C8B-B14F-4D97-AF65-F5344CB8AC3E}">
        <p14:creationId xmlns:p14="http://schemas.microsoft.com/office/powerpoint/2010/main" val="252739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https://github.com/ai7dnn/2021-Graduation-Project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29" y="1577446"/>
            <a:ext cx="7088736" cy="47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0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10/12</a:t>
            </a:r>
            <a:r>
              <a:rPr lang="ko-KR" altLang="en-US" dirty="0"/>
              <a:t>까지 과제 및 </a:t>
            </a:r>
            <a:r>
              <a:rPr lang="ko-KR" altLang="en-US" dirty="0" err="1"/>
              <a:t>현지예</a:t>
            </a:r>
            <a:r>
              <a:rPr lang="ko-KR" altLang="en-US" dirty="0"/>
              <a:t> 학생에게 제출</a:t>
            </a:r>
            <a:endParaRPr lang="en-US" altLang="ko-KR" dirty="0"/>
          </a:p>
          <a:p>
            <a:pPr lvl="1"/>
            <a:r>
              <a:rPr lang="ko-KR" altLang="en-US" dirty="0" err="1"/>
              <a:t>현지예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브로셔</a:t>
            </a:r>
            <a:r>
              <a:rPr lang="ko-KR" altLang="en-US" dirty="0"/>
              <a:t> 제작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EF151F-C9BB-4665-8F65-0100C2A6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8" y="1810148"/>
            <a:ext cx="6769510" cy="47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향후 보고서</a:t>
            </a:r>
          </a:p>
        </p:txBody>
      </p:sp>
    </p:spTree>
    <p:extLst>
      <p:ext uri="{BB962C8B-B14F-4D97-AF65-F5344CB8AC3E}">
        <p14:creationId xmlns:p14="http://schemas.microsoft.com/office/powerpoint/2010/main" val="295322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수업</a:t>
            </a:r>
            <a:endParaRPr lang="en-US" altLang="ko-KR" dirty="0"/>
          </a:p>
          <a:p>
            <a:pPr lvl="1"/>
            <a:r>
              <a:rPr lang="ko-KR" altLang="en-US" dirty="0"/>
              <a:t>줌 수업</a:t>
            </a:r>
            <a:endParaRPr lang="en-US" altLang="ko-KR" dirty="0"/>
          </a:p>
          <a:p>
            <a:pPr lvl="2"/>
            <a:r>
              <a:rPr lang="ko-KR" altLang="en-US" dirty="0"/>
              <a:t>방학 중 개발 경과 발표</a:t>
            </a:r>
            <a:endParaRPr lang="en-US" altLang="ko-KR" dirty="0"/>
          </a:p>
          <a:p>
            <a:pPr lvl="3"/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/>
              <a:t>분 시작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수업</a:t>
            </a:r>
            <a:endParaRPr lang="en-US" altLang="ko-KR" dirty="0"/>
          </a:p>
          <a:p>
            <a:pPr lvl="1"/>
            <a:r>
              <a:rPr lang="ko-KR" altLang="en-US" dirty="0"/>
              <a:t>줌 수업</a:t>
            </a:r>
            <a:endParaRPr lang="en-US" altLang="ko-KR" dirty="0"/>
          </a:p>
          <a:p>
            <a:pPr lvl="2"/>
            <a:r>
              <a:rPr lang="ko-KR" altLang="en-US" dirty="0"/>
              <a:t>중간 </a:t>
            </a:r>
            <a:r>
              <a:rPr lang="en-US" altLang="ko-KR" dirty="0"/>
              <a:t>1</a:t>
            </a:r>
            <a:r>
              <a:rPr lang="ko-KR" altLang="en-US" dirty="0"/>
              <a:t>차 경과 발표</a:t>
            </a:r>
            <a:endParaRPr lang="en-US" altLang="ko-KR" dirty="0"/>
          </a:p>
          <a:p>
            <a:pPr lvl="3"/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/>
              <a:t>분 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 수업</a:t>
            </a:r>
            <a:endParaRPr lang="en-US" altLang="ko-KR" dirty="0"/>
          </a:p>
          <a:p>
            <a:pPr lvl="1"/>
            <a:r>
              <a:rPr lang="ko-KR" altLang="en-US" dirty="0"/>
              <a:t>줌 수업</a:t>
            </a:r>
            <a:endParaRPr lang="en-US" altLang="ko-KR" dirty="0"/>
          </a:p>
          <a:p>
            <a:pPr lvl="2"/>
            <a:r>
              <a:rPr lang="ko-KR" altLang="en-US" dirty="0"/>
              <a:t>중간 발표</a:t>
            </a:r>
            <a:endParaRPr lang="en-US" altLang="ko-KR" dirty="0"/>
          </a:p>
          <a:p>
            <a:pPr lvl="3"/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/>
              <a:t>분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동영상 수업 시청 시간</a:t>
            </a:r>
            <a:endParaRPr lang="en-US" altLang="ko-KR" dirty="0"/>
          </a:p>
          <a:p>
            <a:pPr lvl="1"/>
            <a:r>
              <a:rPr lang="ko-KR" altLang="en-US" dirty="0"/>
              <a:t>시스템을 잘 보시고 확인 후 </a:t>
            </a:r>
            <a:endParaRPr lang="en-US" altLang="ko-KR" dirty="0"/>
          </a:p>
          <a:p>
            <a:pPr lvl="2"/>
            <a:r>
              <a:rPr lang="ko-KR" altLang="en-US" dirty="0"/>
              <a:t>기한을 넘기지 않도록 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수업 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BA8C8B-538B-4CB0-803C-C0DC47CE1955}"/>
              </a:ext>
            </a:extLst>
          </p:cNvPr>
          <p:cNvSpPr/>
          <p:nvPr/>
        </p:nvSpPr>
        <p:spPr>
          <a:xfrm>
            <a:off x="329874" y="3635875"/>
            <a:ext cx="4637903" cy="12789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0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깃과 </a:t>
            </a:r>
            <a:r>
              <a:rPr lang="ko-KR" altLang="en-US" dirty="0" err="1"/>
              <a:t>깃허브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https://github.com/ai7dnn/2021-Graduation-Project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학생분</a:t>
            </a:r>
            <a:endParaRPr lang="en-US" altLang="ko-KR" dirty="0"/>
          </a:p>
          <a:p>
            <a:pPr lvl="1"/>
            <a:r>
              <a:rPr lang="ko-KR" altLang="en-US" dirty="0"/>
              <a:t>공지한 줌 수업 들으시고</a:t>
            </a:r>
            <a:endParaRPr lang="en-US" altLang="ko-KR" dirty="0"/>
          </a:p>
          <a:p>
            <a:pPr lvl="1"/>
            <a:r>
              <a:rPr lang="ko-KR" altLang="en-US" dirty="0"/>
              <a:t>원격수업시스템에 업로드한 동영상을 보면 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중간고사 예상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금</a:t>
            </a:r>
            <a:r>
              <a:rPr lang="en-US" altLang="ko-KR" dirty="0"/>
              <a:t>), </a:t>
            </a:r>
            <a:r>
              <a:rPr lang="ko-KR" altLang="en-US" dirty="0"/>
              <a:t>대면 시험</a:t>
            </a:r>
            <a:endParaRPr lang="en-US" altLang="ko-KR" dirty="0"/>
          </a:p>
          <a:p>
            <a:pPr lvl="1"/>
            <a:r>
              <a:rPr lang="ko-KR" altLang="en-US" dirty="0"/>
              <a:t>깃과 </a:t>
            </a:r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수업</a:t>
            </a:r>
          </a:p>
        </p:txBody>
      </p:sp>
    </p:spTree>
    <p:extLst>
      <p:ext uri="{BB962C8B-B14F-4D97-AF65-F5344CB8AC3E}">
        <p14:creationId xmlns:p14="http://schemas.microsoft.com/office/powerpoint/2010/main" val="343520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안</a:t>
            </a:r>
            <a:endParaRPr lang="en-US" altLang="ko-KR" dirty="0"/>
          </a:p>
          <a:p>
            <a:pPr lvl="1"/>
            <a:r>
              <a:rPr lang="ko-KR" altLang="en-US" dirty="0"/>
              <a:t>수정되면 공지</a:t>
            </a:r>
            <a:endParaRPr lang="en-US" altLang="ko-KR" dirty="0"/>
          </a:p>
          <a:p>
            <a:r>
              <a:rPr lang="ko-KR" altLang="en-US" dirty="0"/>
              <a:t>최종 발표일</a:t>
            </a:r>
            <a:endParaRPr lang="en-US" altLang="ko-KR" dirty="0"/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화요일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졸업작품 성적처리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90523"/>
              </p:ext>
            </p:extLst>
          </p:nvPr>
        </p:nvGraphicFramePr>
        <p:xfrm>
          <a:off x="1158903" y="2742086"/>
          <a:ext cx="7265250" cy="3400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630">
                  <a:extLst>
                    <a:ext uri="{9D8B030D-6E8A-4147-A177-3AD203B41FA5}">
                      <a16:colId xmlns:a16="http://schemas.microsoft.com/office/drawing/2014/main" val="587460593"/>
                    </a:ext>
                  </a:extLst>
                </a:gridCol>
                <a:gridCol w="4392534">
                  <a:extLst>
                    <a:ext uri="{9D8B030D-6E8A-4147-A177-3AD203B41FA5}">
                      <a16:colId xmlns:a16="http://schemas.microsoft.com/office/drawing/2014/main" val="2799858318"/>
                    </a:ext>
                  </a:extLst>
                </a:gridCol>
                <a:gridCol w="573932">
                  <a:extLst>
                    <a:ext uri="{9D8B030D-6E8A-4147-A177-3AD203B41FA5}">
                      <a16:colId xmlns:a16="http://schemas.microsoft.com/office/drawing/2014/main" val="2740735655"/>
                    </a:ext>
                  </a:extLst>
                </a:gridCol>
                <a:gridCol w="1566154">
                  <a:extLst>
                    <a:ext uri="{9D8B030D-6E8A-4147-A177-3AD203B41FA5}">
                      <a16:colId xmlns:a16="http://schemas.microsoft.com/office/drawing/2014/main" val="19153849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 </a:t>
                      </a:r>
                      <a:r>
                        <a:rPr lang="ko-KR" altLang="en-US" sz="1100" u="none" strike="noStrike">
                          <a:effectLst/>
                        </a:rPr>
                        <a:t>졸업작품 성적평가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622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37624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일정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497217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방학중 개발 경과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(9/14)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536596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차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(9/28)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92613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중간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(10/12)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55933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최종리허설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(10/26)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22881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규모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난이도 및 완성도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브로셔 제작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(11/09)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3685557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25595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중간고사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(10/29)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7042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개인 포트폴리오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12~13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(11/23,30)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466731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교내 학술대회참가 및 취업활동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9~11</a:t>
                      </a:r>
                      <a:r>
                        <a:rPr lang="ko-KR" altLang="en-US" sz="1100" u="none" strike="noStrike" dirty="0">
                          <a:effectLst/>
                        </a:rPr>
                        <a:t>월중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81547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팀내 기여도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전체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0859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전체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1190294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728000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291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76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668A74-8386-417C-A573-9B86DB346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EDB24-E552-4392-92CB-015CE7E7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깃허브에도</a:t>
            </a:r>
            <a:r>
              <a:rPr lang="ko-KR" altLang="en-US" dirty="0"/>
              <a:t> 업로드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https://github.com/ai7dnn/2021-Graduation-Project</a:t>
            </a:r>
            <a:endParaRPr lang="en-US" altLang="ko-KR" dirty="0"/>
          </a:p>
          <a:p>
            <a:pPr lvl="1"/>
            <a:r>
              <a:rPr lang="ko-KR" altLang="en-US" dirty="0"/>
              <a:t>조장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id </a:t>
            </a:r>
            <a:r>
              <a:rPr lang="ko-KR" altLang="en-US" dirty="0"/>
              <a:t>채팅창에 송부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89AFE-1A50-420D-B0EF-934B3FBCF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발표 자료와 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7C9CD-19A8-422D-BE9C-23CCDFC3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417" y="-350731"/>
            <a:ext cx="4670709" cy="65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5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874" y="990788"/>
            <a:ext cx="8571053" cy="56202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취업 관련 프로그램 참여 독려</a:t>
            </a:r>
            <a:endParaRPr lang="en-US" altLang="ko-KR" dirty="0"/>
          </a:p>
          <a:p>
            <a:pPr lvl="1"/>
            <a:r>
              <a:rPr lang="ko-KR" altLang="en-US" dirty="0"/>
              <a:t>지난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입사지원서 제출 후 방학 중 지원서 컨설팅 참여</a:t>
            </a:r>
            <a:endParaRPr lang="en-US" altLang="ko-KR" dirty="0"/>
          </a:p>
          <a:p>
            <a:pPr lvl="2"/>
            <a:r>
              <a:rPr lang="ko-KR" altLang="en-US" dirty="0"/>
              <a:t>현재까지 수정된 입사지원서 다시 한번 제출</a:t>
            </a:r>
            <a:endParaRPr lang="en-US" altLang="ko-KR" dirty="0"/>
          </a:p>
          <a:p>
            <a:pPr lvl="3"/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일까지</a:t>
            </a:r>
            <a:endParaRPr lang="en-US" altLang="ko-KR" dirty="0"/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월 중 모의면접 참여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전화 면담</a:t>
            </a:r>
            <a:endParaRPr lang="en-US" altLang="ko-KR" dirty="0"/>
          </a:p>
          <a:p>
            <a:pPr lvl="1"/>
            <a:r>
              <a:rPr lang="ko-KR" altLang="en-US" dirty="0"/>
              <a:t>취업 </a:t>
            </a:r>
            <a:r>
              <a:rPr lang="en-US" altLang="ko-KR" dirty="0"/>
              <a:t>/ </a:t>
            </a:r>
            <a:r>
              <a:rPr lang="ko-KR" altLang="en-US" dirty="0"/>
              <a:t>진학</a:t>
            </a:r>
            <a:endParaRPr lang="en-US" altLang="ko-KR" dirty="0"/>
          </a:p>
          <a:p>
            <a:pPr lvl="2"/>
            <a:r>
              <a:rPr lang="en-US" altLang="ko-KR" dirty="0"/>
              <a:t>010 3017 0178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기 취업자</a:t>
            </a:r>
            <a:endParaRPr lang="en-US" altLang="ko-KR" dirty="0"/>
          </a:p>
          <a:p>
            <a:pPr lvl="1"/>
            <a:r>
              <a:rPr lang="ko-KR" altLang="en-US" dirty="0"/>
              <a:t>졸업 작품에 계속 참여하도록 </a:t>
            </a:r>
            <a:endParaRPr lang="en-US" altLang="ko-KR" dirty="0"/>
          </a:p>
          <a:p>
            <a:pPr lvl="2"/>
            <a:r>
              <a:rPr lang="ko-KR" altLang="en-US" dirty="0"/>
              <a:t>줌 수업은 참석하지 않아도 참석으로 처리</a:t>
            </a:r>
            <a:endParaRPr lang="en-US" altLang="ko-KR" dirty="0"/>
          </a:p>
          <a:p>
            <a:pPr lvl="2"/>
            <a:r>
              <a:rPr lang="ko-KR" altLang="en-US" dirty="0"/>
              <a:t>동영상 수업은 모두 시청해야 함</a:t>
            </a:r>
            <a:endParaRPr lang="en-US" altLang="ko-KR" dirty="0"/>
          </a:p>
          <a:p>
            <a:pPr lvl="1"/>
            <a:r>
              <a:rPr lang="ko-KR" altLang="en-US" dirty="0"/>
              <a:t>참여율을 조사해서 판단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증명사진 촬영 지원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입사지원서 다시 제출</a:t>
            </a:r>
            <a:endParaRPr lang="en-US" altLang="ko-KR" dirty="0"/>
          </a:p>
          <a:p>
            <a:pPr lvl="1"/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일까지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취업 노력</a:t>
            </a:r>
          </a:p>
        </p:txBody>
      </p:sp>
    </p:spTree>
    <p:extLst>
      <p:ext uri="{BB962C8B-B14F-4D97-AF65-F5344CB8AC3E}">
        <p14:creationId xmlns:p14="http://schemas.microsoft.com/office/powerpoint/2010/main" val="156829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2E1178-6EF6-4C9D-8F49-1705312CD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812C522-038D-4220-892B-93EC55EB2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582865"/>
              </p:ext>
            </p:extLst>
          </p:nvPr>
        </p:nvGraphicFramePr>
        <p:xfrm>
          <a:off x="1532485" y="990594"/>
          <a:ext cx="6166342" cy="5457837"/>
        </p:xfrm>
        <a:graphic>
          <a:graphicData uri="http://schemas.openxmlformats.org/drawingml/2006/table">
            <a:tbl>
              <a:tblPr/>
              <a:tblGrid>
                <a:gridCol w="540863">
                  <a:extLst>
                    <a:ext uri="{9D8B030D-6E8A-4147-A177-3AD203B41FA5}">
                      <a16:colId xmlns:a16="http://schemas.microsoft.com/office/drawing/2014/main" val="1851355240"/>
                    </a:ext>
                  </a:extLst>
                </a:gridCol>
                <a:gridCol w="1071520">
                  <a:extLst>
                    <a:ext uri="{9D8B030D-6E8A-4147-A177-3AD203B41FA5}">
                      <a16:colId xmlns:a16="http://schemas.microsoft.com/office/drawing/2014/main" val="2545494808"/>
                    </a:ext>
                  </a:extLst>
                </a:gridCol>
                <a:gridCol w="1071520">
                  <a:extLst>
                    <a:ext uri="{9D8B030D-6E8A-4147-A177-3AD203B41FA5}">
                      <a16:colId xmlns:a16="http://schemas.microsoft.com/office/drawing/2014/main" val="1524464175"/>
                    </a:ext>
                  </a:extLst>
                </a:gridCol>
                <a:gridCol w="1071520">
                  <a:extLst>
                    <a:ext uri="{9D8B030D-6E8A-4147-A177-3AD203B41FA5}">
                      <a16:colId xmlns:a16="http://schemas.microsoft.com/office/drawing/2014/main" val="2357098464"/>
                    </a:ext>
                  </a:extLst>
                </a:gridCol>
                <a:gridCol w="1339399">
                  <a:extLst>
                    <a:ext uri="{9D8B030D-6E8A-4147-A177-3AD203B41FA5}">
                      <a16:colId xmlns:a16="http://schemas.microsoft.com/office/drawing/2014/main" val="108626660"/>
                    </a:ext>
                  </a:extLst>
                </a:gridCol>
                <a:gridCol w="1071520">
                  <a:extLst>
                    <a:ext uri="{9D8B030D-6E8A-4147-A177-3AD203B41FA5}">
                      <a16:colId xmlns:a16="http://schemas.microsoft.com/office/drawing/2014/main" val="396348496"/>
                    </a:ext>
                  </a:extLst>
                </a:gridCol>
              </a:tblGrid>
              <a:tr h="19907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입사 지원서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17848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54091"/>
                  </a:ext>
                </a:extLst>
              </a:tr>
              <a:tr h="2052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순서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2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학번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2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이름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2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역할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2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학과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2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제출상태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2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0374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20160773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심기현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872857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20164101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정진교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559208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20164115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문상현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900191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20165470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함진우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923117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20170647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석현우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취업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93666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20170663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박계원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779875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20170674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양재완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721848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20170686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이원태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편입고려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957724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20171577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이혜욱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25677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20180638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원준엽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8507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20180639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김명우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425471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20180662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오창명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99776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20180665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황민식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913065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20181754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조해용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600904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20181763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김규식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18830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20185018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김시현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025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20185053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김기태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364498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20191779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김시연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474941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20200820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김한수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84749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20200824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현지예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편입고려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537867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20200825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정한솔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51246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20200827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임유진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159839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20200859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김종원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811216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20200885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김송희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050815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20200889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유재은</a:t>
                      </a:r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취업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541006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20201674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이예은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14009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20202248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오예림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4728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20202254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박현지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890114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20202263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조재호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745922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20202266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박지수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0856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20202827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김후목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381805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20213953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김나연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74539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C2706C-BB8D-44A0-88F0-CBCFBF963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10/12 </a:t>
            </a:r>
            <a:r>
              <a:rPr lang="ko-KR" altLang="en-US" dirty="0"/>
              <a:t>현재 입사지원서 현황</a:t>
            </a:r>
          </a:p>
        </p:txBody>
      </p:sp>
    </p:spTree>
    <p:extLst>
      <p:ext uri="{BB962C8B-B14F-4D97-AF65-F5344CB8AC3E}">
        <p14:creationId xmlns:p14="http://schemas.microsoft.com/office/powerpoint/2010/main" val="70347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D0C5A6-A145-4C03-BDAE-2261C0E45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2DB6C53-A39C-4B61-B38F-9CC167F238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61883" y="990602"/>
          <a:ext cx="6307547" cy="5457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455">
                  <a:extLst>
                    <a:ext uri="{9D8B030D-6E8A-4147-A177-3AD203B41FA5}">
                      <a16:colId xmlns:a16="http://schemas.microsoft.com/office/drawing/2014/main" val="1130287323"/>
                    </a:ext>
                  </a:extLst>
                </a:gridCol>
                <a:gridCol w="601030">
                  <a:extLst>
                    <a:ext uri="{9D8B030D-6E8A-4147-A177-3AD203B41FA5}">
                      <a16:colId xmlns:a16="http://schemas.microsoft.com/office/drawing/2014/main" val="1325482041"/>
                    </a:ext>
                  </a:extLst>
                </a:gridCol>
                <a:gridCol w="333180">
                  <a:extLst>
                    <a:ext uri="{9D8B030D-6E8A-4147-A177-3AD203B41FA5}">
                      <a16:colId xmlns:a16="http://schemas.microsoft.com/office/drawing/2014/main" val="4138040914"/>
                    </a:ext>
                  </a:extLst>
                </a:gridCol>
                <a:gridCol w="249884">
                  <a:extLst>
                    <a:ext uri="{9D8B030D-6E8A-4147-A177-3AD203B41FA5}">
                      <a16:colId xmlns:a16="http://schemas.microsoft.com/office/drawing/2014/main" val="2990430107"/>
                    </a:ext>
                  </a:extLst>
                </a:gridCol>
                <a:gridCol w="189455">
                  <a:extLst>
                    <a:ext uri="{9D8B030D-6E8A-4147-A177-3AD203B41FA5}">
                      <a16:colId xmlns:a16="http://schemas.microsoft.com/office/drawing/2014/main" val="1460463480"/>
                    </a:ext>
                  </a:extLst>
                </a:gridCol>
                <a:gridCol w="1012605">
                  <a:extLst>
                    <a:ext uri="{9D8B030D-6E8A-4147-A177-3AD203B41FA5}">
                      <a16:colId xmlns:a16="http://schemas.microsoft.com/office/drawing/2014/main" val="2442055863"/>
                    </a:ext>
                  </a:extLst>
                </a:gridCol>
                <a:gridCol w="445873">
                  <a:extLst>
                    <a:ext uri="{9D8B030D-6E8A-4147-A177-3AD203B41FA5}">
                      <a16:colId xmlns:a16="http://schemas.microsoft.com/office/drawing/2014/main" val="2522004506"/>
                    </a:ext>
                  </a:extLst>
                </a:gridCol>
                <a:gridCol w="189455">
                  <a:extLst>
                    <a:ext uri="{9D8B030D-6E8A-4147-A177-3AD203B41FA5}">
                      <a16:colId xmlns:a16="http://schemas.microsoft.com/office/drawing/2014/main" val="3071225528"/>
                    </a:ext>
                  </a:extLst>
                </a:gridCol>
                <a:gridCol w="542233">
                  <a:extLst>
                    <a:ext uri="{9D8B030D-6E8A-4147-A177-3AD203B41FA5}">
                      <a16:colId xmlns:a16="http://schemas.microsoft.com/office/drawing/2014/main" val="790594086"/>
                    </a:ext>
                  </a:extLst>
                </a:gridCol>
                <a:gridCol w="542233">
                  <a:extLst>
                    <a:ext uri="{9D8B030D-6E8A-4147-A177-3AD203B41FA5}">
                      <a16:colId xmlns:a16="http://schemas.microsoft.com/office/drawing/2014/main" val="1647446805"/>
                    </a:ext>
                  </a:extLst>
                </a:gridCol>
                <a:gridCol w="503036">
                  <a:extLst>
                    <a:ext uri="{9D8B030D-6E8A-4147-A177-3AD203B41FA5}">
                      <a16:colId xmlns:a16="http://schemas.microsoft.com/office/drawing/2014/main" val="2278419698"/>
                    </a:ext>
                  </a:extLst>
                </a:gridCol>
                <a:gridCol w="503036">
                  <a:extLst>
                    <a:ext uri="{9D8B030D-6E8A-4147-A177-3AD203B41FA5}">
                      <a16:colId xmlns:a16="http://schemas.microsoft.com/office/drawing/2014/main" val="1275393340"/>
                    </a:ext>
                  </a:extLst>
                </a:gridCol>
                <a:gridCol w="503036">
                  <a:extLst>
                    <a:ext uri="{9D8B030D-6E8A-4147-A177-3AD203B41FA5}">
                      <a16:colId xmlns:a16="http://schemas.microsoft.com/office/drawing/2014/main" val="3314616321"/>
                    </a:ext>
                  </a:extLst>
                </a:gridCol>
                <a:gridCol w="503036">
                  <a:extLst>
                    <a:ext uri="{9D8B030D-6E8A-4147-A177-3AD203B41FA5}">
                      <a16:colId xmlns:a16="http://schemas.microsoft.com/office/drawing/2014/main" val="2908485124"/>
                    </a:ext>
                  </a:extLst>
                </a:gridCol>
              </a:tblGrid>
              <a:tr h="107849"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</a:t>
                      </a:r>
                      <a:r>
                        <a:rPr lang="ko-KR" altLang="en-US" sz="600" u="none" strike="noStrike">
                          <a:effectLst/>
                        </a:rPr>
                        <a:t>월 중순까지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</a:t>
                      </a:r>
                      <a:r>
                        <a:rPr lang="ko-KR" altLang="en-US" sz="600" u="none" strike="noStrike">
                          <a:effectLst/>
                        </a:rPr>
                        <a:t>월 중순까지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</a:t>
                      </a:r>
                      <a:r>
                        <a:rPr lang="ko-KR" altLang="en-US" sz="600" u="none" strike="noStrike">
                          <a:effectLst/>
                        </a:rPr>
                        <a:t>월 </a:t>
                      </a:r>
                      <a:r>
                        <a:rPr lang="en-US" altLang="ko-KR" sz="600" u="none" strike="noStrike">
                          <a:effectLst/>
                        </a:rPr>
                        <a:t>12</a:t>
                      </a:r>
                      <a:r>
                        <a:rPr lang="ko-KR" altLang="en-US" sz="600" u="none" strike="noStrike">
                          <a:effectLst/>
                        </a:rPr>
                        <a:t>까지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</a:t>
                      </a:r>
                      <a:r>
                        <a:rPr lang="ko-KR" altLang="en-US" sz="600" u="none" strike="noStrike">
                          <a:effectLst/>
                        </a:rPr>
                        <a:t>월 </a:t>
                      </a:r>
                      <a:r>
                        <a:rPr lang="en-US" altLang="ko-KR" sz="600" u="none" strike="noStrike">
                          <a:effectLst/>
                        </a:rPr>
                        <a:t>12</a:t>
                      </a:r>
                      <a:r>
                        <a:rPr lang="ko-KR" altLang="en-US" sz="600" u="none" strike="noStrike">
                          <a:effectLst/>
                        </a:rPr>
                        <a:t>까지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1586588081"/>
                  </a:ext>
                </a:extLst>
              </a:tr>
              <a:tr h="131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번호</a:t>
                      </a:r>
                      <a:endParaRPr lang="ko-KR" alt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학과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전공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학번</a:t>
                      </a:r>
                      <a:endParaRPr lang="ko-KR" alt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이름</a:t>
                      </a:r>
                      <a:endParaRPr lang="ko-KR" alt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역할</a:t>
                      </a:r>
                      <a:endParaRPr lang="ko-KR" alt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이메일 주소</a:t>
                      </a:r>
                      <a:endParaRPr lang="ko-KR" alt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휴대 전화</a:t>
                      </a:r>
                      <a:endParaRPr lang="ko-KR" alt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취업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2021-09-28 </a:t>
                      </a:r>
                      <a:r>
                        <a:rPr lang="ko-KR" altLang="en-US" sz="500" u="none" strike="noStrike">
                          <a:effectLst/>
                        </a:rPr>
                        <a:t>출석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2021-10-12 </a:t>
                      </a:r>
                      <a:r>
                        <a:rPr lang="ko-KR" altLang="en-US" sz="500" u="none" strike="noStrike">
                          <a:effectLst/>
                        </a:rPr>
                        <a:t>출석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입사지원서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설문조사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입사지원서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설문조사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49454175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20160773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심기현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kklist97@naver.com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01091594749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672769114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20164101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정진교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wjdwlsry1213@nvaer.com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01063324077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1852108681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20164115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문상현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no1msh1217@gmail.com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01058710307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736810253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20165470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함진우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yghoo789@naver.com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01027609738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675580996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20170647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석현우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hyunwoo1245@hanmail.net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01075027654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634469056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20170663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박계원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skahffktl@tong.dongyang.ac.kr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01087089247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151801392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20170674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양재완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cinlu2976@naver.com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01053483039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4156494540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20170686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이원태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wongod227@naver.com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01050298206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44421964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20171577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이혜욱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dlgpdnr123@naver.com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01033287223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4135118693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20180638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원준엽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wnsduq2178@hanmail.net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01024821996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70077197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20180639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김명우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kimkmw0908@gmail.com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01030528209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816910048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20180662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오창명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noclity@gmail.com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01028291960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1590460686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20180665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황민식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sterlove99@naver.com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01022185419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441455881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20181754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조해용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eddybrother@naver.com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01095909727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3965524202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20181763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김규식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kuchic0918@naver.com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01040729809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125149041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20185018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김시현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hyun29570@naver.com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01022682957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402352208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20185053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김기태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nicekitae@naver.com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01043129807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3478113281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20191779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김시연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ksyeon630@naver.com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01074547731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652993192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김한수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shn813@naver.com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01024685957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95766623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20200824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현지예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wldp0615@nate.com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01086014165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16132137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20200825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정한솔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hjs8170@naver.com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01096946744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3719237444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20200827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임유진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red09149@gmail.com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01032829073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2216226662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20200859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김종원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gentlewonee@naver.com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01051627932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200071133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20200885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김송희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kimsh019@naver.com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01050204805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3063085434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유재은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fbwodms2004@naver.com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01065229224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55690590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20201674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이예은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likeson12@naver.com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01039487172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136955119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20202248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오예림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rabbit010308@naver.com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01098038403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3833589197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20202254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박현지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rosekitt@naver.com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01046649942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526193058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20202263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조재호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wogh8591@naver.com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01063998542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695324978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30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20202266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박지수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jisuppp@naver.com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01046308725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1460147468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31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20202827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김후목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hoomok@naver.com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01029556876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906051316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32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20213953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김나연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honghing@naver.com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01030232322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710181557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6CE303-170B-493E-A81E-CAA9D0C5D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10/12 </a:t>
            </a:r>
            <a:r>
              <a:rPr lang="ko-KR" altLang="en-US" dirty="0"/>
              <a:t>교육 참여 현황</a:t>
            </a:r>
          </a:p>
        </p:txBody>
      </p:sp>
    </p:spTree>
    <p:extLst>
      <p:ext uri="{BB962C8B-B14F-4D97-AF65-F5344CB8AC3E}">
        <p14:creationId xmlns:p14="http://schemas.microsoft.com/office/powerpoint/2010/main" val="131408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C91790-8C50-4E7B-B03E-3F71BD92D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90EA9-C6AC-439A-AD68-858C0425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 업무는 컴퓨터 프로그래밍</a:t>
            </a:r>
          </a:p>
          <a:p>
            <a:r>
              <a:rPr lang="en-US" altLang="ko-KR" dirty="0"/>
              <a:t>C++, C#, Java, DB </a:t>
            </a:r>
          </a:p>
          <a:p>
            <a:r>
              <a:rPr lang="ko-KR" altLang="en-US" dirty="0"/>
              <a:t>신입은 배우면서 근무 가능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3D62F-0340-49AD-9A43-63F265BDA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취업 의뢰</a:t>
            </a:r>
            <a:r>
              <a:rPr lang="en-US" altLang="ko-KR" dirty="0"/>
              <a:t>: </a:t>
            </a:r>
            <a:r>
              <a:rPr lang="ko-KR" altLang="en-US" dirty="0"/>
              <a:t>㈜</a:t>
            </a:r>
            <a:r>
              <a:rPr lang="en-US" altLang="ko-KR" dirty="0"/>
              <a:t> </a:t>
            </a:r>
            <a:r>
              <a:rPr lang="ko-KR" altLang="en-US" dirty="0" err="1"/>
              <a:t>소프트힐스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860540-F3CE-4640-B0A6-AE266523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395" y="643023"/>
            <a:ext cx="3884541" cy="58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083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11" ma:contentTypeDescription="새 문서를 만듭니다." ma:contentTypeScope="" ma:versionID="c3d3657bc3c2e5ba10bf0cee036d0178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bae70e1fc4279bff21832dc962fdd217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B300FF-968F-4F0A-BF25-5FC2E049C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D2BC78-65A7-4A63-ABDA-7366E067AF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5E152A-ADEE-411F-8201-11FE2DB2B6D0}">
  <ds:schemaRefs>
    <ds:schemaRef ds:uri="d138e9bc-9a22-4c43-913a-372da1f8fc91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22109</TotalTime>
  <Words>1051</Words>
  <Application>Microsoft Office PowerPoint</Application>
  <PresentationFormat>화면 슬라이드 쇼(4:3)</PresentationFormat>
  <Paragraphs>614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</vt:lpstr>
      <vt:lpstr>맑은 고딕</vt:lpstr>
      <vt:lpstr>Arial</vt:lpstr>
      <vt:lpstr>Calibri</vt:lpstr>
      <vt:lpstr>Tahoma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강환수</cp:lastModifiedBy>
  <cp:revision>577</cp:revision>
  <cp:lastPrinted>2016-01-06T02:11:22Z</cp:lastPrinted>
  <dcterms:created xsi:type="dcterms:W3CDTF">2013-05-23T04:26:30Z</dcterms:created>
  <dcterms:modified xsi:type="dcterms:W3CDTF">2021-10-16T08:12:39Z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