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4"/>
  </p:sldMasterIdLst>
  <p:sldIdLst>
    <p:sldId id="256" r:id="rId16"/>
    <p:sldId id="272" r:id="rId17"/>
    <p:sldId id="277" r:id="rId18"/>
    <p:sldId id="276" r:id="rId19"/>
    <p:sldId id="278" r:id="rId20"/>
    <p:sldId id="280" r:id="rId21"/>
    <p:sldId id="301" r:id="rId22"/>
    <p:sldId id="302" r:id="rId23"/>
    <p:sldId id="303" r:id="rId24"/>
    <p:sldId id="304" r:id="rId25"/>
    <p:sldId id="305" r:id="rId26"/>
    <p:sldId id="298" r:id="rId27"/>
    <p:sldId id="282" r:id="rId28"/>
    <p:sldId id="297" r:id="rId29"/>
    <p:sldId id="30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FF11"/>
    <a:srgbClr val="91A0FF"/>
    <a:srgbClr val="00E4E8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74E05-898B-4AA4-1A23-0DA8856D70E3}" v="2241" dt="2021-11-05T17:15:17.133"/>
    <p1510:client id="{19FAFF5D-132C-714E-E3EC-EBE63D3DA691}" v="184" dt="2021-11-06T09:23:15.550"/>
    <p1510:client id="{325E9018-148F-21FB-DF6C-C6BB0721E3C5}" v="17" dt="2021-11-04T15:41:29.794"/>
    <p1510:client id="{3381D34F-346E-922C-69B1-7E507759E0B1}" v="1803" dt="2021-11-08T07:37:12.719"/>
    <p1510:client id="{3D2E659A-D573-F721-A9AE-2AEC9C3C9071}" v="12" dt="2021-11-05T13:07:57.644"/>
    <p1510:client id="{4E1F5F8F-C4D0-411C-A88D-6861600883DC}" v="310" dt="2021-11-08T23:28:26.078"/>
    <p1510:client id="{535E5F28-ABE3-C8CD-F80F-D88346A00A8E}" v="17" dt="2021-11-09T02:52:50.592"/>
    <p1510:client id="{68AB2FB7-1A06-DAC5-432B-72C2783401A7}" v="82" dt="2021-11-06T13:00:37.994"/>
    <p1510:client id="{8CC6E3B1-B2E0-8B25-7D05-38BA64376661}" v="595" dt="2021-11-07T09:17:25.737"/>
    <p1510:client id="{9EC360DA-F2A0-CF3B-B047-EA6731B8DD53}" v="15" dt="2021-11-09T01:53:48.874"/>
    <p1510:client id="{BC50A5BD-96E7-E474-8111-F70BC35071E7}" v="793" dt="2021-11-06T23:45:40.081"/>
    <p1510:client id="{C6D8BB9B-1202-2BDE-6CB7-14ED92E8C60C}" v="7" dt="2021-11-08T02:36:02.137"/>
    <p1510:client id="{CF061729-A6EC-DF4E-45EE-14A5932B2303}" v="178" dt="2021-11-07T16:21:55.315"/>
    <p1510:client id="{E9CA1D1D-D298-E319-06CF-0F4F497571EA}" v="3771" dt="2021-11-08T22:48:49.251"/>
    <p1510:client id="{EEFB053B-3445-5A06-817E-954688CAA26A}" v="72" dt="2021-11-04T15:37:03.531"/>
    <p1510:client id="{F66A6FDB-98D2-066E-EB5D-CCBB52367651}" v="76" dt="2021-11-08T19:07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slideViewPr>
    <p:cSldViewPr snapToGrid="0" snapToObjects="1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bF3dM2rgBU?feature=oembed" TargetMode="External"/><Relationship Id="rId4" Type="http://schemas.openxmlformats.org/officeDocument/2006/relationships/image" Target="../media/image34.jpeg"/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image" Target="../media/image2.png"></Relationship><Relationship Id="rId6" Type="http://schemas.openxmlformats.org/officeDocument/2006/relationships/image" Target="../media/image21.png"></Relationship><Relationship Id="rId5" Type="http://schemas.openxmlformats.org/officeDocument/2006/relationships/image" Target="../media/image20.svg"></Relationship><Relationship Id="rId4" Type="http://schemas.openxmlformats.org/officeDocument/2006/relationships/image" Target="../media/image19.png"></Relationship><Relationship Id="rId7" Type="http://schemas.openxmlformats.org/officeDocument/2006/relationships/slideLayout" Target="../slideLayouts/slideLayout7.xml"></Relationship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8376D5-BA99-4A42-BF0F-BDC3B8D21CC4}"/>
              </a:ext>
            </a:extLst>
          </p:cNvPr>
          <p:cNvSpPr/>
          <p:nvPr/>
        </p:nvSpPr>
        <p:spPr>
          <a:xfrm>
            <a:off x="216194" y="171891"/>
            <a:ext cx="11766697" cy="65213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78BFBED1-539F-4578-BF64-3573B342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72" y="2028160"/>
            <a:ext cx="3744432" cy="28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67" y="6219056"/>
            <a:ext cx="750135" cy="4236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3038" y="-31898"/>
            <a:ext cx="12218580" cy="6884579"/>
            <a:chOff x="-23038" y="-31898"/>
            <a:chExt cx="12218580" cy="68845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3038" y="3543"/>
              <a:ext cx="12218580" cy="68491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3038" y="-31898"/>
              <a:ext cx="12218580" cy="20644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720" y="217303"/>
              <a:ext cx="11784418" cy="6423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6822" y="898448"/>
              <a:ext cx="11314812" cy="62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159" y="268694"/>
            <a:ext cx="8685451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애플리케이션 화면 설계</a:t>
            </a:r>
            <a:r>
              <a:rPr lang="ko-KR" altLang="en-US" sz="3300" b="1">
                <a:latin typeface="맑은 고딕"/>
                <a:ea typeface="맑은 고딕"/>
              </a:rPr>
              <a:t> </a:t>
            </a:r>
            <a:r>
              <a:rPr lang="ko-KR" sz="3300" b="1">
                <a:latin typeface="Malgun Gothic"/>
                <a:ea typeface="Malgun Gothic"/>
              </a:rPr>
              <a:t>[</a:t>
            </a:r>
            <a:r>
              <a:rPr lang="en-US" altLang="ko-KR" sz="3300" b="1">
                <a:latin typeface="Malgun Gothic"/>
                <a:ea typeface="Malgun Gothic"/>
              </a:rPr>
              <a:t>5/6</a:t>
            </a:r>
            <a:r>
              <a:rPr lang="ko-KR" sz="3300" b="1">
                <a:latin typeface="Malgun Gothic"/>
                <a:ea typeface="Malgun Gothic"/>
              </a:rPr>
              <a:t>]</a:t>
            </a:r>
            <a:endParaRPr lang="ko-KR" altLang="en-US" sz="3300" b="1">
              <a:ea typeface="맑은 고딕"/>
            </a:endParaRPr>
          </a:p>
        </p:txBody>
      </p:sp>
      <p:pic>
        <p:nvPicPr>
          <p:cNvPr id="18" name="그림 13">
            <a:extLst>
              <a:ext uri="{FF2B5EF4-FFF2-40B4-BE49-F238E27FC236}">
                <a16:creationId xmlns:a16="http://schemas.microsoft.com/office/drawing/2014/main" id="{B17240F0-B5CE-4EE4-9EBF-CB24EACB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10" y="6264347"/>
            <a:ext cx="590107" cy="3278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0744CC-A6E9-4DFE-9291-7948ED2EBEB0}"/>
              </a:ext>
            </a:extLst>
          </p:cNvPr>
          <p:cNvSpPr/>
          <p:nvPr/>
        </p:nvSpPr>
        <p:spPr>
          <a:xfrm>
            <a:off x="7624651" y="1023604"/>
            <a:ext cx="4022649" cy="5404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E33281-DD18-4327-A7B2-10600387A063}"/>
              </a:ext>
            </a:extLst>
          </p:cNvPr>
          <p:cNvGrpSpPr/>
          <p:nvPr/>
        </p:nvGrpSpPr>
        <p:grpSpPr>
          <a:xfrm>
            <a:off x="369038" y="1201922"/>
            <a:ext cx="3056858" cy="5015021"/>
            <a:chOff x="369038" y="1201922"/>
            <a:chExt cx="3056858" cy="501502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3D34A7-0856-475D-BC32-88E4B8555E05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D34D93-8C5A-47D8-BEBD-30B47FFAE08C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206964-3A1D-4E24-BF96-0BEE2763F53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BC4279-3135-4F9D-8200-291C412A5053}"/>
              </a:ext>
            </a:extLst>
          </p:cNvPr>
          <p:cNvGrpSpPr/>
          <p:nvPr/>
        </p:nvGrpSpPr>
        <p:grpSpPr>
          <a:xfrm>
            <a:off x="4232700" y="1201922"/>
            <a:ext cx="3056858" cy="5015021"/>
            <a:chOff x="369038" y="1201922"/>
            <a:chExt cx="3056858" cy="501502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76C367B-432D-4825-9026-F3049CBBA0FB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9CD528-017D-4DBB-851A-CF16C7BF6E9D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78E7DF-16ED-4B6F-A327-88D93B7DA5B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4">
            <a:extLst>
              <a:ext uri="{FF2B5EF4-FFF2-40B4-BE49-F238E27FC236}">
                <a16:creationId xmlns:a16="http://schemas.microsoft.com/office/drawing/2014/main" id="{C0AC7783-6459-4140-B912-C4CF4ED0F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6" y="1607712"/>
            <a:ext cx="2575156" cy="41148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326E12-4A1F-43F6-9941-5516C578AE09}"/>
              </a:ext>
            </a:extLst>
          </p:cNvPr>
          <p:cNvSpPr/>
          <p:nvPr/>
        </p:nvSpPr>
        <p:spPr>
          <a:xfrm>
            <a:off x="1603420" y="3046926"/>
            <a:ext cx="568816" cy="30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987036-4744-47B7-A385-F64FFB46A5EE}"/>
              </a:ext>
            </a:extLst>
          </p:cNvPr>
          <p:cNvSpPr/>
          <p:nvPr/>
        </p:nvSpPr>
        <p:spPr>
          <a:xfrm>
            <a:off x="970209" y="4839236"/>
            <a:ext cx="1910365" cy="30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09A51E-D6F6-4A41-BC00-196B0FEE0A41}"/>
              </a:ext>
            </a:extLst>
          </p:cNvPr>
          <p:cNvSpPr/>
          <p:nvPr/>
        </p:nvSpPr>
        <p:spPr>
          <a:xfrm>
            <a:off x="4597758" y="1759038"/>
            <a:ext cx="1910365" cy="30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A38568B-3547-4C8C-B3BC-5DDC0CEE74DC}"/>
              </a:ext>
            </a:extLst>
          </p:cNvPr>
          <p:cNvGrpSpPr/>
          <p:nvPr/>
        </p:nvGrpSpPr>
        <p:grpSpPr>
          <a:xfrm>
            <a:off x="4475718" y="1679030"/>
            <a:ext cx="2575156" cy="4118609"/>
            <a:chOff x="4475718" y="1679030"/>
            <a:chExt cx="2575156" cy="4118609"/>
          </a:xfrm>
        </p:grpSpPr>
        <p:pic>
          <p:nvPicPr>
            <p:cNvPr id="25" name="그림 14">
              <a:extLst>
                <a:ext uri="{FF2B5EF4-FFF2-40B4-BE49-F238E27FC236}">
                  <a16:creationId xmlns:a16="http://schemas.microsoft.com/office/drawing/2014/main" id="{9AE2147A-8AE7-4AE6-83E4-9E5F84221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5718" y="1682839"/>
              <a:ext cx="2575156" cy="4114800"/>
            </a:xfrm>
            <a:prstGeom prst="rect">
              <a:avLst/>
            </a:prstGeom>
          </p:spPr>
        </p:pic>
        <p:pic>
          <p:nvPicPr>
            <p:cNvPr id="34" name="그림 34">
              <a:extLst>
                <a:ext uri="{FF2B5EF4-FFF2-40B4-BE49-F238E27FC236}">
                  <a16:creationId xmlns:a16="http://schemas.microsoft.com/office/drawing/2014/main" id="{5BC9AB70-31CA-4D65-A1BB-E0883E5E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7555" y="1679030"/>
              <a:ext cx="2571482" cy="3800448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AFB4A7-6864-4858-833C-260CC7C58B2E}"/>
              </a:ext>
            </a:extLst>
          </p:cNvPr>
          <p:cNvSpPr/>
          <p:nvPr/>
        </p:nvSpPr>
        <p:spPr>
          <a:xfrm>
            <a:off x="4544096" y="1844897"/>
            <a:ext cx="1459605" cy="321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90EDF7-991E-4A3C-83D7-3F433422D360}"/>
              </a:ext>
            </a:extLst>
          </p:cNvPr>
          <p:cNvSpPr/>
          <p:nvPr/>
        </p:nvSpPr>
        <p:spPr>
          <a:xfrm>
            <a:off x="948744" y="4291883"/>
            <a:ext cx="1910365" cy="30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3B277E-BB67-4A66-8312-5FBC9578B60F}"/>
              </a:ext>
            </a:extLst>
          </p:cNvPr>
          <p:cNvSpPr/>
          <p:nvPr/>
        </p:nvSpPr>
        <p:spPr>
          <a:xfrm>
            <a:off x="4544097" y="2628362"/>
            <a:ext cx="1105436" cy="128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C6A9E7-3334-4309-82B2-ECBF7CDFCDB4}"/>
              </a:ext>
            </a:extLst>
          </p:cNvPr>
          <p:cNvSpPr/>
          <p:nvPr/>
        </p:nvSpPr>
        <p:spPr>
          <a:xfrm>
            <a:off x="4544097" y="4163094"/>
            <a:ext cx="440028" cy="311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103159-B89A-4964-ADEB-4C212C93C1E3}"/>
              </a:ext>
            </a:extLst>
          </p:cNvPr>
          <p:cNvSpPr/>
          <p:nvPr/>
        </p:nvSpPr>
        <p:spPr>
          <a:xfrm>
            <a:off x="2687392" y="5365122"/>
            <a:ext cx="472225" cy="386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ECB017-1057-4389-A2E6-60D8237217D5}"/>
              </a:ext>
            </a:extLst>
          </p:cNvPr>
          <p:cNvSpPr/>
          <p:nvPr/>
        </p:nvSpPr>
        <p:spPr>
          <a:xfrm>
            <a:off x="1571222" y="2767885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a typeface="맑은 고딕"/>
              </a:rPr>
              <a:t>1</a:t>
            </a:r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B392889-7AFF-4062-BAE3-51B9A1A3433C}"/>
              </a:ext>
            </a:extLst>
          </p:cNvPr>
          <p:cNvSpPr/>
          <p:nvPr/>
        </p:nvSpPr>
        <p:spPr>
          <a:xfrm>
            <a:off x="948743" y="3980645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2</a:t>
            </a:r>
            <a:endParaRPr lang="ko-KR" altLang="en-US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6112EB-08C3-4774-95AE-4A13254F5FFC}"/>
              </a:ext>
            </a:extLst>
          </p:cNvPr>
          <p:cNvSpPr/>
          <p:nvPr/>
        </p:nvSpPr>
        <p:spPr>
          <a:xfrm>
            <a:off x="948743" y="4592392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3</a:t>
            </a:r>
            <a:endParaRPr lang="ko-KR" altLang="en-US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F3E5B7-4C85-43B0-8700-737933840814}"/>
              </a:ext>
            </a:extLst>
          </p:cNvPr>
          <p:cNvSpPr/>
          <p:nvPr/>
        </p:nvSpPr>
        <p:spPr>
          <a:xfrm>
            <a:off x="2655194" y="5139744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4</a:t>
            </a:r>
            <a:endParaRPr lang="ko-KR" altLang="en-US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AB5F31-8836-41AE-92AE-DA335342F1E5}"/>
              </a:ext>
            </a:extLst>
          </p:cNvPr>
          <p:cNvSpPr/>
          <p:nvPr/>
        </p:nvSpPr>
        <p:spPr>
          <a:xfrm>
            <a:off x="4511898" y="1544392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5</a:t>
            </a:r>
            <a:endParaRPr lang="ko-KR" altLang="en-US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BE0461-80BE-4AA3-8D09-79ECFF7E45FB}"/>
              </a:ext>
            </a:extLst>
          </p:cNvPr>
          <p:cNvSpPr/>
          <p:nvPr/>
        </p:nvSpPr>
        <p:spPr>
          <a:xfrm>
            <a:off x="4511898" y="2510307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6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753E4E-D3CA-434A-B2A6-D60F516FBD30}"/>
              </a:ext>
            </a:extLst>
          </p:cNvPr>
          <p:cNvSpPr/>
          <p:nvPr/>
        </p:nvSpPr>
        <p:spPr>
          <a:xfrm>
            <a:off x="4511898" y="3873321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7</a:t>
            </a:r>
            <a:endParaRPr lang="ko-KR" altLang="en-US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0BB6B4-6A81-462A-9258-01503F41FA4C}"/>
              </a:ext>
            </a:extLst>
          </p:cNvPr>
          <p:cNvSpPr txBox="1"/>
          <p:nvPr/>
        </p:nvSpPr>
        <p:spPr>
          <a:xfrm>
            <a:off x="7622146" y="1053922"/>
            <a:ext cx="4020354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1. 블루투스 세팅 화면으로 이동</a:t>
            </a:r>
            <a:endParaRPr lang="ko-KR">
              <a:ea typeface="맑은 고딕"/>
            </a:endParaRP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2. 관리자가 FIRE 확인이 알림 생성으로 이용자에게 푸쉬알림 전송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3. (게스트 로그인 권한 : 02) 로그아웃과 정보 수정 버튼. 로그아웃 버튼은 관리자와 게스트가 모두 사용가능하며 정보수정은 게스트만 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4 바텀 네비게이션 바 다섯번째 아이콘 세팅. 클릭시 화면 전환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5. 블루투스 ON OFF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6. 연결하기를 누르면 센서와 페어링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7. 만약 센서가 화염을 감지하면 FIRE 출력</a:t>
            </a:r>
          </a:p>
          <a:p>
            <a:endParaRPr lang="ko-KR" altLang="en-US">
              <a:ea typeface="맑은 고딕"/>
            </a:endParaRP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1252A33E-DED4-459D-B60F-2BF0B0044227}"/>
              </a:ext>
            </a:extLst>
          </p:cNvPr>
          <p:cNvSpPr/>
          <p:nvPr/>
        </p:nvSpPr>
        <p:spPr>
          <a:xfrm>
            <a:off x="3095416" y="3047162"/>
            <a:ext cx="1416674" cy="1717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14C597F-4008-43DE-9507-BA538DB752D3}"/>
              </a:ext>
            </a:extLst>
          </p:cNvPr>
          <p:cNvSpPr/>
          <p:nvPr/>
        </p:nvSpPr>
        <p:spPr>
          <a:xfrm>
            <a:off x="4415307" y="1490728"/>
            <a:ext cx="2683097" cy="3938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8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67" y="6219056"/>
            <a:ext cx="750135" cy="4236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3038" y="-31898"/>
            <a:ext cx="12218580" cy="6884579"/>
            <a:chOff x="-23038" y="-31898"/>
            <a:chExt cx="12218580" cy="68845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3038" y="3543"/>
              <a:ext cx="12218580" cy="68491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3038" y="-31898"/>
              <a:ext cx="12218580" cy="20644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720" y="217303"/>
              <a:ext cx="11784418" cy="6423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6822" y="898448"/>
              <a:ext cx="11314812" cy="62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159" y="268694"/>
            <a:ext cx="692533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애플리케이션 화면 설계[6/6]</a:t>
            </a:r>
          </a:p>
        </p:txBody>
      </p:sp>
      <p:pic>
        <p:nvPicPr>
          <p:cNvPr id="18" name="그림 13">
            <a:extLst>
              <a:ext uri="{FF2B5EF4-FFF2-40B4-BE49-F238E27FC236}">
                <a16:creationId xmlns:a16="http://schemas.microsoft.com/office/drawing/2014/main" id="{B17240F0-B5CE-4EE4-9EBF-CB24EACB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10" y="6264347"/>
            <a:ext cx="590107" cy="3278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0744CC-A6E9-4DFE-9291-7948ED2EBEB0}"/>
              </a:ext>
            </a:extLst>
          </p:cNvPr>
          <p:cNvSpPr/>
          <p:nvPr/>
        </p:nvSpPr>
        <p:spPr>
          <a:xfrm>
            <a:off x="7624651" y="1023604"/>
            <a:ext cx="4022649" cy="5404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E33281-DD18-4327-A7B2-10600387A063}"/>
              </a:ext>
            </a:extLst>
          </p:cNvPr>
          <p:cNvGrpSpPr/>
          <p:nvPr/>
        </p:nvGrpSpPr>
        <p:grpSpPr>
          <a:xfrm>
            <a:off x="369038" y="1201922"/>
            <a:ext cx="3056858" cy="5015021"/>
            <a:chOff x="369038" y="1201922"/>
            <a:chExt cx="3056858" cy="501502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3D34A7-0856-475D-BC32-88E4B8555E05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D34D93-8C5A-47D8-BEBD-30B47FFAE08C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206964-3A1D-4E24-BF96-0BEE2763F53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BC4279-3135-4F9D-8200-291C412A5053}"/>
              </a:ext>
            </a:extLst>
          </p:cNvPr>
          <p:cNvGrpSpPr/>
          <p:nvPr/>
        </p:nvGrpSpPr>
        <p:grpSpPr>
          <a:xfrm>
            <a:off x="4232700" y="1201922"/>
            <a:ext cx="3056858" cy="5015021"/>
            <a:chOff x="369038" y="1201922"/>
            <a:chExt cx="3056858" cy="501502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76C367B-432D-4825-9026-F3049CBBA0FB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9CD528-017D-4DBB-851A-CF16C7BF6E9D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78E7DF-16ED-4B6F-A327-88D93B7DA5B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98B6A6D7-2621-4E4F-A6C3-D2E35166F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357" y="1661987"/>
            <a:ext cx="2635877" cy="387746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5F592B-89C0-4D41-AF1E-93FF0F9CD195}"/>
              </a:ext>
            </a:extLst>
          </p:cNvPr>
          <p:cNvSpPr/>
          <p:nvPr/>
        </p:nvSpPr>
        <p:spPr>
          <a:xfrm>
            <a:off x="4447504" y="1662447"/>
            <a:ext cx="2640167" cy="3874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A4E933-A116-47C2-8401-75A1D65FD404}"/>
              </a:ext>
            </a:extLst>
          </p:cNvPr>
          <p:cNvSpPr/>
          <p:nvPr/>
        </p:nvSpPr>
        <p:spPr>
          <a:xfrm>
            <a:off x="4984124" y="2628362"/>
            <a:ext cx="1534732" cy="1760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5BCCAD-0704-4DCF-BAAB-729933A0F05F}"/>
              </a:ext>
            </a:extLst>
          </p:cNvPr>
          <p:cNvSpPr txBox="1"/>
          <p:nvPr/>
        </p:nvSpPr>
        <p:spPr>
          <a:xfrm>
            <a:off x="7622146" y="1719330"/>
            <a:ext cx="40203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1. 로그인시에 빈칸이 발생하면 발생하는 토스트 메시지</a:t>
            </a:r>
            <a:endParaRPr lang="ko-KR" altLang="en-US" b="1">
              <a:ea typeface="맑은 고딕" panose="020B0503020000020004" pitchFamily="34" charset="-127"/>
            </a:endParaRP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2. 회원 가입 페이지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3. 아이디 , 비밀 번호 , 이름 입력 칸 회원 가입 버튼을 누르면 회원 가입이 된다.</a:t>
            </a:r>
          </a:p>
          <a:p>
            <a:endParaRPr lang="ko-KR" altLang="en-US">
              <a:ea typeface="맑은 고딕"/>
            </a:endParaRPr>
          </a:p>
        </p:txBody>
      </p:sp>
      <p:pic>
        <p:nvPicPr>
          <p:cNvPr id="26" name="그림 26">
            <a:extLst>
              <a:ext uri="{FF2B5EF4-FFF2-40B4-BE49-F238E27FC236}">
                <a16:creationId xmlns:a16="http://schemas.microsoft.com/office/drawing/2014/main" id="{6B711383-9946-4AFC-B875-331143FCA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11" y="1586248"/>
            <a:ext cx="2565779" cy="41148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E72410-26F3-4CD5-A017-D4077DD60551}"/>
              </a:ext>
            </a:extLst>
          </p:cNvPr>
          <p:cNvSpPr/>
          <p:nvPr/>
        </p:nvSpPr>
        <p:spPr>
          <a:xfrm>
            <a:off x="873617" y="5129009"/>
            <a:ext cx="2028421" cy="450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804714-A203-4BB2-84C7-C9D5D043985E}"/>
              </a:ext>
            </a:extLst>
          </p:cNvPr>
          <p:cNvSpPr/>
          <p:nvPr/>
        </p:nvSpPr>
        <p:spPr>
          <a:xfrm>
            <a:off x="841419" y="4839237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a typeface="맑은 고딕"/>
              </a:rPr>
              <a:t>1</a:t>
            </a:r>
            <a:endParaRPr lang="ko-KR" altLang="en-US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DC38C5-EC31-4938-83C1-FB51BF462616}"/>
              </a:ext>
            </a:extLst>
          </p:cNvPr>
          <p:cNvSpPr/>
          <p:nvPr/>
        </p:nvSpPr>
        <p:spPr>
          <a:xfrm>
            <a:off x="4447504" y="1662448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2</a:t>
            </a:r>
            <a:endParaRPr lang="ko-KR" altLang="en-US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6E87DB-0D40-478A-A379-E20C6EE99BE0}"/>
              </a:ext>
            </a:extLst>
          </p:cNvPr>
          <p:cNvSpPr/>
          <p:nvPr/>
        </p:nvSpPr>
        <p:spPr>
          <a:xfrm>
            <a:off x="4984123" y="2327857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3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5294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067" y="6219056"/>
            <a:ext cx="750135" cy="4236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3038" y="-31898"/>
            <a:ext cx="12218580" cy="6884579"/>
            <a:chOff x="-23038" y="-31898"/>
            <a:chExt cx="12218580" cy="68845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3038" y="3543"/>
              <a:ext cx="12218580" cy="68491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3038" y="-31898"/>
              <a:ext cx="12218580" cy="20644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720" y="217303"/>
              <a:ext cx="11784418" cy="6423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6822" y="898448"/>
              <a:ext cx="11314812" cy="62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159" y="268694"/>
            <a:ext cx="692533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주요 기술 및 시연</a:t>
            </a:r>
          </a:p>
        </p:txBody>
      </p:sp>
      <p:pic>
        <p:nvPicPr>
          <p:cNvPr id="3" name="그림 9">
            <a:hlinkClick r:id="" action="ppaction://media"/>
            <a:extLst>
              <a:ext uri="{FF2B5EF4-FFF2-40B4-BE49-F238E27FC236}">
                <a16:creationId xmlns:a16="http://schemas.microsoft.com/office/drawing/2014/main" id="{F12F9376-0E68-45BE-8825-852CACEB4A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97098" y="1059152"/>
            <a:ext cx="11195357" cy="54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9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180" y="6219190"/>
            <a:ext cx="749935" cy="42354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2860" y="-31750"/>
            <a:ext cx="12218670" cy="6884670"/>
            <a:chOff x="-22860" y="-31750"/>
            <a:chExt cx="12218670" cy="68846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2860" y="3810"/>
              <a:ext cx="12218670" cy="6849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2860" y="-31750"/>
              <a:ext cx="12218670" cy="20643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500" y="217170"/>
              <a:ext cx="11784330" cy="64236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7030" y="898525"/>
              <a:ext cx="11315065" cy="622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395" y="268605"/>
            <a:ext cx="6925310" cy="6000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일정 관리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99820" y="1118870"/>
          <a:ext cx="9991725" cy="461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75"/>
                <a:gridCol w="1466850"/>
                <a:gridCol w="914400"/>
                <a:gridCol w="581025"/>
                <a:gridCol w="857250"/>
                <a:gridCol w="1000125"/>
                <a:gridCol w="1000125"/>
                <a:gridCol w="1000125"/>
                <a:gridCol w="1000125"/>
                <a:gridCol w="1000125"/>
              </a:tblGrid>
              <a:tr h="409575"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FFFFFF"/>
                          </a:solidFill>
                        </a:rPr>
                        <a:t>활동​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FFFFFF"/>
                          </a:solidFill>
                        </a:rPr>
                        <a:t>기간​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800" kern="1200" b="1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</a:rPr>
                        <a:t>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800" kern="1200" b="1">
                          <a:solidFill>
                            <a:srgbClr val="FFFFFF"/>
                          </a:solidFill>
                        </a:rPr>
                        <a:t>4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</a:rPr>
                        <a:t>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800" kern="1200" b="1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</a:rPr>
                        <a:t>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800" kern="1200" b="1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</a:rPr>
                        <a:t>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800" kern="1200" b="1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</a:rPr>
                        <a:t>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800" kern="1200" b="1">
                          <a:solidFill>
                            <a:srgbClr val="FFFFFF"/>
                          </a:solidFill>
                        </a:rPr>
                        <a:t>8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</a:rPr>
                        <a:t>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800" kern="1200" b="1">
                          <a:solidFill>
                            <a:srgbClr val="FFFFFF"/>
                          </a:solidFill>
                        </a:rPr>
                        <a:t>9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</a:rPr>
                        <a:t>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800" kern="1200" b="1">
                          <a:solidFill>
                            <a:srgbClr val="FFFFFF"/>
                          </a:solidFill>
                        </a:rPr>
                        <a:t>10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</a:rPr>
                        <a:t>​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아이디어 회의​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2021.03.11</a:t>
                      </a:r>
                      <a:r>
                        <a:rPr 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~2021.04.30</a:t>
                      </a:r>
                      <a:r>
                        <a:rPr lang="en-US" alt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역할분담  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자료조사​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2021.05.01</a:t>
                      </a:r>
                      <a:r>
                        <a:rPr 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~2021.05.30</a:t>
                      </a:r>
                      <a:r>
                        <a:rPr lang="en-US" alt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프로토타입​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2021.06.01</a:t>
                      </a:r>
                      <a:r>
                        <a:rPr 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~2021.06.15</a:t>
                      </a:r>
                      <a:r>
                        <a:rPr lang="en-US" alt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파트 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 시작​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2021.06.22</a:t>
                      </a:r>
                      <a:r>
                        <a:rPr 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~2021.08.30</a:t>
                      </a:r>
                      <a:r>
                        <a:rPr lang="en-US" alt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연동 및 기획 수정</a:t>
                      </a: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2021.08.10</a:t>
                      </a:r>
                      <a:r>
                        <a:rPr 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~2021.</a:t>
                      </a:r>
                      <a:r>
                        <a:rPr 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10.31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2021.09.12 ~ 2021.</a:t>
                      </a:r>
                      <a:r>
                        <a:rPr 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10.31</a:t>
                      </a:r>
                      <a:r>
                        <a:rPr lang="en-US" alt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ko-KR" alt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발표​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buFontTx/>
                        <a:buNone/>
                      </a:pP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2021.09.31</a:t>
                      </a:r>
                      <a:r>
                        <a:rPr 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 2021.10</a:t>
                      </a:r>
                      <a:r>
                        <a:rPr lang="en-US" alt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​</a:t>
                      </a:r>
                      <a:r>
                        <a:rPr lang="ko-KR" altLang="ko-KR" sz="15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.31</a:t>
                      </a:r>
                      <a:endParaRPr lang="ko-KR" altLang="en-US" sz="15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​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8B29C-5A60-4823-8B79-BE82B51C64E4}"/>
              </a:ext>
            </a:extLst>
          </p:cNvPr>
          <p:cNvSpPr/>
          <p:nvPr/>
        </p:nvSpPr>
        <p:spPr>
          <a:xfrm>
            <a:off x="3750310" y="1694180"/>
            <a:ext cx="1480185" cy="2057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933E8-F843-4E8F-ADD1-B061EF7F85A5}"/>
              </a:ext>
            </a:extLst>
          </p:cNvPr>
          <p:cNvSpPr/>
          <p:nvPr/>
        </p:nvSpPr>
        <p:spPr>
          <a:xfrm>
            <a:off x="5230495" y="2355215"/>
            <a:ext cx="867410" cy="2057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BC9138-4DA3-422E-AB1C-DA6370A302B8}"/>
              </a:ext>
            </a:extLst>
          </p:cNvPr>
          <p:cNvSpPr/>
          <p:nvPr/>
        </p:nvSpPr>
        <p:spPr>
          <a:xfrm>
            <a:off x="6104890" y="2930525"/>
            <a:ext cx="867410" cy="2057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ECDA0C-1D4F-489B-B387-A8C3E55393CD}"/>
              </a:ext>
            </a:extLst>
          </p:cNvPr>
          <p:cNvSpPr/>
          <p:nvPr/>
        </p:nvSpPr>
        <p:spPr>
          <a:xfrm>
            <a:off x="6649085" y="3553460"/>
            <a:ext cx="2392680" cy="2057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8306435" y="4153535"/>
            <a:ext cx="2776220" cy="206375"/>
          </a:xfrm>
          <a:prstGeom prst="rect"/>
          <a:solidFill>
            <a:srgbClr val="ED7D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9286240" y="4756150"/>
            <a:ext cx="1797050" cy="206375"/>
          </a:xfrm>
          <a:prstGeom prst="rect"/>
          <a:solidFill>
            <a:srgbClr val="ED7D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 rot="0">
            <a:off x="10724515" y="5370195"/>
            <a:ext cx="345440" cy="215265"/>
          </a:xfrm>
          <a:prstGeom prst="rect"/>
          <a:solidFill>
            <a:srgbClr val="ED7D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3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180" y="6219190"/>
            <a:ext cx="749935" cy="42354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3810" y="-3175"/>
            <a:ext cx="12218670" cy="6884670"/>
            <a:chOff x="-22860" y="-31750"/>
            <a:chExt cx="12218670" cy="68846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2860" y="3810"/>
              <a:ext cx="12218670" cy="6849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2860" y="-31750"/>
              <a:ext cx="12218670" cy="20643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500" y="217170"/>
              <a:ext cx="11784330" cy="64236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7030" y="898525"/>
              <a:ext cx="11315065" cy="622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395" y="268605"/>
            <a:ext cx="6925310" cy="6000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후기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72E99E-64AD-450D-8060-C81A485FD3B9}"/>
              </a:ext>
            </a:extLst>
          </p:cNvPr>
          <p:cNvGrpSpPr/>
          <p:nvPr/>
        </p:nvGrpSpPr>
        <p:grpSpPr>
          <a:xfrm>
            <a:off x="381572" y="1127760"/>
            <a:ext cx="1914525" cy="2419350"/>
            <a:chOff x="332740" y="1175385"/>
            <a:chExt cx="1999135" cy="24098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157728C-E2F6-419C-80F3-5579C09C05CD}"/>
                </a:ext>
              </a:extLst>
            </p:cNvPr>
            <p:cNvSpPr/>
            <p:nvPr/>
          </p:nvSpPr>
          <p:spPr>
            <a:xfrm>
              <a:off x="332740" y="1175385"/>
              <a:ext cx="1999135" cy="24098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/>
            <p:cNvSpPr>
              <a:spLocks/>
            </p:cNvSpPr>
            <p:nvPr/>
          </p:nvSpPr>
          <p:spPr>
            <a:xfrm>
              <a:off x="390603" y="1218565"/>
              <a:ext cx="1892656" cy="2319020"/>
            </a:xfrm>
            <a:prstGeom prst="roundRect">
              <a:avLst/>
            </a:prstGeom>
            <a:solidFill>
              <a:schemeClr val="bg1"/>
            </a:solidFill>
            <a:ln w="28575" cap="flat" cmpd="sng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AC5A97-661D-45A1-9C1E-EB8531A8B01C}"/>
              </a:ext>
            </a:extLst>
          </p:cNvPr>
          <p:cNvSpPr txBox="1"/>
          <p:nvPr/>
        </p:nvSpPr>
        <p:spPr>
          <a:xfrm>
            <a:off x="342356" y="3590290"/>
            <a:ext cx="1927860" cy="307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err="1">
                <a:ea typeface="맑은 고딕"/>
              </a:rPr>
              <a:t>정진교</a:t>
            </a:r>
            <a:endParaRPr lang="ko-KR" altLang="en-US" sz="1400" b="1">
              <a:ea typeface="맑은 고딕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4C4237-4AA4-466B-891C-CB176195004A}"/>
              </a:ext>
            </a:extLst>
          </p:cNvPr>
          <p:cNvGrpSpPr/>
          <p:nvPr/>
        </p:nvGrpSpPr>
        <p:grpSpPr>
          <a:xfrm>
            <a:off x="2296096" y="3622402"/>
            <a:ext cx="1914525" cy="2419350"/>
            <a:chOff x="332740" y="1175385"/>
            <a:chExt cx="1999135" cy="24098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9BFA08F-DE08-48FA-BA50-D3A595167DE6}"/>
                </a:ext>
              </a:extLst>
            </p:cNvPr>
            <p:cNvSpPr/>
            <p:nvPr/>
          </p:nvSpPr>
          <p:spPr>
            <a:xfrm>
              <a:off x="332740" y="1175385"/>
              <a:ext cx="1999135" cy="24098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F30E2AE-7FD5-480E-8D5E-EF473289B184}"/>
                </a:ext>
              </a:extLst>
            </p:cNvPr>
            <p:cNvSpPr>
              <a:spLocks/>
            </p:cNvSpPr>
            <p:nvPr/>
          </p:nvSpPr>
          <p:spPr>
            <a:xfrm>
              <a:off x="390603" y="1218565"/>
              <a:ext cx="1892656" cy="2319020"/>
            </a:xfrm>
            <a:prstGeom prst="roundRect">
              <a:avLst/>
            </a:prstGeom>
            <a:solidFill>
              <a:schemeClr val="bg1"/>
            </a:solidFill>
            <a:ln w="28575" cap="flat" cmpd="sng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22C603-651C-4191-AFE4-E6438569B814}"/>
              </a:ext>
            </a:extLst>
          </p:cNvPr>
          <p:cNvGrpSpPr/>
          <p:nvPr/>
        </p:nvGrpSpPr>
        <p:grpSpPr>
          <a:xfrm>
            <a:off x="4199889" y="1127759"/>
            <a:ext cx="1914525" cy="2419350"/>
            <a:chOff x="332740" y="1175385"/>
            <a:chExt cx="1999135" cy="24098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D219662-E807-45F0-9A08-AA581896850A}"/>
                </a:ext>
              </a:extLst>
            </p:cNvPr>
            <p:cNvSpPr/>
            <p:nvPr/>
          </p:nvSpPr>
          <p:spPr>
            <a:xfrm>
              <a:off x="332740" y="1175385"/>
              <a:ext cx="1999135" cy="24098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2C7206C6-ECDF-4395-A550-08791404E10A}"/>
                </a:ext>
              </a:extLst>
            </p:cNvPr>
            <p:cNvSpPr>
              <a:spLocks/>
            </p:cNvSpPr>
            <p:nvPr/>
          </p:nvSpPr>
          <p:spPr>
            <a:xfrm>
              <a:off x="390603" y="1218565"/>
              <a:ext cx="1892656" cy="2319020"/>
            </a:xfrm>
            <a:prstGeom prst="roundRect">
              <a:avLst/>
            </a:prstGeom>
            <a:solidFill>
              <a:schemeClr val="bg1"/>
            </a:solidFill>
            <a:ln w="28575" cap="flat" cmpd="sng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9A46A7B-55F7-4E48-8BFF-D597EBB5A611}"/>
              </a:ext>
            </a:extLst>
          </p:cNvPr>
          <p:cNvGrpSpPr/>
          <p:nvPr/>
        </p:nvGrpSpPr>
        <p:grpSpPr>
          <a:xfrm>
            <a:off x="6114414" y="3586116"/>
            <a:ext cx="1914525" cy="2419350"/>
            <a:chOff x="332740" y="1175385"/>
            <a:chExt cx="1999135" cy="24098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EA95754-F322-402C-B299-E3DCF4CA19EF}"/>
                </a:ext>
              </a:extLst>
            </p:cNvPr>
            <p:cNvSpPr/>
            <p:nvPr/>
          </p:nvSpPr>
          <p:spPr>
            <a:xfrm>
              <a:off x="332740" y="1175385"/>
              <a:ext cx="1999135" cy="24098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E63041C-117F-4DDA-9DEF-E046FB30123F}"/>
                </a:ext>
              </a:extLst>
            </p:cNvPr>
            <p:cNvSpPr>
              <a:spLocks/>
            </p:cNvSpPr>
            <p:nvPr/>
          </p:nvSpPr>
          <p:spPr>
            <a:xfrm>
              <a:off x="390603" y="1218565"/>
              <a:ext cx="1892656" cy="2319020"/>
            </a:xfrm>
            <a:prstGeom prst="roundRect">
              <a:avLst/>
            </a:prstGeom>
            <a:solidFill>
              <a:schemeClr val="bg1"/>
            </a:solidFill>
            <a:ln w="28575" cap="flat" cmpd="sng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F9AB801-0095-4C85-A818-90FB433A9036}"/>
              </a:ext>
            </a:extLst>
          </p:cNvPr>
          <p:cNvGrpSpPr/>
          <p:nvPr/>
        </p:nvGrpSpPr>
        <p:grpSpPr>
          <a:xfrm>
            <a:off x="8028939" y="1127759"/>
            <a:ext cx="1914525" cy="2419350"/>
            <a:chOff x="332740" y="1175385"/>
            <a:chExt cx="1999135" cy="24098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A6DB63-24A9-4CBD-93C9-015129899BDB}"/>
                </a:ext>
              </a:extLst>
            </p:cNvPr>
            <p:cNvSpPr/>
            <p:nvPr/>
          </p:nvSpPr>
          <p:spPr>
            <a:xfrm>
              <a:off x="332740" y="1175385"/>
              <a:ext cx="1999135" cy="24098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9393E90-7313-47CE-8945-4248522AA286}"/>
                </a:ext>
              </a:extLst>
            </p:cNvPr>
            <p:cNvSpPr>
              <a:spLocks/>
            </p:cNvSpPr>
            <p:nvPr/>
          </p:nvSpPr>
          <p:spPr>
            <a:xfrm>
              <a:off x="390603" y="1218565"/>
              <a:ext cx="1892656" cy="2319020"/>
            </a:xfrm>
            <a:prstGeom prst="roundRect">
              <a:avLst/>
            </a:prstGeom>
            <a:solidFill>
              <a:schemeClr val="bg1"/>
            </a:solidFill>
            <a:ln w="28575" cap="flat" cmpd="sng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1821E27-260C-4EDF-8E8F-8E1FC16A632F}"/>
              </a:ext>
            </a:extLst>
          </p:cNvPr>
          <p:cNvGrpSpPr/>
          <p:nvPr/>
        </p:nvGrpSpPr>
        <p:grpSpPr>
          <a:xfrm>
            <a:off x="9943464" y="3549830"/>
            <a:ext cx="1914525" cy="2419350"/>
            <a:chOff x="332740" y="1175385"/>
            <a:chExt cx="1999135" cy="240982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F01D67-AF3A-443C-A375-BD53B8B16D22}"/>
                </a:ext>
              </a:extLst>
            </p:cNvPr>
            <p:cNvSpPr/>
            <p:nvPr/>
          </p:nvSpPr>
          <p:spPr>
            <a:xfrm>
              <a:off x="332740" y="1175385"/>
              <a:ext cx="1999135" cy="24098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B242133-E0CC-4F0A-ACB1-DFF889E7F6E5}"/>
                </a:ext>
              </a:extLst>
            </p:cNvPr>
            <p:cNvSpPr>
              <a:spLocks/>
            </p:cNvSpPr>
            <p:nvPr/>
          </p:nvSpPr>
          <p:spPr>
            <a:xfrm>
              <a:off x="390603" y="1218565"/>
              <a:ext cx="1892656" cy="2319020"/>
            </a:xfrm>
            <a:prstGeom prst="roundRect">
              <a:avLst/>
            </a:prstGeom>
            <a:solidFill>
              <a:schemeClr val="bg1"/>
            </a:solidFill>
            <a:ln w="28575" cap="flat" cmpd="sng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2814EA4-4135-4672-A6B3-58D1E5578A66}"/>
              </a:ext>
            </a:extLst>
          </p:cNvPr>
          <p:cNvSpPr txBox="1"/>
          <p:nvPr/>
        </p:nvSpPr>
        <p:spPr>
          <a:xfrm>
            <a:off x="9961698" y="6048646"/>
            <a:ext cx="1927860" cy="307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ea typeface="맑은 고딕"/>
              </a:rPr>
              <a:t>양재완</a:t>
            </a:r>
            <a:endParaRPr lang="ko-KR" altLang="en-US" sz="1400">
              <a:ea typeface="맑은 고딕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0695B4-0523-406C-8867-FA9F23C683F0}"/>
              </a:ext>
            </a:extLst>
          </p:cNvPr>
          <p:cNvSpPr txBox="1"/>
          <p:nvPr/>
        </p:nvSpPr>
        <p:spPr>
          <a:xfrm>
            <a:off x="6105433" y="6048646"/>
            <a:ext cx="1927860" cy="307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ea typeface="맑은 고딕"/>
              </a:rPr>
              <a:t>조해용</a:t>
            </a:r>
            <a:endParaRPr lang="ko-KR" altLang="en-US" sz="1400">
              <a:ea typeface="맑은 고딕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D6D973-F665-4446-AE15-2A541623BD13}"/>
              </a:ext>
            </a:extLst>
          </p:cNvPr>
          <p:cNvSpPr txBox="1"/>
          <p:nvPr/>
        </p:nvSpPr>
        <p:spPr>
          <a:xfrm>
            <a:off x="2294980" y="6066789"/>
            <a:ext cx="1927860" cy="307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ea typeface="맑은 고딕"/>
              </a:rPr>
              <a:t>황민식</a:t>
            </a:r>
            <a:endParaRPr lang="ko-KR" altLang="en-US" sz="1400"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E5D0B-824D-45F5-83BE-9BDA936FABC9}"/>
              </a:ext>
            </a:extLst>
          </p:cNvPr>
          <p:cNvSpPr txBox="1"/>
          <p:nvPr/>
        </p:nvSpPr>
        <p:spPr>
          <a:xfrm>
            <a:off x="416832" y="1315357"/>
            <a:ext cx="1847850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>
                <a:ea typeface="맑은 고딕"/>
              </a:rPr>
              <a:t>프로젝트를 하는 동안에 예상치 못한 오류들을 수정하며 </a:t>
            </a:r>
            <a:endParaRPr lang="ko-KR" sz="1300">
              <a:ea typeface="맑은 고딕" panose="020B0503020000020004" pitchFamily="34" charset="-127"/>
            </a:endParaRPr>
          </a:p>
          <a:p>
            <a:r>
              <a:rPr lang="ko-KR" altLang="en-US" sz="1300">
                <a:ea typeface="맑은 고딕"/>
              </a:rPr>
              <a:t>보람을 느꼈고 조원분들이 다들 열심히 </a:t>
            </a:r>
            <a:r>
              <a:rPr lang="ko-KR" altLang="en-US" sz="1300" err="1">
                <a:ea typeface="맑은 고딕"/>
              </a:rPr>
              <a:t>해주셔서</a:t>
            </a:r>
            <a:r>
              <a:rPr lang="ko-KR" altLang="en-US" sz="1300">
                <a:ea typeface="맑은 고딕"/>
              </a:rPr>
              <a:t> 편안한 마음으로 프로젝트를 진행했습니다. 다들 올 한해 고생 많았습니다</a:t>
            </a:r>
            <a:endParaRPr lang="ko-KR" sz="1300">
              <a:ea typeface="맑은 고딕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2B7C4C-F9E5-4594-88D9-B15610D0C8E3}"/>
              </a:ext>
            </a:extLst>
          </p:cNvPr>
          <p:cNvSpPr txBox="1"/>
          <p:nvPr/>
        </p:nvSpPr>
        <p:spPr>
          <a:xfrm>
            <a:off x="2332718" y="3846286"/>
            <a:ext cx="1847850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>
                <a:ea typeface="맑은 고딕"/>
              </a:rPr>
              <a:t>팀원들과 프로젝트를 만들어 본게 처음이었는데 어려운 부분도 있었지만 팀원들과 함께 해결해 나가면서 팀워크를 기를 수 있었고 도움이 되는 경험이었습니다</a:t>
            </a:r>
            <a:r>
              <a:rPr lang="ko-KR" altLang="en-US" sz="1400">
                <a:ea typeface="맑은 고딕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CA53B8-DEF9-4CB4-8AC1-C2A6BF976ACE}"/>
              </a:ext>
            </a:extLst>
          </p:cNvPr>
          <p:cNvSpPr txBox="1"/>
          <p:nvPr/>
        </p:nvSpPr>
        <p:spPr>
          <a:xfrm>
            <a:off x="4229100" y="1333500"/>
            <a:ext cx="184785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>
                <a:ea typeface="맑은 고딕"/>
              </a:rPr>
              <a:t>팀 프로젝트를 통해 다시 한번 제 자신을 돌아보게 되었습니다. 주어진 일정안에 일들을 처리하는게 힘들 다는 것을 느꼈고 , 팀원분들과 서로 소통하는 좋은 경험을 한 것 같습니다</a:t>
            </a:r>
            <a:r>
              <a:rPr lang="ko-KR" altLang="en-US" sz="1400">
                <a:ea typeface="맑은 고딕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047E7F-9485-42E0-AD06-CF65F87242E4}"/>
              </a:ext>
            </a:extLst>
          </p:cNvPr>
          <p:cNvSpPr txBox="1"/>
          <p:nvPr/>
        </p:nvSpPr>
        <p:spPr>
          <a:xfrm>
            <a:off x="6118225" y="3846286"/>
            <a:ext cx="1847850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>
                <a:ea typeface="맑은 고딕"/>
              </a:rPr>
              <a:t>처음으로 팀 단위의 개발을 하게되어 다른 팀원간의 파일 관리와 소통의 중요성을 알게된 프로젝트였습니다 서로 의견을 조율하고 의사소통 능력을 기를 수 있는 경험이었습니다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0A6-614D-44DA-BD28-B056C77A7C62}"/>
              </a:ext>
            </a:extLst>
          </p:cNvPr>
          <p:cNvSpPr txBox="1"/>
          <p:nvPr/>
        </p:nvSpPr>
        <p:spPr>
          <a:xfrm>
            <a:off x="8096250" y="1333500"/>
            <a:ext cx="1847850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>
                <a:ea typeface="맑은 고딕"/>
              </a:rPr>
              <a:t>그룹으로 프로젝트를 진행하는 것이 쉽지 않다는 걸 느꼈고 기능 구현의 시간을 투자해도 진전되지 않아서 많은 자괴감을 느꼈지만 보람차기도 했습니다.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CABE98-0D39-4A71-B412-23D81DD7EC64}"/>
              </a:ext>
            </a:extLst>
          </p:cNvPr>
          <p:cNvSpPr txBox="1"/>
          <p:nvPr/>
        </p:nvSpPr>
        <p:spPr>
          <a:xfrm>
            <a:off x="9947275" y="3746500"/>
            <a:ext cx="1847850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>
                <a:ea typeface="맑은 고딕"/>
              </a:rPr>
              <a:t>조원과 팀을 꾸려 학습했던 내용을 바탕으로 프로젝트를 수행하며 학습내용을 되돌아보고 사회에 진출 했을 때 업무 및 의사소통 능력을 기룰 수 있는 계기가 되었습니다.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FFBA5-1EF8-4804-8A89-596A73AE0DD4}"/>
              </a:ext>
            </a:extLst>
          </p:cNvPr>
          <p:cNvSpPr txBox="1"/>
          <p:nvPr/>
        </p:nvSpPr>
        <p:spPr>
          <a:xfrm>
            <a:off x="4192361" y="3590290"/>
            <a:ext cx="1927860" cy="307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ea typeface="맑은 고딕"/>
              </a:rPr>
              <a:t>심기현</a:t>
            </a:r>
            <a:endParaRPr lang="ko-KR" altLang="en-US" sz="1400"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F41A6F-E728-4402-BDE3-1066B6454DC7}"/>
              </a:ext>
            </a:extLst>
          </p:cNvPr>
          <p:cNvSpPr txBox="1"/>
          <p:nvPr/>
        </p:nvSpPr>
        <p:spPr>
          <a:xfrm>
            <a:off x="8058513" y="3590290"/>
            <a:ext cx="1927860" cy="307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ea typeface="맑은 고딕"/>
              </a:rPr>
              <a:t>박계원</a:t>
            </a:r>
          </a:p>
        </p:txBody>
      </p:sp>
    </p:spTree>
    <p:extLst>
      <p:ext uri="{BB962C8B-B14F-4D97-AF65-F5344CB8AC3E}">
        <p14:creationId xmlns:p14="http://schemas.microsoft.com/office/powerpoint/2010/main" val="288720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180" y="6219190"/>
            <a:ext cx="749935" cy="4235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6B9893-34C6-425B-AC79-B1ADDA26D525}"/>
              </a:ext>
            </a:extLst>
          </p:cNvPr>
          <p:cNvSpPr txBox="1"/>
          <p:nvPr/>
        </p:nvSpPr>
        <p:spPr>
          <a:xfrm>
            <a:off x="3485044" y="2767345"/>
            <a:ext cx="675699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b="1">
                <a:ea typeface="맑은 고딕"/>
              </a:rPr>
              <a:t>감사합니다!</a:t>
            </a:r>
          </a:p>
        </p:txBody>
      </p:sp>
    </p:spTree>
    <p:extLst>
      <p:ext uri="{BB962C8B-B14F-4D97-AF65-F5344CB8AC3E}">
        <p14:creationId xmlns:p14="http://schemas.microsoft.com/office/powerpoint/2010/main" val="236537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180" y="6219190"/>
            <a:ext cx="749935" cy="4235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D65451E-86CB-41C3-96CF-02388EF8F1F1}"/>
              </a:ext>
            </a:extLst>
          </p:cNvPr>
          <p:cNvSpPr/>
          <p:nvPr/>
        </p:nvSpPr>
        <p:spPr>
          <a:xfrm>
            <a:off x="-13970" y="20955"/>
            <a:ext cx="12218670" cy="6849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8E9B6-3987-41DE-9A7B-2C6B1DC631C4}"/>
              </a:ext>
            </a:extLst>
          </p:cNvPr>
          <p:cNvSpPr/>
          <p:nvPr/>
        </p:nvSpPr>
        <p:spPr>
          <a:xfrm>
            <a:off x="-13970" y="-13970"/>
            <a:ext cx="12218670" cy="20643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88595" y="224155"/>
            <a:ext cx="11784965" cy="64242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6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734CAB-CFE2-4B1F-BE4B-901B395B55AA}"/>
              </a:ext>
            </a:extLst>
          </p:cNvPr>
          <p:cNvSpPr/>
          <p:nvPr/>
        </p:nvSpPr>
        <p:spPr>
          <a:xfrm>
            <a:off x="375920" y="916305"/>
            <a:ext cx="11315065" cy="622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395" y="268605"/>
            <a:ext cx="2743200" cy="6000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300" b="1">
                <a:ea typeface="맑은 고딕"/>
              </a:rPr>
              <a:t>목차</a:t>
            </a:r>
          </a:p>
        </p:txBody>
      </p:sp>
      <p:pic>
        <p:nvPicPr>
          <p:cNvPr id="33" name="그림 33">
            <a:extLst>
              <a:ext uri="{FF2B5EF4-FFF2-40B4-BE49-F238E27FC236}">
                <a16:creationId xmlns:a16="http://schemas.microsoft.com/office/drawing/2014/main" id="{F7D95F7A-9A44-4E87-94F6-9B4AA70A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295" y="6319520"/>
            <a:ext cx="530225" cy="269875"/>
          </a:xfrm>
          <a:prstGeom prst="rect">
            <a:avLst/>
          </a:prstGeom>
        </p:spPr>
      </p:pic>
      <p:grpSp>
        <p:nvGrpSpPr>
          <p:cNvPr id="47" name="그룹 9"/>
          <p:cNvGrpSpPr/>
          <p:nvPr/>
        </p:nvGrpSpPr>
        <p:grpSpPr>
          <a:xfrm>
            <a:off x="1093470" y="1527810"/>
            <a:ext cx="3536950" cy="1056005"/>
            <a:chOff x="1093470" y="1527810"/>
            <a:chExt cx="3536950" cy="1056005"/>
          </a:xfrm>
        </p:grpSpPr>
        <p:sp>
          <p:nvSpPr>
            <p:cNvPr id="29" name="부분 원형 28"/>
            <p:cNvSpPr>
              <a:spLocks/>
            </p:cNvSpPr>
            <p:nvPr/>
          </p:nvSpPr>
          <p:spPr>
            <a:xfrm rot="5400000">
              <a:off x="1084580" y="1536700"/>
              <a:ext cx="913130" cy="895350"/>
            </a:xfrm>
            <a:prstGeom prst="pie">
              <a:avLst/>
            </a:prstGeom>
            <a:solidFill>
              <a:schemeClr val="accent6"/>
            </a:solidFill>
            <a:ln w="12700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>
              <a:spLocks/>
            </p:cNvSpPr>
            <p:nvPr/>
          </p:nvSpPr>
          <p:spPr>
            <a:xfrm>
              <a:off x="1537335" y="1980565"/>
              <a:ext cx="3093085" cy="603250"/>
            </a:xfrm>
            <a:prstGeom prst="rect">
              <a:avLst/>
            </a:prstGeom>
            <a:noFill/>
            <a:ln w="28575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1604010" y="1996440"/>
              <a:ext cx="2933700" cy="553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3000" b="1">
                  <a:ea typeface="맑은 고딕" charset="0"/>
                </a:rPr>
                <a:t>개요</a:t>
              </a:r>
            </a:p>
          </p:txBody>
        </p: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F2618F9-9208-4248-B646-404EA6375550}"/>
              </a:ext>
            </a:extLst>
          </p:cNvPr>
          <p:cNvSpPr/>
          <p:nvPr/>
        </p:nvSpPr>
        <p:spPr>
          <a:xfrm>
            <a:off x="5420995" y="2025650"/>
            <a:ext cx="974725" cy="48704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D5C910D-AD35-4E7C-99DD-12D11030A844}"/>
              </a:ext>
            </a:extLst>
          </p:cNvPr>
          <p:cNvSpPr/>
          <p:nvPr/>
        </p:nvSpPr>
        <p:spPr>
          <a:xfrm>
            <a:off x="5420995" y="3248660"/>
            <a:ext cx="974725" cy="48704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052C24C7-7C8B-476D-8283-B4E01C1BA525}"/>
              </a:ext>
            </a:extLst>
          </p:cNvPr>
          <p:cNvSpPr/>
          <p:nvPr/>
        </p:nvSpPr>
        <p:spPr>
          <a:xfrm>
            <a:off x="5420995" y="4462780"/>
            <a:ext cx="974725" cy="48704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10"/>
          <p:cNvGrpSpPr/>
          <p:nvPr/>
        </p:nvGrpSpPr>
        <p:grpSpPr>
          <a:xfrm>
            <a:off x="6887845" y="1492250"/>
            <a:ext cx="3537585" cy="1056005"/>
            <a:chOff x="6887845" y="1492250"/>
            <a:chExt cx="3537585" cy="1056005"/>
          </a:xfrm>
        </p:grpSpPr>
        <p:sp>
          <p:nvSpPr>
            <p:cNvPr id="14" name="부분 원형 13"/>
            <p:cNvSpPr>
              <a:spLocks/>
            </p:cNvSpPr>
            <p:nvPr/>
          </p:nvSpPr>
          <p:spPr>
            <a:xfrm rot="5400000">
              <a:off x="6878955" y="1501140"/>
              <a:ext cx="913130" cy="895350"/>
            </a:xfrm>
            <a:prstGeom prst="pie">
              <a:avLst/>
            </a:prstGeom>
            <a:solidFill>
              <a:schemeClr val="accent6"/>
            </a:solidFill>
            <a:ln w="12700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>
              <a:spLocks/>
            </p:cNvSpPr>
            <p:nvPr/>
          </p:nvSpPr>
          <p:spPr>
            <a:xfrm>
              <a:off x="7332345" y="1945005"/>
              <a:ext cx="3093085" cy="603250"/>
            </a:xfrm>
            <a:prstGeom prst="rect">
              <a:avLst/>
            </a:prstGeom>
            <a:noFill/>
            <a:ln w="28575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2" name="텍스트 상자 4"/>
            <p:cNvSpPr txBox="1">
              <a:spLocks/>
            </p:cNvSpPr>
            <p:nvPr/>
          </p:nvSpPr>
          <p:spPr>
            <a:xfrm>
              <a:off x="7417435" y="1985260"/>
              <a:ext cx="2933700" cy="553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3000" b="1">
                  <a:ea typeface="맑은 고딕" charset="0"/>
                </a:rPr>
                <a:t>프로젝트 소개</a:t>
              </a:r>
            </a:p>
          </p:txBody>
        </p:sp>
      </p:grpSp>
      <p:grpSp>
        <p:nvGrpSpPr>
          <p:cNvPr id="49" name="그룹 16"/>
          <p:cNvGrpSpPr/>
          <p:nvPr/>
        </p:nvGrpSpPr>
        <p:grpSpPr>
          <a:xfrm>
            <a:off x="1093470" y="2803525"/>
            <a:ext cx="3536950" cy="1056005"/>
            <a:chOff x="1093470" y="2803525"/>
            <a:chExt cx="3536950" cy="1056005"/>
          </a:xfrm>
        </p:grpSpPr>
        <p:sp>
          <p:nvSpPr>
            <p:cNvPr id="17" name="부분 원형 16"/>
            <p:cNvSpPr>
              <a:spLocks/>
            </p:cNvSpPr>
            <p:nvPr/>
          </p:nvSpPr>
          <p:spPr>
            <a:xfrm rot="5400000">
              <a:off x="1084580" y="2812415"/>
              <a:ext cx="913130" cy="895350"/>
            </a:xfrm>
            <a:prstGeom prst="pie">
              <a:avLst/>
            </a:prstGeom>
            <a:solidFill>
              <a:schemeClr val="accent6"/>
            </a:solidFill>
            <a:ln w="12700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>
              <a:spLocks/>
            </p:cNvSpPr>
            <p:nvPr/>
          </p:nvSpPr>
          <p:spPr>
            <a:xfrm>
              <a:off x="1537335" y="3256280"/>
              <a:ext cx="3093085" cy="603250"/>
            </a:xfrm>
            <a:prstGeom prst="rect">
              <a:avLst/>
            </a:prstGeom>
            <a:noFill/>
            <a:ln w="28575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3" name="텍스트 상자 5"/>
            <p:cNvSpPr txBox="1">
              <a:spLocks/>
            </p:cNvSpPr>
            <p:nvPr/>
          </p:nvSpPr>
          <p:spPr>
            <a:xfrm>
              <a:off x="1639570" y="3292475"/>
              <a:ext cx="2933700" cy="553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3000" b="1">
                  <a:ea typeface="맑은 고딕" charset="0"/>
                </a:rPr>
                <a:t>기능 분석 설계</a:t>
              </a:r>
            </a:p>
          </p:txBody>
        </p:sp>
      </p:grpSp>
      <p:grpSp>
        <p:nvGrpSpPr>
          <p:cNvPr id="50" name="그룹 17"/>
          <p:cNvGrpSpPr/>
          <p:nvPr/>
        </p:nvGrpSpPr>
        <p:grpSpPr>
          <a:xfrm>
            <a:off x="6887845" y="2767965"/>
            <a:ext cx="3537585" cy="1056005"/>
            <a:chOff x="6887845" y="2767965"/>
            <a:chExt cx="3537585" cy="1056005"/>
          </a:xfrm>
        </p:grpSpPr>
        <p:sp>
          <p:nvSpPr>
            <p:cNvPr id="20" name="부분 원형 19"/>
            <p:cNvSpPr>
              <a:spLocks/>
            </p:cNvSpPr>
            <p:nvPr/>
          </p:nvSpPr>
          <p:spPr>
            <a:xfrm rot="5400000">
              <a:off x="6878955" y="2776855"/>
              <a:ext cx="913130" cy="895350"/>
            </a:xfrm>
            <a:prstGeom prst="pie">
              <a:avLst/>
            </a:prstGeom>
            <a:solidFill>
              <a:schemeClr val="accent6"/>
            </a:solidFill>
            <a:ln w="12700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>
              <a:off x="7332345" y="3220720"/>
              <a:ext cx="3093085" cy="603250"/>
            </a:xfrm>
            <a:prstGeom prst="rect">
              <a:avLst/>
            </a:prstGeom>
            <a:noFill/>
            <a:ln w="28575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4" name="텍스트 상자 6"/>
            <p:cNvSpPr txBox="1">
              <a:spLocks/>
            </p:cNvSpPr>
            <p:nvPr/>
          </p:nvSpPr>
          <p:spPr>
            <a:xfrm>
              <a:off x="7422515" y="3253740"/>
              <a:ext cx="2933700" cy="553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3000" b="1">
                  <a:ea typeface="맑은 고딕" charset="0"/>
                </a:rPr>
                <a:t>화면 설계</a:t>
              </a:r>
            </a:p>
          </p:txBody>
        </p:sp>
      </p:grpSp>
      <p:grpSp>
        <p:nvGrpSpPr>
          <p:cNvPr id="51" name="그룹 18"/>
          <p:cNvGrpSpPr/>
          <p:nvPr/>
        </p:nvGrpSpPr>
        <p:grpSpPr>
          <a:xfrm>
            <a:off x="1093470" y="4079240"/>
            <a:ext cx="3536950" cy="1056640"/>
            <a:chOff x="1093470" y="4079240"/>
            <a:chExt cx="3536950" cy="1056640"/>
          </a:xfrm>
        </p:grpSpPr>
        <p:sp>
          <p:nvSpPr>
            <p:cNvPr id="23" name="부분 원형 22"/>
            <p:cNvSpPr>
              <a:spLocks/>
            </p:cNvSpPr>
            <p:nvPr/>
          </p:nvSpPr>
          <p:spPr>
            <a:xfrm rot="5400000">
              <a:off x="1084580" y="4088130"/>
              <a:ext cx="913130" cy="895350"/>
            </a:xfrm>
            <a:prstGeom prst="pie">
              <a:avLst/>
            </a:prstGeom>
            <a:solidFill>
              <a:schemeClr val="accent6"/>
            </a:solidFill>
            <a:ln w="12700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>
              <a:spLocks/>
            </p:cNvSpPr>
            <p:nvPr/>
          </p:nvSpPr>
          <p:spPr>
            <a:xfrm>
              <a:off x="1537335" y="4532630"/>
              <a:ext cx="3093085" cy="603250"/>
            </a:xfrm>
            <a:prstGeom prst="rect">
              <a:avLst/>
            </a:prstGeom>
            <a:noFill/>
            <a:ln w="28575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5" name="텍스트 상자 7"/>
            <p:cNvSpPr txBox="1">
              <a:spLocks/>
            </p:cNvSpPr>
            <p:nvPr/>
          </p:nvSpPr>
          <p:spPr>
            <a:xfrm>
              <a:off x="1623060" y="4544695"/>
              <a:ext cx="2933700" cy="553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3000" b="1">
                  <a:ea typeface="맑은 고딕" charset="0"/>
                </a:rPr>
                <a:t>일정 관리</a:t>
              </a:r>
            </a:p>
          </p:txBody>
        </p:sp>
      </p:grpSp>
      <p:grpSp>
        <p:nvGrpSpPr>
          <p:cNvPr id="52" name="그룹 19"/>
          <p:cNvGrpSpPr/>
          <p:nvPr/>
        </p:nvGrpSpPr>
        <p:grpSpPr>
          <a:xfrm>
            <a:off x="6887845" y="4043680"/>
            <a:ext cx="3537585" cy="1056640"/>
            <a:chOff x="6887845" y="4043680"/>
            <a:chExt cx="3537585" cy="1056640"/>
          </a:xfrm>
        </p:grpSpPr>
        <p:sp>
          <p:nvSpPr>
            <p:cNvPr id="26" name="부분 원형 25"/>
            <p:cNvSpPr>
              <a:spLocks/>
            </p:cNvSpPr>
            <p:nvPr/>
          </p:nvSpPr>
          <p:spPr>
            <a:xfrm rot="5400000">
              <a:off x="6878955" y="4052570"/>
              <a:ext cx="913130" cy="895350"/>
            </a:xfrm>
            <a:prstGeom prst="pie">
              <a:avLst/>
            </a:prstGeom>
            <a:solidFill>
              <a:schemeClr val="accent6"/>
            </a:solidFill>
            <a:ln w="12700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>
              <a:spLocks/>
            </p:cNvSpPr>
            <p:nvPr/>
          </p:nvSpPr>
          <p:spPr>
            <a:xfrm>
              <a:off x="7332345" y="4497070"/>
              <a:ext cx="3093085" cy="603250"/>
            </a:xfrm>
            <a:prstGeom prst="rect">
              <a:avLst/>
            </a:prstGeom>
            <a:noFill/>
            <a:ln w="28575" cap="flat" cmpd="sng">
              <a:solidFill>
                <a:schemeClr val="accent6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6" name="텍스트 상자 8"/>
            <p:cNvSpPr txBox="1">
              <a:spLocks/>
            </p:cNvSpPr>
            <p:nvPr/>
          </p:nvSpPr>
          <p:spPr>
            <a:xfrm>
              <a:off x="7422515" y="4523740"/>
              <a:ext cx="2933700" cy="553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3000" b="1">
                  <a:ea typeface="맑은 고딕" charset="0"/>
                </a:rPr>
                <a:t>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9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67" y="6219056"/>
            <a:ext cx="750135" cy="4236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3038" y="-31898"/>
            <a:ext cx="12218580" cy="6884579"/>
            <a:chOff x="-23038" y="-31898"/>
            <a:chExt cx="12218580" cy="68845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3038" y="3543"/>
              <a:ext cx="12218580" cy="68491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3038" y="-31898"/>
              <a:ext cx="12218580" cy="20644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720" y="217303"/>
              <a:ext cx="11784418" cy="6423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6822" y="898448"/>
              <a:ext cx="11314812" cy="62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159" y="268694"/>
            <a:ext cx="692533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프로젝트 소개</a:t>
            </a:r>
          </a:p>
        </p:txBody>
      </p:sp>
      <p:pic>
        <p:nvPicPr>
          <p:cNvPr id="3" name="그림 13">
            <a:extLst>
              <a:ext uri="{FF2B5EF4-FFF2-40B4-BE49-F238E27FC236}">
                <a16:creationId xmlns:a16="http://schemas.microsoft.com/office/drawing/2014/main" id="{A84FCD75-FC76-44CC-9C8D-E8D0FB82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10" y="6264347"/>
            <a:ext cx="590107" cy="327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B907D-5B2F-4AA8-BB2C-E1110727B34D}"/>
              </a:ext>
            </a:extLst>
          </p:cNvPr>
          <p:cNvSpPr txBox="1"/>
          <p:nvPr/>
        </p:nvSpPr>
        <p:spPr>
          <a:xfrm>
            <a:off x="3090752" y="2954744"/>
            <a:ext cx="5983915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500" b="1">
                <a:ea typeface="맑은 고딕"/>
              </a:rPr>
              <a:t>세이프티 존이란?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6A69B71-9D5B-4248-8F8A-A6D6F6A80CD1}"/>
              </a:ext>
            </a:extLst>
          </p:cNvPr>
          <p:cNvGrpSpPr/>
          <p:nvPr/>
        </p:nvGrpSpPr>
        <p:grpSpPr>
          <a:xfrm>
            <a:off x="2580068" y="2220532"/>
            <a:ext cx="8019729" cy="914400"/>
            <a:chOff x="2580068" y="2220532"/>
            <a:chExt cx="8019729" cy="914400"/>
          </a:xfrm>
        </p:grpSpPr>
        <p:pic>
          <p:nvPicPr>
            <p:cNvPr id="4" name="그래픽 9" descr="배지 1 단색으로 채워진">
              <a:extLst>
                <a:ext uri="{FF2B5EF4-FFF2-40B4-BE49-F238E27FC236}">
                  <a16:creationId xmlns:a16="http://schemas.microsoft.com/office/drawing/2014/main" id="{F7604D9F-C942-49B6-B5A5-E602D6D0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0068" y="2220532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D65974-0222-4C7E-87C5-4DC96125B075}"/>
                </a:ext>
              </a:extLst>
            </p:cNvPr>
            <p:cNvSpPr txBox="1"/>
            <p:nvPr/>
          </p:nvSpPr>
          <p:spPr>
            <a:xfrm>
              <a:off x="3831950" y="2401348"/>
              <a:ext cx="6767847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000">
                  <a:ea typeface="맑은 고딕"/>
                </a:rPr>
                <a:t>위급 상황시 초동 대처를 도우려 기획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80D2F8-E0F0-4A3B-B902-1C3D6BBC9E10}"/>
              </a:ext>
            </a:extLst>
          </p:cNvPr>
          <p:cNvGrpSpPr/>
          <p:nvPr/>
        </p:nvGrpSpPr>
        <p:grpSpPr>
          <a:xfrm>
            <a:off x="2583422" y="3425914"/>
            <a:ext cx="8007304" cy="914400"/>
            <a:chOff x="2583422" y="3425914"/>
            <a:chExt cx="8007304" cy="914400"/>
          </a:xfrm>
        </p:grpSpPr>
        <p:pic>
          <p:nvPicPr>
            <p:cNvPr id="10" name="그래픽 12" descr="배지 윤곽선">
              <a:extLst>
                <a:ext uri="{FF2B5EF4-FFF2-40B4-BE49-F238E27FC236}">
                  <a16:creationId xmlns:a16="http://schemas.microsoft.com/office/drawing/2014/main" id="{A19A1B9C-4D5A-42E5-866B-6F79BD0C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83422" y="3425914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EDD1D-4B0A-42D2-9BB9-0EB78EC8AAAC}"/>
                </a:ext>
              </a:extLst>
            </p:cNvPr>
            <p:cNvSpPr txBox="1"/>
            <p:nvPr/>
          </p:nvSpPr>
          <p:spPr>
            <a:xfrm>
              <a:off x="3822879" y="3618964"/>
              <a:ext cx="6767847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000">
                  <a:ea typeface="맑은 고딕"/>
                </a:rPr>
                <a:t>화염 감지 센서를 이용한 화염 감지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8B6565E-693C-4129-A007-B6162A8439C8}"/>
              </a:ext>
            </a:extLst>
          </p:cNvPr>
          <p:cNvGrpSpPr/>
          <p:nvPr/>
        </p:nvGrpSpPr>
        <p:grpSpPr>
          <a:xfrm>
            <a:off x="2586776" y="4631296"/>
            <a:ext cx="8003950" cy="914400"/>
            <a:chOff x="2586776" y="4631296"/>
            <a:chExt cx="8003950" cy="914400"/>
          </a:xfrm>
        </p:grpSpPr>
        <p:pic>
          <p:nvPicPr>
            <p:cNvPr id="13" name="그래픽 13" descr="배지 3 단색으로 채워진">
              <a:extLst>
                <a:ext uri="{FF2B5EF4-FFF2-40B4-BE49-F238E27FC236}">
                  <a16:creationId xmlns:a16="http://schemas.microsoft.com/office/drawing/2014/main" id="{D02935C3-B575-4314-ADAB-83BFE57AF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86776" y="4631296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8A9352-B5FB-484A-8D5D-5009491B5582}"/>
                </a:ext>
              </a:extLst>
            </p:cNvPr>
            <p:cNvSpPr txBox="1"/>
            <p:nvPr/>
          </p:nvSpPr>
          <p:spPr>
            <a:xfrm>
              <a:off x="3822879" y="4810259"/>
              <a:ext cx="6767847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000">
                  <a:ea typeface="맑은 고딕"/>
                </a:rPr>
                <a:t>접근성 높은 앱을 제작하고자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5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67" y="6219056"/>
            <a:ext cx="750135" cy="4236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3038" y="-31898"/>
            <a:ext cx="12218580" cy="6884579"/>
            <a:chOff x="-23038" y="-31898"/>
            <a:chExt cx="12218580" cy="68845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3038" y="3543"/>
              <a:ext cx="12218580" cy="68491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3038" y="-31898"/>
              <a:ext cx="12218580" cy="20644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720" y="217303"/>
              <a:ext cx="11784418" cy="6423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6822" y="898448"/>
              <a:ext cx="11314812" cy="62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159" y="268694"/>
            <a:ext cx="692533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개발자 소개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4256B3-E85F-4540-AE71-46829F0BCB49}"/>
              </a:ext>
            </a:extLst>
          </p:cNvPr>
          <p:cNvGrpSpPr/>
          <p:nvPr/>
        </p:nvGrpSpPr>
        <p:grpSpPr>
          <a:xfrm>
            <a:off x="1049078" y="1846520"/>
            <a:ext cx="2197394" cy="1231604"/>
            <a:chOff x="1040218" y="1846520"/>
            <a:chExt cx="2197394" cy="12316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46ED2F-8F49-4CCF-82A7-5010F3C3408A}"/>
                </a:ext>
              </a:extLst>
            </p:cNvPr>
            <p:cNvSpPr/>
            <p:nvPr/>
          </p:nvSpPr>
          <p:spPr>
            <a:xfrm>
              <a:off x="1040218" y="1846520"/>
              <a:ext cx="1018953" cy="1231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4FE5F2-BD9D-4984-A49D-09C0D66AA327}"/>
                </a:ext>
              </a:extLst>
            </p:cNvPr>
            <p:cNvSpPr/>
            <p:nvPr/>
          </p:nvSpPr>
          <p:spPr>
            <a:xfrm>
              <a:off x="2218659" y="1846520"/>
              <a:ext cx="1018953" cy="1231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0390F5-17B8-4631-97D5-2E453F68F36B}"/>
              </a:ext>
            </a:extLst>
          </p:cNvPr>
          <p:cNvGrpSpPr/>
          <p:nvPr/>
        </p:nvGrpSpPr>
        <p:grpSpPr>
          <a:xfrm>
            <a:off x="5098311" y="1846520"/>
            <a:ext cx="2197394" cy="1231604"/>
            <a:chOff x="1040218" y="1846520"/>
            <a:chExt cx="2197394" cy="12316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1E46D0-EF0B-4E29-882D-36A1FD73144F}"/>
                </a:ext>
              </a:extLst>
            </p:cNvPr>
            <p:cNvSpPr/>
            <p:nvPr/>
          </p:nvSpPr>
          <p:spPr>
            <a:xfrm>
              <a:off x="1040218" y="1846520"/>
              <a:ext cx="1018953" cy="1231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33F5F5-BB3F-41CA-8EF2-E6615712F422}"/>
                </a:ext>
              </a:extLst>
            </p:cNvPr>
            <p:cNvSpPr/>
            <p:nvPr/>
          </p:nvSpPr>
          <p:spPr>
            <a:xfrm>
              <a:off x="2218659" y="1846520"/>
              <a:ext cx="1018953" cy="1231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2FC01-FA02-4085-AA29-5F228AA9E429}"/>
              </a:ext>
            </a:extLst>
          </p:cNvPr>
          <p:cNvGrpSpPr/>
          <p:nvPr/>
        </p:nvGrpSpPr>
        <p:grpSpPr>
          <a:xfrm>
            <a:off x="9023496" y="1846519"/>
            <a:ext cx="2197394" cy="1231604"/>
            <a:chOff x="1040218" y="1846520"/>
            <a:chExt cx="2197394" cy="12316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E2B5007-44A6-4D5F-8424-6CDF9126BB97}"/>
                </a:ext>
              </a:extLst>
            </p:cNvPr>
            <p:cNvSpPr/>
            <p:nvPr/>
          </p:nvSpPr>
          <p:spPr>
            <a:xfrm>
              <a:off x="1040218" y="1846520"/>
              <a:ext cx="1018953" cy="1231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E5916B-488A-4BE3-AADB-95C8CDA28E24}"/>
                </a:ext>
              </a:extLst>
            </p:cNvPr>
            <p:cNvSpPr/>
            <p:nvPr/>
          </p:nvSpPr>
          <p:spPr>
            <a:xfrm>
              <a:off x="2218659" y="1846520"/>
              <a:ext cx="1018953" cy="1231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2385AD5-4BE9-421C-BE2E-C2078B8831F4}"/>
              </a:ext>
            </a:extLst>
          </p:cNvPr>
          <p:cNvSpPr txBox="1"/>
          <p:nvPr/>
        </p:nvSpPr>
        <p:spPr>
          <a:xfrm>
            <a:off x="1652034" y="1474824"/>
            <a:ext cx="14584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아두이노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DB776-9CA3-4162-A2F8-7C551B649C3C}"/>
              </a:ext>
            </a:extLst>
          </p:cNvPr>
          <p:cNvSpPr txBox="1"/>
          <p:nvPr/>
        </p:nvSpPr>
        <p:spPr>
          <a:xfrm>
            <a:off x="5869615" y="1474824"/>
            <a:ext cx="14584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서버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0CA547-FD10-4A6F-AB86-6E081EAD0C78}"/>
              </a:ext>
            </a:extLst>
          </p:cNvPr>
          <p:cNvSpPr txBox="1"/>
          <p:nvPr/>
        </p:nvSpPr>
        <p:spPr>
          <a:xfrm>
            <a:off x="9892266" y="1474823"/>
            <a:ext cx="14584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앱</a:t>
            </a:r>
          </a:p>
        </p:txBody>
      </p:sp>
      <p:pic>
        <p:nvPicPr>
          <p:cNvPr id="5" name="그림 13">
            <a:extLst>
              <a:ext uri="{FF2B5EF4-FFF2-40B4-BE49-F238E27FC236}">
                <a16:creationId xmlns:a16="http://schemas.microsoft.com/office/drawing/2014/main" id="{16F21E19-36F6-4BDA-940D-29F44B24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10" y="6264347"/>
            <a:ext cx="590107" cy="327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78CF02-7D6C-42F7-A7E5-66CCC2FB978D}"/>
              </a:ext>
            </a:extLst>
          </p:cNvPr>
          <p:cNvSpPr txBox="1"/>
          <p:nvPr/>
        </p:nvSpPr>
        <p:spPr>
          <a:xfrm>
            <a:off x="1056168" y="3102935"/>
            <a:ext cx="1033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정진교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47B48C-D692-4667-9053-A606DAED3558}"/>
              </a:ext>
            </a:extLst>
          </p:cNvPr>
          <p:cNvSpPr txBox="1"/>
          <p:nvPr/>
        </p:nvSpPr>
        <p:spPr>
          <a:xfrm>
            <a:off x="2216889" y="3102934"/>
            <a:ext cx="1059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황민식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EC0AA-D0AB-4A6B-BA92-3493EBB1CD86}"/>
              </a:ext>
            </a:extLst>
          </p:cNvPr>
          <p:cNvSpPr txBox="1"/>
          <p:nvPr/>
        </p:nvSpPr>
        <p:spPr>
          <a:xfrm>
            <a:off x="5114261" y="3094074"/>
            <a:ext cx="1033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심기현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78832D-2A6F-4675-80AB-212C76592A5B}"/>
              </a:ext>
            </a:extLst>
          </p:cNvPr>
          <p:cNvSpPr txBox="1"/>
          <p:nvPr/>
        </p:nvSpPr>
        <p:spPr>
          <a:xfrm>
            <a:off x="6274982" y="3094073"/>
            <a:ext cx="1059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조해용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A977CB-E78F-4FB4-8404-2C2C47D395AA}"/>
              </a:ext>
            </a:extLst>
          </p:cNvPr>
          <p:cNvSpPr txBox="1"/>
          <p:nvPr/>
        </p:nvSpPr>
        <p:spPr>
          <a:xfrm>
            <a:off x="8995144" y="3111795"/>
            <a:ext cx="1033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박계원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1C191B-E084-44CB-8003-3C6B516FCB3B}"/>
              </a:ext>
            </a:extLst>
          </p:cNvPr>
          <p:cNvSpPr txBox="1"/>
          <p:nvPr/>
        </p:nvSpPr>
        <p:spPr>
          <a:xfrm>
            <a:off x="10155865" y="3111794"/>
            <a:ext cx="1059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양재완</a:t>
            </a:r>
          </a:p>
        </p:txBody>
      </p:sp>
      <p:pic>
        <p:nvPicPr>
          <p:cNvPr id="14" name="그래픽 14" descr="오른쪽 캐럿 단색으로 채워진">
            <a:extLst>
              <a:ext uri="{FF2B5EF4-FFF2-40B4-BE49-F238E27FC236}">
                <a16:creationId xmlns:a16="http://schemas.microsoft.com/office/drawing/2014/main" id="{86A2CBFD-D069-4A97-A46D-1A085F0AE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242" y="4017335"/>
            <a:ext cx="914400" cy="914400"/>
          </a:xfrm>
          <a:prstGeom prst="rect">
            <a:avLst/>
          </a:prstGeom>
        </p:spPr>
      </p:pic>
      <p:pic>
        <p:nvPicPr>
          <p:cNvPr id="35" name="그래픽 14" descr="오른쪽 캐럿 단색으로 채워진">
            <a:extLst>
              <a:ext uri="{FF2B5EF4-FFF2-40B4-BE49-F238E27FC236}">
                <a16:creationId xmlns:a16="http://schemas.microsoft.com/office/drawing/2014/main" id="{DA5BB961-4C1C-4728-AFDB-B29C68D9E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2893" y="4079357"/>
            <a:ext cx="914400" cy="914400"/>
          </a:xfrm>
          <a:prstGeom prst="rect">
            <a:avLst/>
          </a:prstGeom>
        </p:spPr>
      </p:pic>
      <p:pic>
        <p:nvPicPr>
          <p:cNvPr id="37" name="그래픽 14" descr="오른쪽 캐럿 단색으로 채워진">
            <a:extLst>
              <a:ext uri="{FF2B5EF4-FFF2-40B4-BE49-F238E27FC236}">
                <a16:creationId xmlns:a16="http://schemas.microsoft.com/office/drawing/2014/main" id="{01AC995B-DD35-42DC-A1EE-B17F23D1F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777" y="407935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77476E-A7E1-4AF9-8D06-00EF54D15DEB}"/>
              </a:ext>
            </a:extLst>
          </p:cNvPr>
          <p:cNvSpPr txBox="1"/>
          <p:nvPr/>
        </p:nvSpPr>
        <p:spPr>
          <a:xfrm>
            <a:off x="1003005" y="43256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아두이노 및 발표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49EE00-E43B-4232-9132-28106F9A793F}"/>
              </a:ext>
            </a:extLst>
          </p:cNvPr>
          <p:cNvSpPr txBox="1"/>
          <p:nvPr/>
        </p:nvSpPr>
        <p:spPr>
          <a:xfrm>
            <a:off x="5061097" y="43256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서버 및 자료조사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F93FBE-3F88-4432-9498-A36934FE359F}"/>
              </a:ext>
            </a:extLst>
          </p:cNvPr>
          <p:cNvSpPr txBox="1"/>
          <p:nvPr/>
        </p:nvSpPr>
        <p:spPr>
          <a:xfrm>
            <a:off x="8995143" y="43522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애플리케이션 개발</a:t>
            </a:r>
            <a:endParaRPr lang="ko-KR"/>
          </a:p>
        </p:txBody>
      </p:sp>
      <p:pic>
        <p:nvPicPr>
          <p:cNvPr id="16" name="그림 16" descr="텍스트, 벽, 실내, 가장이(가) 표시된 사진&#10;&#10;자동 생성된 설명">
            <a:extLst>
              <a:ext uri="{FF2B5EF4-FFF2-40B4-BE49-F238E27FC236}">
                <a16:creationId xmlns:a16="http://schemas.microsoft.com/office/drawing/2014/main" id="{1CFEB056-FDCA-4181-B93F-C4CA48B36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32" y="1870887"/>
            <a:ext cx="906203" cy="1202365"/>
          </a:xfrm>
          <a:prstGeom prst="rect">
            <a:avLst/>
          </a:prstGeom>
        </p:spPr>
      </p:pic>
      <p:pic>
        <p:nvPicPr>
          <p:cNvPr id="17" name="그림 17" descr="사람, 남자, 정장, 착용이(가) 표시된 사진&#10;&#10;자동 생성된 설명">
            <a:extLst>
              <a:ext uri="{FF2B5EF4-FFF2-40B4-BE49-F238E27FC236}">
                <a16:creationId xmlns:a16="http://schemas.microsoft.com/office/drawing/2014/main" id="{ECCFED50-1A4F-4DB3-919D-518D42F6A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585" y="1870887"/>
            <a:ext cx="888483" cy="1175783"/>
          </a:xfrm>
          <a:prstGeom prst="rect">
            <a:avLst/>
          </a:prstGeom>
        </p:spPr>
      </p:pic>
      <p:pic>
        <p:nvPicPr>
          <p:cNvPr id="18" name="그림 18" descr="의류이(가) 표시된 사진&#10;&#10;자동 생성된 설명">
            <a:extLst>
              <a:ext uri="{FF2B5EF4-FFF2-40B4-BE49-F238E27FC236}">
                <a16:creationId xmlns:a16="http://schemas.microsoft.com/office/drawing/2014/main" id="{80598117-57EB-47CC-B47D-445AC2A58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5794" y="1879747"/>
            <a:ext cx="861901" cy="1175783"/>
          </a:xfrm>
          <a:prstGeom prst="rect">
            <a:avLst/>
          </a:prstGeom>
        </p:spPr>
      </p:pic>
      <p:pic>
        <p:nvPicPr>
          <p:cNvPr id="19" name="그림 33" descr="텍스트, 의류, 사람이(가) 표시된 사진&#10;&#10;자동 생성된 설명">
            <a:extLst>
              <a:ext uri="{FF2B5EF4-FFF2-40B4-BE49-F238E27FC236}">
                <a16:creationId xmlns:a16="http://schemas.microsoft.com/office/drawing/2014/main" id="{68469331-CE33-40F2-A608-039EB1A089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9073" y="1879748"/>
            <a:ext cx="870762" cy="1175783"/>
          </a:xfrm>
          <a:prstGeom prst="rect">
            <a:avLst/>
          </a:prstGeom>
        </p:spPr>
      </p:pic>
      <p:pic>
        <p:nvPicPr>
          <p:cNvPr id="34" name="그림 35" descr="텍스트, 사람, 의류, 정장이(가) 표시된 사진&#10;&#10;자동 생성된 설명">
            <a:extLst>
              <a:ext uri="{FF2B5EF4-FFF2-40B4-BE49-F238E27FC236}">
                <a16:creationId xmlns:a16="http://schemas.microsoft.com/office/drawing/2014/main" id="{531A8735-3F6F-446A-BB32-1C724B1FD5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6586" y="1897469"/>
            <a:ext cx="879621" cy="1175783"/>
          </a:xfrm>
          <a:prstGeom prst="rect">
            <a:avLst/>
          </a:prstGeom>
        </p:spPr>
      </p:pic>
      <p:pic>
        <p:nvPicPr>
          <p:cNvPr id="36" name="그림 37" descr="텍스트, 액자이(가) 표시된 사진&#10;&#10;자동 생성된 설명">
            <a:extLst>
              <a:ext uri="{FF2B5EF4-FFF2-40B4-BE49-F238E27FC236}">
                <a16:creationId xmlns:a16="http://schemas.microsoft.com/office/drawing/2014/main" id="{00BC0029-8452-4B00-A9C9-2A300E79F6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1771" y="1897469"/>
            <a:ext cx="861901" cy="1175783"/>
          </a:xfrm>
          <a:prstGeom prst="rect">
            <a:avLst/>
          </a:prstGeom>
        </p:spPr>
      </p:pic>
      <p:pic>
        <p:nvPicPr>
          <p:cNvPr id="41" name="그래픽 14" descr="오른쪽 캐럿 단색으로 채워진">
            <a:extLst>
              <a:ext uri="{FF2B5EF4-FFF2-40B4-BE49-F238E27FC236}">
                <a16:creationId xmlns:a16="http://schemas.microsoft.com/office/drawing/2014/main" id="{6FA2F3CF-FADF-468B-B55C-847A59624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242" y="4993983"/>
            <a:ext cx="914400" cy="914400"/>
          </a:xfrm>
          <a:prstGeom prst="rect">
            <a:avLst/>
          </a:prstGeom>
        </p:spPr>
      </p:pic>
      <p:pic>
        <p:nvPicPr>
          <p:cNvPr id="43" name="그래픽 14" descr="오른쪽 캐럿 단색으로 채워진">
            <a:extLst>
              <a:ext uri="{FF2B5EF4-FFF2-40B4-BE49-F238E27FC236}">
                <a16:creationId xmlns:a16="http://schemas.microsoft.com/office/drawing/2014/main" id="{75705883-1952-4E5A-8172-2A449EB2F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90" y="4993983"/>
            <a:ext cx="914400" cy="914400"/>
          </a:xfrm>
          <a:prstGeom prst="rect">
            <a:avLst/>
          </a:prstGeom>
        </p:spPr>
      </p:pic>
      <p:pic>
        <p:nvPicPr>
          <p:cNvPr id="44" name="그래픽 14" descr="오른쪽 캐럿 단색으로 채워진">
            <a:extLst>
              <a:ext uri="{FF2B5EF4-FFF2-40B4-BE49-F238E27FC236}">
                <a16:creationId xmlns:a16="http://schemas.microsoft.com/office/drawing/2014/main" id="{6927B51B-FCCF-47D0-B8D7-E0F457B56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284" y="4993983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B49233A-BFC0-4190-BE7B-890A5FB76799}"/>
              </a:ext>
            </a:extLst>
          </p:cNvPr>
          <p:cNvSpPr txBox="1"/>
          <p:nvPr/>
        </p:nvSpPr>
        <p:spPr>
          <a:xfrm>
            <a:off x="1003005" y="52701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개발 기획 및 자료조사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4B1B35-2100-4D75-8B69-1F4BCB31B272}"/>
              </a:ext>
            </a:extLst>
          </p:cNvPr>
          <p:cNvSpPr txBox="1"/>
          <p:nvPr/>
        </p:nvSpPr>
        <p:spPr>
          <a:xfrm>
            <a:off x="5059850" y="52701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데이터베이스 제작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E03337-5144-4A7A-9B57-E2B576489C63}"/>
              </a:ext>
            </a:extLst>
          </p:cNvPr>
          <p:cNvSpPr txBox="1"/>
          <p:nvPr/>
        </p:nvSpPr>
        <p:spPr>
          <a:xfrm>
            <a:off x="8998638" y="52701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앱 UI 디자인</a:t>
            </a:r>
          </a:p>
        </p:txBody>
      </p:sp>
    </p:spTree>
    <p:extLst>
      <p:ext uri="{BB962C8B-B14F-4D97-AF65-F5344CB8AC3E}">
        <p14:creationId xmlns:p14="http://schemas.microsoft.com/office/powerpoint/2010/main" val="299023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180" y="6219190"/>
            <a:ext cx="749935" cy="42354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2860" y="-31750"/>
            <a:ext cx="12218670" cy="6884670"/>
            <a:chOff x="-22860" y="-31750"/>
            <a:chExt cx="12218670" cy="68846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2860" y="3810"/>
              <a:ext cx="12218670" cy="6849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2860" y="-31750"/>
              <a:ext cx="12218670" cy="20643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500" y="217170"/>
              <a:ext cx="11784330" cy="64236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7030" y="898525"/>
              <a:ext cx="11315065" cy="622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395" y="268605"/>
            <a:ext cx="6925310" cy="6000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기능 분석 및 소개</a:t>
            </a:r>
          </a:p>
        </p:txBody>
      </p:sp>
      <p:pic>
        <p:nvPicPr>
          <p:cNvPr id="3" name="그림 13">
            <a:extLst>
              <a:ext uri="{FF2B5EF4-FFF2-40B4-BE49-F238E27FC236}">
                <a16:creationId xmlns:a16="http://schemas.microsoft.com/office/drawing/2014/main" id="{7C17092B-AE7F-415E-B90C-152C0DC9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565" y="6264275"/>
            <a:ext cx="589915" cy="327660"/>
          </a:xfrm>
          <a:prstGeom prst="rect">
            <a:avLst/>
          </a:prstGeom>
        </p:spPr>
      </p:pic>
      <p:pic>
        <p:nvPicPr>
          <p:cNvPr id="35" name="그래픽 1">
            <a:extLst>
              <a:ext uri="{FF2B5EF4-FFF2-40B4-BE49-F238E27FC236}">
                <a16:creationId xmlns:a16="http://schemas.microsoft.com/office/drawing/2014/main" id="{527251A3-E835-4500-ABDC-10AED53DF2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1440" y="2950210"/>
            <a:ext cx="1055370" cy="1021080"/>
          </a:xfrm>
          <a:prstGeom prst="rect">
            <a:avLst/>
          </a:prstGeom>
        </p:spPr>
      </p:pic>
      <p:pic>
        <p:nvPicPr>
          <p:cNvPr id="36" name="그래픽 2">
            <a:extLst>
              <a:ext uri="{FF2B5EF4-FFF2-40B4-BE49-F238E27FC236}">
                <a16:creationId xmlns:a16="http://schemas.microsoft.com/office/drawing/2014/main" id="{C0C9AA53-7723-4937-9C7D-415475BBB7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4740" y="2931795"/>
            <a:ext cx="1055370" cy="1021080"/>
          </a:xfrm>
          <a:prstGeom prst="rect">
            <a:avLst/>
          </a:prstGeom>
        </p:spPr>
      </p:pic>
      <p:sp>
        <p:nvSpPr>
          <p:cNvPr id="37" name="TextBox 3">
            <a:extLst>
              <a:ext uri="{FF2B5EF4-FFF2-40B4-BE49-F238E27FC236}">
                <a16:creationId xmlns:a16="http://schemas.microsoft.com/office/drawing/2014/main" id="{736D7F04-3810-45EA-8A97-79A06D9BD532}"/>
              </a:ext>
            </a:extLst>
          </p:cNvPr>
          <p:cNvSpPr txBox="1"/>
          <p:nvPr/>
        </p:nvSpPr>
        <p:spPr>
          <a:xfrm>
            <a:off x="1544955" y="4042410"/>
            <a:ext cx="8724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/>
              <a:t>게스트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5E3FC48-A881-4B7D-A350-49D64C77A845}"/>
              </a:ext>
            </a:extLst>
          </p:cNvPr>
          <p:cNvSpPr/>
          <p:nvPr/>
        </p:nvSpPr>
        <p:spPr>
          <a:xfrm>
            <a:off x="5539740" y="1178560"/>
            <a:ext cx="1104265" cy="6210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사용자</a:t>
            </a:r>
          </a:p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7A4BED2-6A3A-461C-9E9B-F2A03F1255EA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5400000" flipH="1" flipV="1">
            <a:off x="2983865" y="394335"/>
            <a:ext cx="1461135" cy="36499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265FCA15-08C5-42F7-B2F2-25535F4C3096}"/>
              </a:ext>
            </a:extLst>
          </p:cNvPr>
          <p:cNvSpPr/>
          <p:nvPr/>
        </p:nvSpPr>
        <p:spPr>
          <a:xfrm>
            <a:off x="3529330" y="2747010"/>
            <a:ext cx="1104265" cy="6210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비상시 </a:t>
            </a:r>
            <a:endParaRPr lang="en-US" altLang="ko-KR" sz="1050" b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행동요령 조회</a:t>
            </a:r>
            <a:endParaRPr lang="en-US" altLang="ko-KR" sz="1050" b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895352-FEDB-47F1-9378-BFEFD4ACAE7B}"/>
              </a:ext>
            </a:extLst>
          </p:cNvPr>
          <p:cNvSpPr/>
          <p:nvPr/>
        </p:nvSpPr>
        <p:spPr>
          <a:xfrm>
            <a:off x="9138920" y="2201545"/>
            <a:ext cx="1104265" cy="6210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사용자</a:t>
            </a:r>
            <a:endParaRPr lang="en-US" altLang="ko-KR" sz="1050" b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 관리</a:t>
            </a:r>
            <a:endParaRPr lang="en-US" altLang="ko-KR" sz="1050" b="1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B8B5641-0737-4D1E-B1CC-9CB7327CA452}"/>
              </a:ext>
            </a:extLst>
          </p:cNvPr>
          <p:cNvCxnSpPr>
            <a:cxnSpLocks/>
          </p:cNvCxnSpPr>
          <p:nvPr/>
        </p:nvCxnSpPr>
        <p:spPr>
          <a:xfrm flipH="1">
            <a:off x="4679950" y="3879215"/>
            <a:ext cx="1677670" cy="11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4191FC04-0827-4D63-AEF6-65E6FC78B594}"/>
              </a:ext>
            </a:extLst>
          </p:cNvPr>
          <p:cNvSpPr/>
          <p:nvPr/>
        </p:nvSpPr>
        <p:spPr>
          <a:xfrm>
            <a:off x="3529330" y="3637280"/>
            <a:ext cx="1104265" cy="64389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확진자</a:t>
            </a:r>
          </a:p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확인</a:t>
            </a:r>
            <a:endParaRPr lang="ko-KR" altLang="en-US" sz="105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8AB8DAF-F693-4020-89E2-B1BA8C7509FA}"/>
              </a:ext>
            </a:extLst>
          </p:cNvPr>
          <p:cNvSpPr/>
          <p:nvPr/>
        </p:nvSpPr>
        <p:spPr>
          <a:xfrm>
            <a:off x="3529330" y="4617085"/>
            <a:ext cx="1104265" cy="6210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화재 발생</a:t>
            </a:r>
          </a:p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알림</a:t>
            </a:r>
            <a:endParaRPr lang="ko-KR" altLang="en-US" sz="105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DBBCD9-84E2-479A-8DC5-609087932CE1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449195" y="3825240"/>
            <a:ext cx="1070610" cy="1120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래픽 14">
            <a:extLst>
              <a:ext uri="{FF2B5EF4-FFF2-40B4-BE49-F238E27FC236}">
                <a16:creationId xmlns:a16="http://schemas.microsoft.com/office/drawing/2014/main" id="{0D522456-9105-415E-A0BD-429226202A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915" y="4346575"/>
            <a:ext cx="1055370" cy="102108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13AB1C82-7169-45EC-8668-B88A6B2288E9}"/>
              </a:ext>
            </a:extLst>
          </p:cNvPr>
          <p:cNvSpPr/>
          <p:nvPr/>
        </p:nvSpPr>
        <p:spPr>
          <a:xfrm>
            <a:off x="8321675" y="4713605"/>
            <a:ext cx="1104265" cy="6210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화염감지</a:t>
            </a:r>
            <a:endParaRPr lang="en-US" altLang="ko-KR" sz="1050" b="1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7A82B19-975E-44A1-9C68-1C029E6210DC}"/>
              </a:ext>
            </a:extLst>
          </p:cNvPr>
          <p:cNvCxnSpPr>
            <a:cxnSpLocks/>
          </p:cNvCxnSpPr>
          <p:nvPr/>
        </p:nvCxnSpPr>
        <p:spPr>
          <a:xfrm flipH="1">
            <a:off x="9567545" y="4975225"/>
            <a:ext cx="86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28FEAA-CBE0-4F07-9EC2-6149B4F0ADFA}"/>
              </a:ext>
            </a:extLst>
          </p:cNvPr>
          <p:cNvCxnSpPr>
            <a:cxnSpLocks/>
          </p:cNvCxnSpPr>
          <p:nvPr/>
        </p:nvCxnSpPr>
        <p:spPr>
          <a:xfrm flipV="1">
            <a:off x="2439035" y="3081655"/>
            <a:ext cx="1058545" cy="6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">
            <a:extLst>
              <a:ext uri="{FF2B5EF4-FFF2-40B4-BE49-F238E27FC236}">
                <a16:creationId xmlns:a16="http://schemas.microsoft.com/office/drawing/2014/main" id="{8BC293EF-B809-4214-A355-8992574BA16F}"/>
              </a:ext>
            </a:extLst>
          </p:cNvPr>
          <p:cNvSpPr txBox="1"/>
          <p:nvPr/>
        </p:nvSpPr>
        <p:spPr>
          <a:xfrm>
            <a:off x="6378575" y="3973195"/>
            <a:ext cx="89090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/>
              <a:t>관리자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8E7D37-E6E8-4501-81B4-5619C5AFCDE4}"/>
              </a:ext>
            </a:extLst>
          </p:cNvPr>
          <p:cNvCxnSpPr>
            <a:cxnSpLocks/>
          </p:cNvCxnSpPr>
          <p:nvPr/>
        </p:nvCxnSpPr>
        <p:spPr>
          <a:xfrm flipV="1">
            <a:off x="7123430" y="2644775"/>
            <a:ext cx="1997075" cy="101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">
            <a:extLst>
              <a:ext uri="{FF2B5EF4-FFF2-40B4-BE49-F238E27FC236}">
                <a16:creationId xmlns:a16="http://schemas.microsoft.com/office/drawing/2014/main" id="{EB7A68B3-7C05-46B7-8C5D-21E13ADB8CC1}"/>
              </a:ext>
            </a:extLst>
          </p:cNvPr>
          <p:cNvSpPr txBox="1"/>
          <p:nvPr/>
        </p:nvSpPr>
        <p:spPr>
          <a:xfrm>
            <a:off x="6381115" y="4281805"/>
            <a:ext cx="8724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/>
              <a:t>공공</a:t>
            </a:r>
            <a:r>
              <a:rPr lang="en-US" altLang="ko-KR" sz="1400"/>
              <a:t>API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D97602-467E-4FD7-A675-6B7C3BA040C2}"/>
              </a:ext>
            </a:extLst>
          </p:cNvPr>
          <p:cNvCxnSpPr/>
          <p:nvPr/>
        </p:nvCxnSpPr>
        <p:spPr>
          <a:xfrm>
            <a:off x="6584315" y="1570990"/>
            <a:ext cx="2555240" cy="669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">
            <a:extLst>
              <a:ext uri="{FF2B5EF4-FFF2-40B4-BE49-F238E27FC236}">
                <a16:creationId xmlns:a16="http://schemas.microsoft.com/office/drawing/2014/main" id="{5FB43D16-0CE9-43D0-90DD-68EBD9DE21B8}"/>
              </a:ext>
            </a:extLst>
          </p:cNvPr>
          <p:cNvSpPr txBox="1"/>
          <p:nvPr/>
        </p:nvSpPr>
        <p:spPr>
          <a:xfrm>
            <a:off x="6029960" y="4597400"/>
            <a:ext cx="1452245" cy="7385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ea typeface="맑은 고딕"/>
              </a:rPr>
              <a:t>애플리케이션</a:t>
            </a:r>
            <a:endParaRPr lang="ko-KR"/>
          </a:p>
          <a:p>
            <a:pPr algn="ctr"/>
            <a:endParaRPr lang="ko-KR" altLang="en-US" sz="1400" dirty="0">
              <a:ea typeface="맑은 고딕"/>
            </a:endParaRPr>
          </a:p>
          <a:p>
            <a:pPr algn="ctr"/>
            <a:r>
              <a:rPr lang="ko-KR" altLang="en-US" sz="1400">
                <a:ea typeface="맑은 고딕"/>
              </a:rPr>
              <a:t>서버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5FB43D16-0CE9-43D0-90DD-68EBD9DE21B8}"/>
              </a:ext>
            </a:extLst>
          </p:cNvPr>
          <p:cNvSpPr txBox="1"/>
          <p:nvPr/>
        </p:nvSpPr>
        <p:spPr>
          <a:xfrm>
            <a:off x="10534015" y="5546725"/>
            <a:ext cx="872490" cy="3079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ea typeface="맑은 고딕"/>
              </a:rPr>
              <a:t>센서</a:t>
            </a:r>
            <a:endParaRPr lang="ko-KR" altLang="en-US" sz="1400"/>
          </a:p>
        </p:txBody>
      </p:sp>
      <p:pic>
        <p:nvPicPr>
          <p:cNvPr id="59" name="그림 59">
            <a:extLst>
              <a:ext uri="{FF2B5EF4-FFF2-40B4-BE49-F238E27FC236}">
                <a16:creationId xmlns:a16="http://schemas.microsoft.com/office/drawing/2014/main" id="{83FB1006-6720-4900-9443-55CB7321B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240" y="4493260"/>
            <a:ext cx="671830" cy="671830"/>
          </a:xfrm>
          <a:prstGeom prst="rect">
            <a:avLst/>
          </a:prstGeom>
        </p:spPr>
      </p:pic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434B8E2-9FA8-4987-A129-3FB8570F03CE}"/>
              </a:ext>
            </a:extLst>
          </p:cNvPr>
          <p:cNvCxnSpPr>
            <a:cxnSpLocks/>
          </p:cNvCxnSpPr>
          <p:nvPr/>
        </p:nvCxnSpPr>
        <p:spPr>
          <a:xfrm flipH="1">
            <a:off x="4598670" y="3960495"/>
            <a:ext cx="1786890" cy="92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085CD3D-7774-4CE9-B6D5-2492A8C0AC3C}"/>
              </a:ext>
            </a:extLst>
          </p:cNvPr>
          <p:cNvCxnSpPr>
            <a:cxnSpLocks/>
          </p:cNvCxnSpPr>
          <p:nvPr/>
        </p:nvCxnSpPr>
        <p:spPr>
          <a:xfrm flipH="1" flipV="1">
            <a:off x="4679950" y="3099435"/>
            <a:ext cx="1677670" cy="6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46E000B9-1B81-4D82-AA49-2F800BABB8A4}"/>
              </a:ext>
            </a:extLst>
          </p:cNvPr>
          <p:cNvSpPr/>
          <p:nvPr/>
        </p:nvSpPr>
        <p:spPr>
          <a:xfrm>
            <a:off x="3556635" y="5514975"/>
            <a:ext cx="1104265" cy="6210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>
                <a:solidFill>
                  <a:schemeClr val="tx1"/>
                </a:solidFill>
                <a:ea typeface="맑은 고딕"/>
              </a:rPr>
              <a:t>비상대피로 조회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A390BA1-3AED-4568-9D3C-01D8521D84E0}"/>
              </a:ext>
            </a:extLst>
          </p:cNvPr>
          <p:cNvCxnSpPr>
            <a:cxnSpLocks/>
          </p:cNvCxnSpPr>
          <p:nvPr/>
        </p:nvCxnSpPr>
        <p:spPr>
          <a:xfrm>
            <a:off x="2467610" y="3789045"/>
            <a:ext cx="1007110" cy="131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5660337-3AF1-478F-9A79-C5AE1094C060}"/>
              </a:ext>
            </a:extLst>
          </p:cNvPr>
          <p:cNvCxnSpPr>
            <a:cxnSpLocks/>
          </p:cNvCxnSpPr>
          <p:nvPr/>
        </p:nvCxnSpPr>
        <p:spPr>
          <a:xfrm>
            <a:off x="2449195" y="3898265"/>
            <a:ext cx="1043305" cy="172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AF698F5-3B86-4AE9-96D6-308C9B507F06}"/>
              </a:ext>
            </a:extLst>
          </p:cNvPr>
          <p:cNvCxnSpPr>
            <a:cxnSpLocks/>
          </p:cNvCxnSpPr>
          <p:nvPr/>
        </p:nvCxnSpPr>
        <p:spPr>
          <a:xfrm flipH="1" flipV="1">
            <a:off x="7433945" y="4479925"/>
            <a:ext cx="861695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1"/>
          <p:cNvCxnSpPr/>
          <p:nvPr/>
        </p:nvCxnSpPr>
        <p:spPr>
          <a:xfrm rot="0" flipH="1">
            <a:off x="4751070" y="4032250"/>
            <a:ext cx="1706880" cy="168338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7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67" y="6219056"/>
            <a:ext cx="750135" cy="4236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3038" y="-31898"/>
            <a:ext cx="12218580" cy="6884579"/>
            <a:chOff x="-23038" y="-31898"/>
            <a:chExt cx="12218580" cy="68845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3038" y="3543"/>
              <a:ext cx="12218580" cy="68491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3038" y="-31898"/>
              <a:ext cx="12218580" cy="20644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720" y="217303"/>
              <a:ext cx="11784418" cy="6423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6822" y="898448"/>
              <a:ext cx="11314812" cy="62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159" y="268694"/>
            <a:ext cx="692533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애플리케이션 화면 설계[1/6]</a:t>
            </a:r>
          </a:p>
        </p:txBody>
      </p:sp>
      <p:pic>
        <p:nvPicPr>
          <p:cNvPr id="18" name="그림 13">
            <a:extLst>
              <a:ext uri="{FF2B5EF4-FFF2-40B4-BE49-F238E27FC236}">
                <a16:creationId xmlns:a16="http://schemas.microsoft.com/office/drawing/2014/main" id="{B17240F0-B5CE-4EE4-9EBF-CB24EACB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10" y="6264347"/>
            <a:ext cx="590107" cy="3278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0744CC-A6E9-4DFE-9291-7948ED2EBEB0}"/>
              </a:ext>
            </a:extLst>
          </p:cNvPr>
          <p:cNvSpPr/>
          <p:nvPr/>
        </p:nvSpPr>
        <p:spPr>
          <a:xfrm>
            <a:off x="7624651" y="1023604"/>
            <a:ext cx="4022649" cy="5404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E33281-DD18-4327-A7B2-10600387A063}"/>
              </a:ext>
            </a:extLst>
          </p:cNvPr>
          <p:cNvGrpSpPr/>
          <p:nvPr/>
        </p:nvGrpSpPr>
        <p:grpSpPr>
          <a:xfrm>
            <a:off x="369038" y="1201922"/>
            <a:ext cx="3056858" cy="5015021"/>
            <a:chOff x="369038" y="1201922"/>
            <a:chExt cx="3056858" cy="501502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3D34A7-0856-475D-BC32-88E4B8555E05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D34D93-8C5A-47D8-BEBD-30B47FFAE08C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206964-3A1D-4E24-BF96-0BEE2763F53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BC4279-3135-4F9D-8200-291C412A5053}"/>
              </a:ext>
            </a:extLst>
          </p:cNvPr>
          <p:cNvGrpSpPr/>
          <p:nvPr/>
        </p:nvGrpSpPr>
        <p:grpSpPr>
          <a:xfrm>
            <a:off x="4232700" y="1201922"/>
            <a:ext cx="3056858" cy="5015021"/>
            <a:chOff x="369038" y="1201922"/>
            <a:chExt cx="3056858" cy="501502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76C367B-432D-4825-9026-F3049CBBA0FB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9CD528-017D-4DBB-851A-CF16C7BF6E9D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78E7DF-16ED-4B6F-A327-88D93B7DA5B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4">
            <a:extLst>
              <a:ext uri="{FF2B5EF4-FFF2-40B4-BE49-F238E27FC236}">
                <a16:creationId xmlns:a16="http://schemas.microsoft.com/office/drawing/2014/main" id="{153A5F4B-ED9D-437B-9CCF-D73D70A1C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995" y="1554051"/>
            <a:ext cx="2572603" cy="41148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5B3B32-603E-44F6-9667-E488A9657B2C}"/>
              </a:ext>
            </a:extLst>
          </p:cNvPr>
          <p:cNvSpPr/>
          <p:nvPr/>
        </p:nvSpPr>
        <p:spPr>
          <a:xfrm>
            <a:off x="4951926" y="5182672"/>
            <a:ext cx="1631323" cy="332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0D8338-8B87-4B89-8F16-19F90EDD2E77}"/>
              </a:ext>
            </a:extLst>
          </p:cNvPr>
          <p:cNvSpPr/>
          <p:nvPr/>
        </p:nvSpPr>
        <p:spPr>
          <a:xfrm>
            <a:off x="4565560" y="3454756"/>
            <a:ext cx="2414787" cy="955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EBFE9E-84BF-46D9-8724-C483641B209E}"/>
              </a:ext>
            </a:extLst>
          </p:cNvPr>
          <p:cNvSpPr/>
          <p:nvPr/>
        </p:nvSpPr>
        <p:spPr>
          <a:xfrm>
            <a:off x="4479700" y="5311460"/>
            <a:ext cx="472224" cy="418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1B3E79-C569-4BA6-A00D-C548E9B92F98}"/>
              </a:ext>
            </a:extLst>
          </p:cNvPr>
          <p:cNvSpPr/>
          <p:nvPr/>
        </p:nvSpPr>
        <p:spPr>
          <a:xfrm>
            <a:off x="4533363" y="3283039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3</a:t>
            </a:r>
            <a:endParaRPr lang="ko-KR" altLang="en-US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742F15-E55E-43C6-8156-A43985117E03}"/>
              </a:ext>
            </a:extLst>
          </p:cNvPr>
          <p:cNvSpPr/>
          <p:nvPr/>
        </p:nvSpPr>
        <p:spPr>
          <a:xfrm>
            <a:off x="4415306" y="5086081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5</a:t>
            </a:r>
            <a:endParaRPr lang="ko-KR" altLang="en-US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B20E16-EAB5-4768-AB85-7122C45B022C}"/>
              </a:ext>
            </a:extLst>
          </p:cNvPr>
          <p:cNvSpPr/>
          <p:nvPr/>
        </p:nvSpPr>
        <p:spPr>
          <a:xfrm>
            <a:off x="4951926" y="4882166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4</a:t>
            </a:r>
            <a:endParaRPr lang="ko-KR" altLang="en-US" b="1"/>
          </a:p>
        </p:txBody>
      </p:sp>
      <p:pic>
        <p:nvPicPr>
          <p:cNvPr id="20" name="그림 30">
            <a:extLst>
              <a:ext uri="{FF2B5EF4-FFF2-40B4-BE49-F238E27FC236}">
                <a16:creationId xmlns:a16="http://schemas.microsoft.com/office/drawing/2014/main" id="{1F6CB562-D116-4633-8D69-DB1451B1C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31" y="1586248"/>
            <a:ext cx="2563206" cy="41148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F17275-90FC-45FA-A1AF-980F9E7D76A1}"/>
              </a:ext>
            </a:extLst>
          </p:cNvPr>
          <p:cNvSpPr/>
          <p:nvPr/>
        </p:nvSpPr>
        <p:spPr>
          <a:xfrm>
            <a:off x="723363" y="3207911"/>
            <a:ext cx="2232337" cy="729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000E2-FE2C-43DF-972E-7BA8BB5C4F47}"/>
              </a:ext>
            </a:extLst>
          </p:cNvPr>
          <p:cNvSpPr/>
          <p:nvPr/>
        </p:nvSpPr>
        <p:spPr>
          <a:xfrm>
            <a:off x="723363" y="2907405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a typeface="맑은 고딕"/>
              </a:rPr>
              <a:t>1</a:t>
            </a:r>
            <a:endParaRPr lang="ko-KR" altLang="en-US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F17275-90FC-45FA-A1AF-980F9E7D76A1}"/>
              </a:ext>
            </a:extLst>
          </p:cNvPr>
          <p:cNvSpPr/>
          <p:nvPr/>
        </p:nvSpPr>
        <p:spPr>
          <a:xfrm>
            <a:off x="1241872" y="4005462"/>
            <a:ext cx="1309351" cy="847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F17275-90FC-45FA-A1AF-980F9E7D76A1}"/>
              </a:ext>
            </a:extLst>
          </p:cNvPr>
          <p:cNvSpPr/>
          <p:nvPr/>
        </p:nvSpPr>
        <p:spPr>
          <a:xfrm>
            <a:off x="966183" y="5210844"/>
            <a:ext cx="1845971" cy="397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F872F-D75A-46E4-8ACA-3D8CC3D2F3F8}"/>
              </a:ext>
            </a:extLst>
          </p:cNvPr>
          <p:cNvSpPr txBox="1"/>
          <p:nvPr/>
        </p:nvSpPr>
        <p:spPr>
          <a:xfrm>
            <a:off x="7622146" y="1202259"/>
            <a:ext cx="4020354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로그인 및 </a:t>
            </a:r>
            <a:r>
              <a:rPr lang="ko-KR" altLang="en-US" b="1" err="1">
                <a:ea typeface="맑은 고딕"/>
              </a:rPr>
              <a:t>메인화면</a:t>
            </a:r>
            <a:r>
              <a:rPr lang="ko-KR" altLang="en-US" b="1">
                <a:ea typeface="맑은 고딕"/>
              </a:rPr>
              <a:t> 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1. </a:t>
            </a:r>
            <a:r>
              <a:rPr lang="ko-KR" altLang="en-US" b="1" err="1">
                <a:ea typeface="맑은 고딕"/>
              </a:rPr>
              <a:t>에디트</a:t>
            </a:r>
            <a:r>
              <a:rPr lang="ko-KR" altLang="en-US" b="1">
                <a:ea typeface="맑은 고딕"/>
              </a:rPr>
              <a:t> 텍스트를 이용한 아이디 비밀 번호 입력 및 로그인 </a:t>
            </a:r>
            <a:endParaRPr lang="ko-KR" altLang="en-US" b="1">
              <a:ea typeface="맑은 고딕" panose="020B0503020000020004" pitchFamily="34" charset="-127"/>
            </a:endParaRP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2. 로그아웃 시 발생하는 토스트 메시지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3. 공공 API 를 이용한 일일 코로나 확진 환자 표시 및 </a:t>
            </a:r>
            <a:r>
              <a:rPr lang="ko-KR" altLang="en-US" b="1" err="1">
                <a:ea typeface="맑은 고딕"/>
              </a:rPr>
              <a:t>메인화면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4. 계정 접속 할 경우 부여 받은 코드를 확인하여 호스트와 게스트 구분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5. </a:t>
            </a:r>
            <a:r>
              <a:rPr lang="ko-KR" altLang="en-US" b="1" err="1">
                <a:ea typeface="맑은 고딕"/>
              </a:rPr>
              <a:t>바텀</a:t>
            </a:r>
            <a:r>
              <a:rPr lang="ko-KR" altLang="en-US" b="1">
                <a:ea typeface="맑은 고딕"/>
              </a:rPr>
              <a:t> 네비게이션 바 , 홈 메뉴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602FB6-DB7D-4E74-8610-4DA5DE1182AD}"/>
              </a:ext>
            </a:extLst>
          </p:cNvPr>
          <p:cNvSpPr/>
          <p:nvPr/>
        </p:nvSpPr>
        <p:spPr>
          <a:xfrm>
            <a:off x="938011" y="5010954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94362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67" y="6219056"/>
            <a:ext cx="750135" cy="4236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3038" y="-31898"/>
            <a:ext cx="12218580" cy="6884579"/>
            <a:chOff x="-23038" y="-31898"/>
            <a:chExt cx="12218580" cy="68845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3038" y="3543"/>
              <a:ext cx="12218580" cy="68491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3038" y="-31898"/>
              <a:ext cx="12218580" cy="20644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720" y="217303"/>
              <a:ext cx="11784418" cy="6423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6822" y="898448"/>
              <a:ext cx="11314812" cy="62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159" y="268694"/>
            <a:ext cx="692533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애플리케이션 화면 설계</a:t>
            </a:r>
            <a:r>
              <a:rPr lang="ko-KR" sz="3300" b="1">
                <a:latin typeface="Malgun Gothic"/>
                <a:ea typeface="Malgun Gothic"/>
              </a:rPr>
              <a:t>[</a:t>
            </a:r>
            <a:r>
              <a:rPr lang="en-US" altLang="ko-KR" sz="3300" b="1">
                <a:latin typeface="Malgun Gothic"/>
                <a:ea typeface="Malgun Gothic"/>
              </a:rPr>
              <a:t>2/6</a:t>
            </a:r>
            <a:r>
              <a:rPr lang="ko-KR" sz="3300" b="1">
                <a:latin typeface="Malgun Gothic"/>
                <a:ea typeface="Malgun Gothic"/>
              </a:rPr>
              <a:t>]</a:t>
            </a:r>
            <a:endParaRPr lang="ko-KR"/>
          </a:p>
        </p:txBody>
      </p:sp>
      <p:pic>
        <p:nvPicPr>
          <p:cNvPr id="18" name="그림 13">
            <a:extLst>
              <a:ext uri="{FF2B5EF4-FFF2-40B4-BE49-F238E27FC236}">
                <a16:creationId xmlns:a16="http://schemas.microsoft.com/office/drawing/2014/main" id="{B17240F0-B5CE-4EE4-9EBF-CB24EACB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10" y="6264347"/>
            <a:ext cx="590107" cy="3278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0744CC-A6E9-4DFE-9291-7948ED2EBEB0}"/>
              </a:ext>
            </a:extLst>
          </p:cNvPr>
          <p:cNvSpPr/>
          <p:nvPr/>
        </p:nvSpPr>
        <p:spPr>
          <a:xfrm>
            <a:off x="7624651" y="1023604"/>
            <a:ext cx="4022649" cy="5404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E33281-DD18-4327-A7B2-10600387A063}"/>
              </a:ext>
            </a:extLst>
          </p:cNvPr>
          <p:cNvGrpSpPr/>
          <p:nvPr/>
        </p:nvGrpSpPr>
        <p:grpSpPr>
          <a:xfrm>
            <a:off x="369038" y="1201922"/>
            <a:ext cx="3056858" cy="5015021"/>
            <a:chOff x="369038" y="1201922"/>
            <a:chExt cx="3056858" cy="501502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3D34A7-0856-475D-BC32-88E4B8555E05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D34D93-8C5A-47D8-BEBD-30B47FFAE08C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206964-3A1D-4E24-BF96-0BEE2763F53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BC4279-3135-4F9D-8200-291C412A5053}"/>
              </a:ext>
            </a:extLst>
          </p:cNvPr>
          <p:cNvGrpSpPr/>
          <p:nvPr/>
        </p:nvGrpSpPr>
        <p:grpSpPr>
          <a:xfrm>
            <a:off x="4232700" y="1201922"/>
            <a:ext cx="3056858" cy="5015021"/>
            <a:chOff x="369038" y="1201922"/>
            <a:chExt cx="3056858" cy="501502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76C367B-432D-4825-9026-F3049CBBA0FB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9CD528-017D-4DBB-851A-CF16C7BF6E9D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78E7DF-16ED-4B6F-A327-88D93B7DA5B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0A4AF2F1-C2C0-4AF9-B1FE-E530682C5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247" y="1607713"/>
            <a:ext cx="2564099" cy="4114800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8CD827B5-3A47-4A86-B1AA-737158C30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81" y="1607713"/>
            <a:ext cx="2547906" cy="4114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BBE25A-CBFF-4A9E-8F8E-48A415CBFFBD}"/>
              </a:ext>
            </a:extLst>
          </p:cNvPr>
          <p:cNvSpPr/>
          <p:nvPr/>
        </p:nvSpPr>
        <p:spPr>
          <a:xfrm>
            <a:off x="744828" y="2574700"/>
            <a:ext cx="2210872" cy="2039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2FFFA3-5F43-44BA-9EBA-F547C4046E08}"/>
              </a:ext>
            </a:extLst>
          </p:cNvPr>
          <p:cNvSpPr/>
          <p:nvPr/>
        </p:nvSpPr>
        <p:spPr>
          <a:xfrm>
            <a:off x="2118574" y="4721179"/>
            <a:ext cx="536619" cy="279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7A355B-02AD-474B-9E58-3A6373DA1F4F}"/>
              </a:ext>
            </a:extLst>
          </p:cNvPr>
          <p:cNvSpPr/>
          <p:nvPr/>
        </p:nvSpPr>
        <p:spPr>
          <a:xfrm>
            <a:off x="4726546" y="2821545"/>
            <a:ext cx="2028422" cy="128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9D78E4-5533-4457-88C3-C8014FC3ED4E}"/>
              </a:ext>
            </a:extLst>
          </p:cNvPr>
          <p:cNvSpPr/>
          <p:nvPr/>
        </p:nvSpPr>
        <p:spPr>
          <a:xfrm>
            <a:off x="5971504" y="4721179"/>
            <a:ext cx="515155" cy="279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1C38BE-77FC-40C6-9ADD-D3F83239F67D}"/>
              </a:ext>
            </a:extLst>
          </p:cNvPr>
          <p:cNvSpPr/>
          <p:nvPr/>
        </p:nvSpPr>
        <p:spPr>
          <a:xfrm>
            <a:off x="744828" y="2360054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a typeface="맑은 고딕"/>
              </a:rPr>
              <a:t>1</a:t>
            </a:r>
            <a:endParaRPr lang="ko-KR" altLang="en-US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16063F-17C6-40F3-BD28-DEBE56F20D2F}"/>
              </a:ext>
            </a:extLst>
          </p:cNvPr>
          <p:cNvSpPr/>
          <p:nvPr/>
        </p:nvSpPr>
        <p:spPr>
          <a:xfrm>
            <a:off x="1903926" y="4495800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280339-30B2-48E4-9AD8-90BF52773D2C}"/>
              </a:ext>
            </a:extLst>
          </p:cNvPr>
          <p:cNvSpPr/>
          <p:nvPr/>
        </p:nvSpPr>
        <p:spPr>
          <a:xfrm>
            <a:off x="4694349" y="2488842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3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02F1F9-6F9C-44DA-ABBD-79C20553066C}"/>
              </a:ext>
            </a:extLst>
          </p:cNvPr>
          <p:cNvSpPr/>
          <p:nvPr/>
        </p:nvSpPr>
        <p:spPr>
          <a:xfrm>
            <a:off x="5917842" y="4442138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4</a:t>
            </a:r>
            <a:endParaRPr lang="ko-KR" altLang="en-US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A1574-EA0B-44F8-812F-0E1F9B6BAC93}"/>
              </a:ext>
            </a:extLst>
          </p:cNvPr>
          <p:cNvSpPr txBox="1"/>
          <p:nvPr/>
        </p:nvSpPr>
        <p:spPr>
          <a:xfrm>
            <a:off x="7622146" y="1719330"/>
            <a:ext cx="402035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1. 공지사항 페이지  </a:t>
            </a:r>
            <a:endParaRPr lang="ko-KR" altLang="en-US" b="1">
              <a:ea typeface="맑은 고딕" panose="020B0503020000020004" pitchFamily="34" charset="-127"/>
            </a:endParaRP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2. 공지사항 조회 버튼. 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3. 조회 버튼(2) 클릭시 데이터베이스에서 공지사항을 읽어와 표시하며 닫기(4번)이 활성화 된다.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4. 닫기를 누를 경우 1번으로 전환.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526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67" y="6219056"/>
            <a:ext cx="750135" cy="4236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3038" y="-31898"/>
            <a:ext cx="12218580" cy="6884579"/>
            <a:chOff x="-23038" y="-31898"/>
            <a:chExt cx="12218580" cy="68845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3038" y="3543"/>
              <a:ext cx="12218580" cy="68491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3038" y="-31898"/>
              <a:ext cx="12218580" cy="20644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720" y="217303"/>
              <a:ext cx="11784418" cy="6423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6822" y="898448"/>
              <a:ext cx="11314812" cy="62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159" y="268694"/>
            <a:ext cx="692533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애플리케이션 화면 설계</a:t>
            </a:r>
            <a:r>
              <a:rPr lang="ko-KR" sz="3300" b="1">
                <a:latin typeface="Malgun Gothic"/>
                <a:ea typeface="Malgun Gothic"/>
              </a:rPr>
              <a:t>[</a:t>
            </a:r>
            <a:r>
              <a:rPr lang="en-US" altLang="ko-KR" sz="3300" b="1">
                <a:latin typeface="Malgun Gothic"/>
                <a:ea typeface="Malgun Gothic"/>
              </a:rPr>
              <a:t>3/6</a:t>
            </a:r>
            <a:r>
              <a:rPr lang="ko-KR" sz="3300" b="1">
                <a:latin typeface="Malgun Gothic"/>
                <a:ea typeface="Malgun Gothic"/>
              </a:rPr>
              <a:t>]</a:t>
            </a:r>
            <a:endParaRPr lang="ko-KR"/>
          </a:p>
        </p:txBody>
      </p:sp>
      <p:pic>
        <p:nvPicPr>
          <p:cNvPr id="18" name="그림 13">
            <a:extLst>
              <a:ext uri="{FF2B5EF4-FFF2-40B4-BE49-F238E27FC236}">
                <a16:creationId xmlns:a16="http://schemas.microsoft.com/office/drawing/2014/main" id="{B17240F0-B5CE-4EE4-9EBF-CB24EACB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10" y="6264347"/>
            <a:ext cx="590107" cy="3278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0744CC-A6E9-4DFE-9291-7948ED2EBEB0}"/>
              </a:ext>
            </a:extLst>
          </p:cNvPr>
          <p:cNvSpPr/>
          <p:nvPr/>
        </p:nvSpPr>
        <p:spPr>
          <a:xfrm>
            <a:off x="7624651" y="1023604"/>
            <a:ext cx="4022649" cy="5404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E33281-DD18-4327-A7B2-10600387A063}"/>
              </a:ext>
            </a:extLst>
          </p:cNvPr>
          <p:cNvGrpSpPr/>
          <p:nvPr/>
        </p:nvGrpSpPr>
        <p:grpSpPr>
          <a:xfrm>
            <a:off x="369038" y="1201922"/>
            <a:ext cx="3056858" cy="5015021"/>
            <a:chOff x="369038" y="1201922"/>
            <a:chExt cx="3056858" cy="501502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3D34A7-0856-475D-BC32-88E4B8555E05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D34D93-8C5A-47D8-BEBD-30B47FFAE08C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206964-3A1D-4E24-BF96-0BEE2763F53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BC4279-3135-4F9D-8200-291C412A5053}"/>
              </a:ext>
            </a:extLst>
          </p:cNvPr>
          <p:cNvGrpSpPr/>
          <p:nvPr/>
        </p:nvGrpSpPr>
        <p:grpSpPr>
          <a:xfrm>
            <a:off x="4232700" y="1201922"/>
            <a:ext cx="3056858" cy="5015021"/>
            <a:chOff x="369038" y="1201922"/>
            <a:chExt cx="3056858" cy="501502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76C367B-432D-4825-9026-F3049CBBA0FB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9CD528-017D-4DBB-851A-CF16C7BF6E9D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78E7DF-16ED-4B6F-A327-88D93B7DA5B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61C008E2-C9EC-42E8-9729-F7B63A6E2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6" y="1607713"/>
            <a:ext cx="2575156" cy="4114800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FF144720-F619-4F5C-8D07-5207795CA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255" y="1607713"/>
            <a:ext cx="2478082" cy="41148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B039E-BBDD-41FD-AA24-ABFB6525E21D}"/>
              </a:ext>
            </a:extLst>
          </p:cNvPr>
          <p:cNvSpPr/>
          <p:nvPr/>
        </p:nvSpPr>
        <p:spPr>
          <a:xfrm>
            <a:off x="637504" y="3572813"/>
            <a:ext cx="2522111" cy="547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6D5A56-0860-4635-93E6-482EEA179537}"/>
              </a:ext>
            </a:extLst>
          </p:cNvPr>
          <p:cNvSpPr/>
          <p:nvPr/>
        </p:nvSpPr>
        <p:spPr>
          <a:xfrm>
            <a:off x="4479701" y="1769770"/>
            <a:ext cx="2607970" cy="28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ADFC1D-7B2B-4D2F-B850-1CF3872BDDD8}"/>
              </a:ext>
            </a:extLst>
          </p:cNvPr>
          <p:cNvSpPr/>
          <p:nvPr/>
        </p:nvSpPr>
        <p:spPr>
          <a:xfrm>
            <a:off x="1635617" y="5354391"/>
            <a:ext cx="515154" cy="440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CC0E10-3F93-456F-8F6B-71B81B0E840C}"/>
              </a:ext>
            </a:extLst>
          </p:cNvPr>
          <p:cNvSpPr/>
          <p:nvPr/>
        </p:nvSpPr>
        <p:spPr>
          <a:xfrm>
            <a:off x="637504" y="3261575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a typeface="맑은 고딕"/>
              </a:rPr>
              <a:t>1</a:t>
            </a:r>
            <a:endParaRPr lang="ko-KR" altLang="en-US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8AD5F2-FFBE-4F0F-BA02-AA27F7D9D176}"/>
              </a:ext>
            </a:extLst>
          </p:cNvPr>
          <p:cNvSpPr/>
          <p:nvPr/>
        </p:nvSpPr>
        <p:spPr>
          <a:xfrm>
            <a:off x="1592687" y="5086082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2</a:t>
            </a:r>
            <a:endParaRPr lang="ko-KR" altLang="en-US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665242-B3DF-4AD9-B741-1B26ED8B2891}"/>
              </a:ext>
            </a:extLst>
          </p:cNvPr>
          <p:cNvSpPr/>
          <p:nvPr/>
        </p:nvSpPr>
        <p:spPr>
          <a:xfrm>
            <a:off x="4479701" y="1501462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3</a:t>
            </a:r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0E913D-4D7E-445A-9C98-6ADE6102E5F2}"/>
              </a:ext>
            </a:extLst>
          </p:cNvPr>
          <p:cNvSpPr txBox="1"/>
          <p:nvPr/>
        </p:nvSpPr>
        <p:spPr>
          <a:xfrm>
            <a:off x="7622146" y="1719330"/>
            <a:ext cx="40203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1. 버튼 클릭시 국민 행동요령 페이지로 이동</a:t>
            </a:r>
            <a:endParaRPr lang="ko-KR" altLang="en-US" b="1">
              <a:ea typeface="맑은 고딕" panose="020B0503020000020004" pitchFamily="34" charset="-127"/>
            </a:endParaRP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2. 바텀 네비게이션 바 3번째 아이콘 클릭이 행동요령 페이지로 전환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3. 모바일 국민 행동요령 페이지로 이동된 상황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9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>
            <a:extLst>
              <a:ext uri="{FF2B5EF4-FFF2-40B4-BE49-F238E27FC236}">
                <a16:creationId xmlns:a16="http://schemas.microsoft.com/office/drawing/2014/main" id="{57F0DAA1-7C3E-4653-9E61-CCE9E2BE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67" y="6219056"/>
            <a:ext cx="750135" cy="4236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83E7462-4D9C-42FA-8DB2-E88AC6BB535C}"/>
              </a:ext>
            </a:extLst>
          </p:cNvPr>
          <p:cNvGrpSpPr/>
          <p:nvPr/>
        </p:nvGrpSpPr>
        <p:grpSpPr>
          <a:xfrm>
            <a:off x="-23038" y="-31898"/>
            <a:ext cx="12218580" cy="6884579"/>
            <a:chOff x="-23038" y="-31898"/>
            <a:chExt cx="12218580" cy="68845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65451E-86CB-41C3-96CF-02388EF8F1F1}"/>
                </a:ext>
              </a:extLst>
            </p:cNvPr>
            <p:cNvSpPr/>
            <p:nvPr/>
          </p:nvSpPr>
          <p:spPr>
            <a:xfrm>
              <a:off x="-23038" y="3543"/>
              <a:ext cx="12218580" cy="68491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8E9B6-3987-41DE-9A7B-2C6B1DC631C4}"/>
                </a:ext>
              </a:extLst>
            </p:cNvPr>
            <p:cNvSpPr/>
            <p:nvPr/>
          </p:nvSpPr>
          <p:spPr>
            <a:xfrm>
              <a:off x="-23038" y="-31898"/>
              <a:ext cx="12218580" cy="20644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1A8524-A310-441E-B7B8-85FDAE449074}"/>
                </a:ext>
              </a:extLst>
            </p:cNvPr>
            <p:cNvSpPr/>
            <p:nvPr/>
          </p:nvSpPr>
          <p:spPr>
            <a:xfrm>
              <a:off x="190720" y="217303"/>
              <a:ext cx="11784418" cy="6423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34CAB-CFE2-4B1F-BE4B-901B395B55AA}"/>
                </a:ext>
              </a:extLst>
            </p:cNvPr>
            <p:cNvSpPr/>
            <p:nvPr/>
          </p:nvSpPr>
          <p:spPr>
            <a:xfrm>
              <a:off x="366822" y="898448"/>
              <a:ext cx="11314812" cy="62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5C19E0-F9E8-44CF-8BAF-ADE189FF0BC1}"/>
              </a:ext>
            </a:extLst>
          </p:cNvPr>
          <p:cNvSpPr txBox="1"/>
          <p:nvPr/>
        </p:nvSpPr>
        <p:spPr>
          <a:xfrm>
            <a:off x="366159" y="268694"/>
            <a:ext cx="692533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300" b="1">
                <a:ea typeface="맑은 고딕"/>
              </a:rPr>
              <a:t>애플리케이션 화면 설계</a:t>
            </a:r>
            <a:r>
              <a:rPr lang="ko-KR" sz="3300" b="1">
                <a:latin typeface="Malgun Gothic"/>
                <a:ea typeface="Malgun Gothic"/>
              </a:rPr>
              <a:t>[</a:t>
            </a:r>
            <a:r>
              <a:rPr lang="en-US" altLang="ko-KR" sz="3300" b="1">
                <a:latin typeface="Malgun Gothic"/>
                <a:ea typeface="Malgun Gothic"/>
              </a:rPr>
              <a:t>4/6</a:t>
            </a:r>
            <a:r>
              <a:rPr lang="ko-KR" sz="3300" b="1">
                <a:latin typeface="Malgun Gothic"/>
                <a:ea typeface="Malgun Gothic"/>
              </a:rPr>
              <a:t>]</a:t>
            </a:r>
            <a:endParaRPr lang="ko-KR"/>
          </a:p>
        </p:txBody>
      </p:sp>
      <p:pic>
        <p:nvPicPr>
          <p:cNvPr id="18" name="그림 13">
            <a:extLst>
              <a:ext uri="{FF2B5EF4-FFF2-40B4-BE49-F238E27FC236}">
                <a16:creationId xmlns:a16="http://schemas.microsoft.com/office/drawing/2014/main" id="{B17240F0-B5CE-4EE4-9EBF-CB24EACB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10" y="6264347"/>
            <a:ext cx="590107" cy="3278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0744CC-A6E9-4DFE-9291-7948ED2EBEB0}"/>
              </a:ext>
            </a:extLst>
          </p:cNvPr>
          <p:cNvSpPr/>
          <p:nvPr/>
        </p:nvSpPr>
        <p:spPr>
          <a:xfrm>
            <a:off x="7624651" y="1023604"/>
            <a:ext cx="4022649" cy="5404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E33281-DD18-4327-A7B2-10600387A063}"/>
              </a:ext>
            </a:extLst>
          </p:cNvPr>
          <p:cNvGrpSpPr/>
          <p:nvPr/>
        </p:nvGrpSpPr>
        <p:grpSpPr>
          <a:xfrm>
            <a:off x="369038" y="1201922"/>
            <a:ext cx="3056858" cy="5015021"/>
            <a:chOff x="369038" y="1201922"/>
            <a:chExt cx="3056858" cy="501502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3D34A7-0856-475D-BC32-88E4B8555E05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D34D93-8C5A-47D8-BEBD-30B47FFAE08C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206964-3A1D-4E24-BF96-0BEE2763F53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BC4279-3135-4F9D-8200-291C412A5053}"/>
              </a:ext>
            </a:extLst>
          </p:cNvPr>
          <p:cNvGrpSpPr/>
          <p:nvPr/>
        </p:nvGrpSpPr>
        <p:grpSpPr>
          <a:xfrm>
            <a:off x="4232700" y="1201922"/>
            <a:ext cx="3056858" cy="5015021"/>
            <a:chOff x="369038" y="1201922"/>
            <a:chExt cx="3056858" cy="501502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76C367B-432D-4825-9026-F3049CBBA0FB}"/>
                </a:ext>
              </a:extLst>
            </p:cNvPr>
            <p:cNvSpPr/>
            <p:nvPr/>
          </p:nvSpPr>
          <p:spPr>
            <a:xfrm>
              <a:off x="369038" y="1201922"/>
              <a:ext cx="3056858" cy="501502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9CD528-017D-4DBB-851A-CF16C7BF6E9D}"/>
                </a:ext>
              </a:extLst>
            </p:cNvPr>
            <p:cNvSpPr/>
            <p:nvPr/>
          </p:nvSpPr>
          <p:spPr>
            <a:xfrm>
              <a:off x="540912" y="1469264"/>
              <a:ext cx="2704562" cy="437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78E7DF-16ED-4B6F-A327-88D93B7DA5B5}"/>
                </a:ext>
              </a:extLst>
            </p:cNvPr>
            <p:cNvSpPr/>
            <p:nvPr/>
          </p:nvSpPr>
          <p:spPr>
            <a:xfrm>
              <a:off x="2561954" y="1257968"/>
              <a:ext cx="171719" cy="1717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12">
            <a:extLst>
              <a:ext uri="{FF2B5EF4-FFF2-40B4-BE49-F238E27FC236}">
                <a16:creationId xmlns:a16="http://schemas.microsoft.com/office/drawing/2014/main" id="{18DD3EAD-B913-44EF-85FE-3E237DD4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75" y="1607713"/>
            <a:ext cx="2554719" cy="4114800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3C1986B0-4DA2-4EF5-88A1-B9768D7BA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513" y="1607713"/>
            <a:ext cx="2591566" cy="4114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77D782-EEB9-46F1-BBA6-60298FBD522C}"/>
              </a:ext>
            </a:extLst>
          </p:cNvPr>
          <p:cNvSpPr/>
          <p:nvPr/>
        </p:nvSpPr>
        <p:spPr>
          <a:xfrm>
            <a:off x="927279" y="2971799"/>
            <a:ext cx="1910365" cy="30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196F10-EBC9-49CF-BD76-390EDE6C12B2}"/>
              </a:ext>
            </a:extLst>
          </p:cNvPr>
          <p:cNvSpPr/>
          <p:nvPr/>
        </p:nvSpPr>
        <p:spPr>
          <a:xfrm>
            <a:off x="927279" y="3916250"/>
            <a:ext cx="1910365" cy="30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AAC54C-7D91-40DD-9CB5-54F2B6034D6E}"/>
              </a:ext>
            </a:extLst>
          </p:cNvPr>
          <p:cNvSpPr/>
          <p:nvPr/>
        </p:nvSpPr>
        <p:spPr>
          <a:xfrm>
            <a:off x="2172237" y="5386587"/>
            <a:ext cx="482957" cy="397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8DCF45-ED24-400B-B15A-D081C3355316}"/>
              </a:ext>
            </a:extLst>
          </p:cNvPr>
          <p:cNvSpPr/>
          <p:nvPr/>
        </p:nvSpPr>
        <p:spPr>
          <a:xfrm>
            <a:off x="927278" y="2682025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a typeface="맑은 고딕"/>
              </a:rPr>
              <a:t>1</a:t>
            </a:r>
            <a:endParaRPr lang="ko-KR" altLang="en-US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5E0BBD-1824-4B99-9C55-645431683943}"/>
              </a:ext>
            </a:extLst>
          </p:cNvPr>
          <p:cNvSpPr/>
          <p:nvPr/>
        </p:nvSpPr>
        <p:spPr>
          <a:xfrm>
            <a:off x="927278" y="3637208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2</a:t>
            </a:r>
            <a:endParaRPr lang="ko-KR" altLang="en-US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4F15A7-10A5-495A-9D84-40FD44A7A22E}"/>
              </a:ext>
            </a:extLst>
          </p:cNvPr>
          <p:cNvSpPr/>
          <p:nvPr/>
        </p:nvSpPr>
        <p:spPr>
          <a:xfrm>
            <a:off x="2129307" y="5139744"/>
            <a:ext cx="354170" cy="332706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ea typeface="맑은 고딕"/>
              </a:rPr>
              <a:t>3</a:t>
            </a:r>
            <a:endParaRPr lang="ko-KR" alt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E1384-4A1A-4119-80B6-11F33DF608AE}"/>
              </a:ext>
            </a:extLst>
          </p:cNvPr>
          <p:cNvSpPr txBox="1"/>
          <p:nvPr/>
        </p:nvSpPr>
        <p:spPr>
          <a:xfrm>
            <a:off x="7622146" y="1719330"/>
            <a:ext cx="402035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1. 버튼을 이용해 기존에 관리자가 등록해 둔 (안드로이드 이미지) 지도활성화</a:t>
            </a:r>
            <a:endParaRPr lang="ko-KR">
              <a:ea typeface="맑은 고딕" panose="020B0503020000020004" pitchFamily="34" charset="-127"/>
            </a:endParaRP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2. 1번과 같은 기능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>
                <a:ea typeface="맑은 고딕"/>
              </a:rPr>
              <a:t>3. 하단 네비게이션 바 네번째 지도 아이콘 클릭이 대피로 확인 페이지로 이동. </a:t>
            </a: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141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정 동교</cp:lastModifiedBy>
  <dc:title>PowerPoint 프레젠테이션</dc:title>
  <cp:version>9.102.66.42778</cp:version>
  <dcterms:modified xsi:type="dcterms:W3CDTF">2021-11-09T02:54:20Z</dcterms:modified>
</cp:coreProperties>
</file>