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70" r:id="rId3"/>
    <p:sldId id="273" r:id="rId4"/>
    <p:sldId id="313" r:id="rId5"/>
    <p:sldId id="271" r:id="rId6"/>
    <p:sldId id="289" r:id="rId7"/>
    <p:sldId id="345" r:id="rId8"/>
    <p:sldId id="295" r:id="rId9"/>
    <p:sldId id="344" r:id="rId10"/>
    <p:sldId id="371" r:id="rId11"/>
    <p:sldId id="367" r:id="rId12"/>
    <p:sldId id="368" r:id="rId13"/>
    <p:sldId id="369" r:id="rId14"/>
    <p:sldId id="383" r:id="rId15"/>
    <p:sldId id="370" r:id="rId16"/>
    <p:sldId id="372" r:id="rId17"/>
    <p:sldId id="373" r:id="rId18"/>
    <p:sldId id="374" r:id="rId19"/>
    <p:sldId id="375" r:id="rId20"/>
    <p:sldId id="376" r:id="rId21"/>
    <p:sldId id="377" r:id="rId22"/>
    <p:sldId id="378" r:id="rId23"/>
    <p:sldId id="379" r:id="rId24"/>
    <p:sldId id="381" r:id="rId25"/>
    <p:sldId id="380" r:id="rId26"/>
    <p:sldId id="382" r:id="rId27"/>
  </p:sldIdLst>
  <p:sldSz cx="10693400" cy="7561263"/>
  <p:notesSz cx="6858000" cy="9144000"/>
  <p:defaultTextStyle>
    <a:defPPr>
      <a:defRPr lang="ko-KR"/>
    </a:defPPr>
    <a:lvl1pPr marL="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52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305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58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6112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640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9168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696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2224" algn="l" defTabSz="1043056" rtl="0" eaLnBrk="1" latinLnBrk="1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47BA"/>
    <a:srgbClr val="8E8F90"/>
    <a:srgbClr val="62259D"/>
    <a:srgbClr val="0095A8"/>
    <a:srgbClr val="FFA300"/>
    <a:srgbClr val="00A0E0"/>
    <a:srgbClr val="DF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732" y="426"/>
      </p:cViewPr>
      <p:guideLst>
        <p:guide orient="horz" pos="2382"/>
        <p:guide pos="3368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246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15E848-AEB5-4F35-9377-BE8BDA818B02}" type="datetimeFigureOut">
              <a:rPr lang="ko-KR" altLang="en-US" smtClean="0"/>
              <a:t>2025-09-28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AEE4DB-4DC5-4D64-8DB7-0E3B26114D4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196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pic>
        <p:nvPicPr>
          <p:cNvPr id="18" name="그림 17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26" name="직사각형 25"/>
          <p:cNvSpPr/>
          <p:nvPr userDrawn="1"/>
        </p:nvSpPr>
        <p:spPr>
          <a:xfrm>
            <a:off x="6856082" y="477888"/>
            <a:ext cx="2307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오픈소스 소프트웨어를 위한 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67112" y="334306"/>
            <a:ext cx="2812588" cy="711318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25639" y="334306"/>
            <a:ext cx="8263250" cy="711318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/>
          <p:cNvSpPr/>
          <p:nvPr userDrawn="1"/>
        </p:nvSpPr>
        <p:spPr>
          <a:xfrm>
            <a:off x="378148" y="324247"/>
            <a:ext cx="9937104" cy="537564"/>
          </a:xfrm>
          <a:prstGeom prst="rect">
            <a:avLst/>
          </a:prstGeom>
          <a:noFill/>
          <a:ln>
            <a:solidFill>
              <a:srgbClr val="0047B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 userDrawn="1"/>
        </p:nvSpPr>
        <p:spPr>
          <a:xfrm>
            <a:off x="9080746" y="468263"/>
            <a:ext cx="116249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b="1" spc="0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Python language </a:t>
            </a:r>
            <a:endParaRPr lang="ko-KR" altLang="en-US" sz="900" spc="0" dirty="0">
              <a:latin typeface="+mj-lt"/>
            </a:endParaRPr>
          </a:p>
        </p:txBody>
      </p:sp>
      <p:sp>
        <p:nvSpPr>
          <p:cNvPr id="8" name="Text Box 9"/>
          <p:cNvSpPr txBox="1">
            <a:spLocks noChangeArrowheads="1"/>
          </p:cNvSpPr>
          <p:nvPr userDrawn="1"/>
        </p:nvSpPr>
        <p:spPr>
          <a:xfrm>
            <a:off x="7984546" y="7165007"/>
            <a:ext cx="1981313" cy="12311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algn="ctr"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AI Experts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Who Lead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The Future </a:t>
            </a:r>
            <a:r>
              <a:rPr lang="en-US" altLang="zh-TW" sz="8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Pretendard SemiBold" pitchFamily="50" charset="-127"/>
                <a:cs typeface="Arial"/>
              </a:rPr>
              <a:t> </a:t>
            </a:r>
            <a:r>
              <a:rPr lang="en-US" altLang="zh-TW" sz="800" b="1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Pretendard" pitchFamily="50" charset="-127"/>
                <a:cs typeface="Arial"/>
              </a:rPr>
              <a:t>DMUAI</a:t>
            </a:r>
            <a:endParaRPr lang="ko-KR" altLang="en-US" sz="800" b="1" dirty="0">
              <a:solidFill>
                <a:schemeClr val="tx1">
                  <a:lumMod val="85000"/>
                  <a:lumOff val="15000"/>
                </a:schemeClr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 userDrawn="1"/>
        </p:nvSpPr>
        <p:spPr>
          <a:xfrm>
            <a:off x="10099228" y="7162940"/>
            <a:ext cx="150682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 anchorCtr="0">
            <a:spAutoFit/>
          </a:bodyPr>
          <a:lstStyle>
            <a:lvl1pPr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1pPr>
            <a:lvl2pPr marL="742950" indent="-28575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2pPr>
            <a:lvl3pPr marL="11430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3pPr>
            <a:lvl4pPr marL="16002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4pPr>
            <a:lvl5pPr marL="2057400" indent="-228600" defTabSz="801688" eaLnBrk="0" hangingPunct="0"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kumimoji="1" sz="1600">
                <a:solidFill>
                  <a:srgbClr val="00B0F0"/>
                </a:solidFill>
                <a:latin typeface="산돌명조B"/>
                <a:ea typeface="산돌명조B"/>
                <a:cs typeface="산돌명조B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100000"/>
              </a:spcAft>
              <a:defRPr lang="ko-KR" altLang="en-US"/>
            </a:pPr>
            <a:fld id="{F8EB5586-3B3E-4BF7-83AC-18B949B8D7F9}" type="slidenum">
              <a:rPr lang="en-US" altLang="zh-TW" sz="900" b="1" smtClean="0">
                <a:solidFill>
                  <a:srgbClr val="0047BA"/>
                </a:solidFill>
                <a:latin typeface="+mj-lt"/>
                <a:ea typeface="Pretendard" pitchFamily="50" charset="-127"/>
                <a:cs typeface="Arial"/>
              </a:rPr>
              <a:pPr eaLnBrk="1" hangingPunct="1">
                <a:spcBef>
                  <a:spcPct val="0"/>
                </a:spcBef>
                <a:spcAft>
                  <a:spcPct val="100000"/>
                </a:spcAft>
                <a:defRPr lang="ko-KR" altLang="en-US"/>
              </a:pPr>
              <a:t>‹#›</a:t>
            </a:fld>
            <a:endParaRPr lang="ko-KR" altLang="en-US" sz="900" b="1" dirty="0">
              <a:solidFill>
                <a:srgbClr val="0047BA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0" name="제목 1"/>
          <p:cNvSpPr>
            <a:spLocks noGrp="1"/>
          </p:cNvSpPr>
          <p:nvPr>
            <p:ph type="ctrTitle"/>
          </p:nvPr>
        </p:nvSpPr>
        <p:spPr>
          <a:xfrm>
            <a:off x="441191" y="423150"/>
            <a:ext cx="5985629" cy="351617"/>
          </a:xfrm>
        </p:spPr>
        <p:txBody>
          <a:bodyPr>
            <a:noAutofit/>
          </a:bodyPr>
          <a:lstStyle>
            <a:lvl1pPr algn="l">
              <a:defRPr sz="2400" b="1">
                <a:solidFill>
                  <a:srgbClr val="7030A0"/>
                </a:solidFill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11" name="그림 10" descr="PPT_스타일(교육 2종)_2,3_슬기 수정-23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78148" y="7127519"/>
            <a:ext cx="1512168" cy="181233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5461B2FC-D02B-4C81-AF4D-6E47AACB4D3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8148" y="1116335"/>
            <a:ext cx="9865096" cy="583264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lang="ko-KR" altLang="en-US" sz="1800" b="1" kern="1200" dirty="0">
                <a:solidFill>
                  <a:srgbClr val="0047B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Tahoma" pitchFamily="34" charset="0"/>
              </a:defRPr>
            </a:lvl1pPr>
            <a:lvl2pPr marL="685800" indent="-228600" algn="l">
              <a:buFont typeface="맑은 고딕" panose="020B0503020000020004" pitchFamily="50" charset="-127"/>
              <a:buChar char="－"/>
              <a:defRPr lang="ko-KR" alt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>
              <a:defRPr lang="ko-KR" altLang="en-US" sz="16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3pPr>
            <a:lvl4pPr marL="1600200" indent="-228600" algn="l">
              <a:buFont typeface="맑은 고딕" panose="020B0503020000020004" pitchFamily="50" charset="-127"/>
              <a:buChar char="－"/>
              <a:defRPr lang="ko-KR" altLang="en-US" sz="1400" b="1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EBA6210-3141-4C19-B16A-9381998AD7C5}"/>
              </a:ext>
            </a:extLst>
          </p:cNvPr>
          <p:cNvSpPr/>
          <p:nvPr userDrawn="1"/>
        </p:nvSpPr>
        <p:spPr>
          <a:xfrm>
            <a:off x="6856082" y="477888"/>
            <a:ext cx="230704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900" b="1" spc="0" dirty="0">
                <a:solidFill>
                  <a:srgbClr val="0047BA"/>
                </a:solidFill>
                <a:latin typeface="+mj-ea"/>
                <a:ea typeface="+mj-ea"/>
              </a:rPr>
              <a:t>오픈소스 소프트웨어를 위한 깃과 </a:t>
            </a:r>
            <a:r>
              <a:rPr lang="ko-KR" altLang="en-US" sz="900" b="1" spc="0" dirty="0" err="1">
                <a:solidFill>
                  <a:srgbClr val="0047BA"/>
                </a:solidFill>
                <a:latin typeface="+mj-ea"/>
                <a:ea typeface="+mj-ea"/>
              </a:rPr>
              <a:t>깃허브</a:t>
            </a:r>
            <a:endParaRPr lang="ko-KR" altLang="en-US" sz="900" b="1" spc="0" dirty="0">
              <a:solidFill>
                <a:srgbClr val="0047BA"/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802005" y="2348893"/>
            <a:ext cx="9089390" cy="162077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604010" y="4284716"/>
            <a:ext cx="7485380" cy="193232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215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3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5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61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91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6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22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25639" y="1944575"/>
            <a:ext cx="5537918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341781" y="1944575"/>
            <a:ext cx="5537919" cy="5502919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3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2025-09-28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692533"/>
            <a:ext cx="4724775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34670" y="2397901"/>
            <a:ext cx="4724775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432099" y="1692533"/>
            <a:ext cx="4726631" cy="705367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21528" indent="0">
              <a:buNone/>
              <a:defRPr sz="2300" b="1"/>
            </a:lvl2pPr>
            <a:lvl3pPr marL="1043056" indent="0">
              <a:buNone/>
              <a:defRPr sz="2100" b="1"/>
            </a:lvl3pPr>
            <a:lvl4pPr marL="1564584" indent="0">
              <a:buNone/>
              <a:defRPr sz="1800" b="1"/>
            </a:lvl4pPr>
            <a:lvl5pPr marL="2086112" indent="0">
              <a:buNone/>
              <a:defRPr sz="1800" b="1"/>
            </a:lvl5pPr>
            <a:lvl6pPr marL="2607640" indent="0">
              <a:buNone/>
              <a:defRPr sz="1800" b="1"/>
            </a:lvl6pPr>
            <a:lvl7pPr marL="3129168" indent="0">
              <a:buNone/>
              <a:defRPr sz="1800" b="1"/>
            </a:lvl7pPr>
            <a:lvl8pPr marL="3650696" indent="0">
              <a:buNone/>
              <a:defRPr sz="1800" b="1"/>
            </a:lvl8pPr>
            <a:lvl9pPr marL="4172224" indent="0">
              <a:buNone/>
              <a:defRPr sz="18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432099" y="2397901"/>
            <a:ext cx="4726631" cy="4356478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2025-09-28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2025-09-28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2025-09-28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4671" y="301050"/>
            <a:ext cx="3518055" cy="1281214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180822" y="301051"/>
            <a:ext cx="5977908" cy="6453328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34671" y="1582265"/>
            <a:ext cx="3518055" cy="5172114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2025-09-28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95981" y="5292884"/>
            <a:ext cx="6416040" cy="624855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095981" y="675613"/>
            <a:ext cx="6416040" cy="4536758"/>
          </a:xfrm>
        </p:spPr>
        <p:txBody>
          <a:bodyPr/>
          <a:lstStyle>
            <a:lvl1pPr marL="0" indent="0">
              <a:buNone/>
              <a:defRPr sz="3700"/>
            </a:lvl1pPr>
            <a:lvl2pPr marL="521528" indent="0">
              <a:buNone/>
              <a:defRPr sz="3200"/>
            </a:lvl2pPr>
            <a:lvl3pPr marL="1043056" indent="0">
              <a:buNone/>
              <a:defRPr sz="2700"/>
            </a:lvl3pPr>
            <a:lvl4pPr marL="1564584" indent="0">
              <a:buNone/>
              <a:defRPr sz="2300"/>
            </a:lvl4pPr>
            <a:lvl5pPr marL="2086112" indent="0">
              <a:buNone/>
              <a:defRPr sz="2300"/>
            </a:lvl5pPr>
            <a:lvl6pPr marL="2607640" indent="0">
              <a:buNone/>
              <a:defRPr sz="2300"/>
            </a:lvl6pPr>
            <a:lvl7pPr marL="3129168" indent="0">
              <a:buNone/>
              <a:defRPr sz="2300"/>
            </a:lvl7pPr>
            <a:lvl8pPr marL="3650696" indent="0">
              <a:buNone/>
              <a:defRPr sz="2300"/>
            </a:lvl8pPr>
            <a:lvl9pPr marL="4172224" indent="0">
              <a:buNone/>
              <a:defRPr sz="23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095981" y="5917739"/>
            <a:ext cx="6416040" cy="887398"/>
          </a:xfrm>
        </p:spPr>
        <p:txBody>
          <a:bodyPr/>
          <a:lstStyle>
            <a:lvl1pPr marL="0" indent="0">
              <a:buNone/>
              <a:defRPr sz="1600"/>
            </a:lvl1pPr>
            <a:lvl2pPr marL="521528" indent="0">
              <a:buNone/>
              <a:defRPr sz="1400"/>
            </a:lvl2pPr>
            <a:lvl3pPr marL="1043056" indent="0">
              <a:buNone/>
              <a:defRPr sz="1100"/>
            </a:lvl3pPr>
            <a:lvl4pPr marL="1564584" indent="0">
              <a:buNone/>
              <a:defRPr sz="1000"/>
            </a:lvl4pPr>
            <a:lvl5pPr marL="2086112" indent="0">
              <a:buNone/>
              <a:defRPr sz="1000"/>
            </a:lvl5pPr>
            <a:lvl6pPr marL="2607640" indent="0">
              <a:buNone/>
              <a:defRPr sz="1000"/>
            </a:lvl6pPr>
            <a:lvl7pPr marL="3129168" indent="0">
              <a:buNone/>
              <a:defRPr sz="1000"/>
            </a:lvl7pPr>
            <a:lvl8pPr marL="3650696" indent="0">
              <a:buNone/>
              <a:defRPr sz="1000"/>
            </a:lvl8pPr>
            <a:lvl9pPr marL="4172224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26F0-715F-4F7E-B620-038BB9D470FF}" type="datetimeFigureOut">
              <a:rPr lang="ko-KR" altLang="en-US" smtClean="0"/>
              <a:pPr/>
              <a:t>2025-09-28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34670" y="302801"/>
            <a:ext cx="9624060" cy="1260211"/>
          </a:xfrm>
          <a:prstGeom prst="rect">
            <a:avLst/>
          </a:prstGeom>
        </p:spPr>
        <p:txBody>
          <a:bodyPr vert="horz" lIns="104306" tIns="52153" rIns="104306" bIns="52153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4670" y="1764295"/>
            <a:ext cx="9624060" cy="4990084"/>
          </a:xfrm>
          <a:prstGeom prst="rect">
            <a:avLst/>
          </a:prstGeom>
        </p:spPr>
        <p:txBody>
          <a:bodyPr vert="horz" lIns="104306" tIns="52153" rIns="104306" bIns="52153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534670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F26F0-715F-4F7E-B620-038BB9D470FF}" type="datetimeFigureOut">
              <a:rPr lang="ko-KR" altLang="en-US" smtClean="0"/>
              <a:pPr/>
              <a:t>2025-09-28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653579" y="7008171"/>
            <a:ext cx="3386243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663603" y="7008171"/>
            <a:ext cx="2495127" cy="402567"/>
          </a:xfrm>
          <a:prstGeom prst="rect">
            <a:avLst/>
          </a:prstGeom>
        </p:spPr>
        <p:txBody>
          <a:bodyPr vert="horz" lIns="104306" tIns="52153" rIns="104306" bIns="52153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B3C38-1EFF-4236-A94A-116CB2E9D0B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49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043056" rtl="0" eaLnBrk="1" latinLnBrk="1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91146" indent="-391146" algn="l" defTabSz="1043056" rtl="0" eaLnBrk="1" latinLnBrk="1" hangingPunct="1">
        <a:spcBef>
          <a:spcPct val="20000"/>
        </a:spcBef>
        <a:buFont typeface="Arial" pitchFamily="34" charset="0"/>
        <a:buChar char="•"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847483" indent="-325955" algn="l" defTabSz="1043056" rtl="0" eaLnBrk="1" latinLnBrk="1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30382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825348" indent="-260764" algn="l" defTabSz="1043056" rtl="0" eaLnBrk="1" latinLnBrk="1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346876" indent="-260764" algn="l" defTabSz="1043056" rtl="0" eaLnBrk="1" latinLnBrk="1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868404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932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1460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988" indent="-260764" algn="l" defTabSz="1043056" rtl="0" eaLnBrk="1" latinLnBrk="1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52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305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58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6112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640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9168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696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2224" algn="l" defTabSz="1043056" rtl="0" eaLnBrk="1" latinLnBrk="1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github.com/ai7dnn/PR-train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coursereport.com/blog/what-is-github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coursereport.com/blog/what-is-githu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aaa-12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74692" y="1044327"/>
            <a:ext cx="4762908" cy="4610105"/>
          </a:xfrm>
          <a:prstGeom prst="rect">
            <a:avLst/>
          </a:prstGeom>
        </p:spPr>
      </p:pic>
      <p:pic>
        <p:nvPicPr>
          <p:cNvPr id="11" name="그림 10" descr="aaa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7" y="6156895"/>
            <a:ext cx="10692406" cy="17983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19130" y="900311"/>
            <a:ext cx="297389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풀 </a:t>
            </a:r>
            <a:r>
              <a:rPr lang="ko-KR" altLang="en-US" sz="4400" b="1" spc="-300" dirty="0" err="1">
                <a:solidFill>
                  <a:srgbClr val="0047BA"/>
                </a:solidFill>
                <a:latin typeface="+mj-ea"/>
                <a:ea typeface="+mj-ea"/>
              </a:rPr>
              <a:t>리퀘스트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r>
              <a:rPr lang="ko-KR" altLang="en-US" sz="4400" b="1" spc="-300" dirty="0">
                <a:solidFill>
                  <a:srgbClr val="0047BA"/>
                </a:solidFill>
                <a:latin typeface="+mj-ea"/>
                <a:ea typeface="+mj-ea"/>
              </a:rPr>
              <a:t>기초</a:t>
            </a:r>
            <a:endParaRPr lang="en-US" altLang="ko-KR" sz="4400" b="1" spc="-300" dirty="0">
              <a:solidFill>
                <a:srgbClr val="0047BA"/>
              </a:solidFill>
              <a:latin typeface="+mj-ea"/>
              <a:ea typeface="+mj-ea"/>
            </a:endParaRPr>
          </a:p>
          <a:p>
            <a:endParaRPr lang="ko-KR" altLang="en-US" sz="4400" b="1" spc="-300" dirty="0">
              <a:solidFill>
                <a:srgbClr val="0047BA"/>
              </a:solidFill>
              <a:latin typeface="+mj-ea"/>
              <a:ea typeface="+mj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22164" y="3348583"/>
            <a:ext cx="16135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Git &amp; </a:t>
            </a:r>
            <a:r>
              <a:rPr lang="en-US" altLang="ko-KR" sz="1500" b="1" dirty="0" err="1">
                <a:solidFill>
                  <a:srgbClr val="8E8F90"/>
                </a:solidFill>
                <a:latin typeface="+mj-lt"/>
                <a:ea typeface="Pretendard" pitchFamily="50" charset="-127"/>
              </a:rPr>
              <a:t>Github</a:t>
            </a:r>
            <a:endParaRPr lang="en-US" altLang="ko-KR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  <a:p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for pull</a:t>
            </a:r>
            <a:r>
              <a:rPr lang="ko-KR" altLang="en-US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 </a:t>
            </a:r>
            <a:r>
              <a:rPr lang="en-US" altLang="ko-KR" sz="1500" b="1" dirty="0">
                <a:solidFill>
                  <a:srgbClr val="8E8F90"/>
                </a:solidFill>
                <a:latin typeface="+mj-lt"/>
                <a:ea typeface="Pretendard" pitchFamily="50" charset="-127"/>
              </a:rPr>
              <a:t>request</a:t>
            </a:r>
            <a:endParaRPr lang="ko-KR" altLang="en-US" sz="1500" b="1" dirty="0">
              <a:solidFill>
                <a:srgbClr val="8E8F90"/>
              </a:solidFill>
              <a:latin typeface="+mj-lt"/>
              <a:ea typeface="Pretendard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2164" y="5580831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800" b="1" dirty="0">
                <a:solidFill>
                  <a:srgbClr val="0047BA"/>
                </a:solidFill>
                <a:latin typeface="+mj-ea"/>
                <a:ea typeface="+mj-ea"/>
              </a:rPr>
              <a:t>강환수 교수</a:t>
            </a:r>
          </a:p>
        </p:txBody>
      </p:sp>
      <p:pic>
        <p:nvPicPr>
          <p:cNvPr id="16" name="그림 15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4172" y="6948983"/>
            <a:ext cx="2228453" cy="267080"/>
          </a:xfrm>
          <a:prstGeom prst="rect">
            <a:avLst/>
          </a:prstGeom>
        </p:spPr>
      </p:pic>
      <p:pic>
        <p:nvPicPr>
          <p:cNvPr id="17" name="그림 16" descr="aaa-13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55012" y="6804967"/>
            <a:ext cx="1872208" cy="40074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92D82-521F-4CDC-825E-EC1382540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팀장</a:t>
            </a:r>
            <a:r>
              <a:rPr lang="en-US" altLang="ko-KR" dirty="0"/>
              <a:t>, Upstream: </a:t>
            </a:r>
            <a:r>
              <a:rPr lang="ko-KR" altLang="en-US" dirty="0"/>
              <a:t>연습할 저장소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8479C3-8EBB-44E9-9808-74F065BE6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5C88A69-CF29-48A2-A32C-E25FCD702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372" y="1236483"/>
            <a:ext cx="5347605" cy="5712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6E4F8B-A419-4CFE-B110-4CB7903462A1}"/>
              </a:ext>
            </a:extLst>
          </p:cNvPr>
          <p:cNvSpPr txBox="1"/>
          <p:nvPr/>
        </p:nvSpPr>
        <p:spPr>
          <a:xfrm>
            <a:off x="441191" y="828303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ai7dnn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42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207B0-D738-4B67-8CB5-02AD0AD7F2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팀원</a:t>
            </a:r>
            <a:r>
              <a:rPr lang="en-US" altLang="ko-KR" dirty="0"/>
              <a:t>, Remote: </a:t>
            </a:r>
            <a:r>
              <a:rPr lang="ko-KR" altLang="en-US" dirty="0"/>
              <a:t>저장소 </a:t>
            </a:r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8C71A6-E326-4F9F-AFF4-FB287BFEA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E42F0D-80BC-467B-8172-3B4600784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2324" y="1403433"/>
            <a:ext cx="7506940" cy="47543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9920E46-A426-43E8-A134-BD4A3E912102}"/>
              </a:ext>
            </a:extLst>
          </p:cNvPr>
          <p:cNvSpPr txBox="1"/>
          <p:nvPr/>
        </p:nvSpPr>
        <p:spPr>
          <a:xfrm>
            <a:off x="378148" y="828303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chatkang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8210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9B12A1-7B16-4D77-A419-CED8043E20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팀원</a:t>
            </a:r>
            <a:r>
              <a:rPr lang="en-US" altLang="ko-KR" dirty="0"/>
              <a:t>, Remote: </a:t>
            </a:r>
            <a:r>
              <a:rPr lang="ko-KR" altLang="en-US" dirty="0"/>
              <a:t>저장소 </a:t>
            </a:r>
            <a:r>
              <a:rPr lang="en-US" altLang="ko-KR" dirty="0"/>
              <a:t>fork </a:t>
            </a:r>
            <a:r>
              <a:rPr lang="ko-KR" altLang="en-US" dirty="0"/>
              <a:t>계속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C467A7-F56E-4736-A30A-985CDA181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012C21F-7994-4BD1-8E0F-68C37E194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425" y="1070768"/>
            <a:ext cx="7448550" cy="54197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F72870B-6F0C-415D-8612-AEB9253881B4}"/>
              </a:ext>
            </a:extLst>
          </p:cNvPr>
          <p:cNvSpPr txBox="1"/>
          <p:nvPr/>
        </p:nvSpPr>
        <p:spPr>
          <a:xfrm>
            <a:off x="378148" y="828303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chatkang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0978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E73F1C-6DFC-4F58-B65B-ADB87B5AE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팀장</a:t>
            </a:r>
            <a:r>
              <a:rPr lang="en-US" altLang="ko-KR" dirty="0"/>
              <a:t>, Upstream: </a:t>
            </a:r>
            <a:r>
              <a:rPr lang="ko-KR" altLang="en-US" dirty="0"/>
              <a:t>이슈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41F417-99D9-44CB-8B23-E96934D84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0DBE4B-E7BA-43D0-B5FC-102808D8B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18" y="1548383"/>
            <a:ext cx="7722964" cy="47814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9CE243-7604-49B5-8001-5DD0A2C61B42}"/>
              </a:ext>
            </a:extLst>
          </p:cNvPr>
          <p:cNvSpPr txBox="1"/>
          <p:nvPr/>
        </p:nvSpPr>
        <p:spPr>
          <a:xfrm>
            <a:off x="441191" y="828303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ai7dnn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30444A38-A5BB-4F0F-AB50-BB2B97A03CAB}"/>
              </a:ext>
            </a:extLst>
          </p:cNvPr>
          <p:cNvSpPr/>
          <p:nvPr/>
        </p:nvSpPr>
        <p:spPr>
          <a:xfrm>
            <a:off x="1485218" y="3936533"/>
            <a:ext cx="5274692" cy="924218"/>
          </a:xfrm>
          <a:prstGeom prst="wedgeRectCallout">
            <a:avLst>
              <a:gd name="adj1" fmla="val -24187"/>
              <a:gd name="adj2" fmla="val -22392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FF"/>
                </a:solidFill>
              </a:rPr>
              <a:t>팀장의 저장소</a:t>
            </a:r>
            <a:r>
              <a:rPr lang="en-US" altLang="ko-KR" sz="1600" dirty="0">
                <a:solidFill>
                  <a:srgbClr val="0000FF"/>
                </a:solidFill>
              </a:rPr>
              <a:t>(ai7dnn/PR-train)</a:t>
            </a:r>
            <a:r>
              <a:rPr lang="ko-KR" altLang="en-US" sz="1600" dirty="0">
                <a:solidFill>
                  <a:srgbClr val="0000FF"/>
                </a:solidFill>
              </a:rPr>
              <a:t>에서는 이슈가 보이며 누구나 이슈 생성 가능하나</a:t>
            </a:r>
            <a:r>
              <a:rPr lang="en-US" altLang="ko-KR" sz="1600" dirty="0">
                <a:solidFill>
                  <a:srgbClr val="0000FF"/>
                </a:solidFill>
              </a:rPr>
              <a:t>, Forked</a:t>
            </a:r>
            <a:r>
              <a:rPr lang="ko-KR" altLang="en-US" sz="1600" dirty="0">
                <a:solidFill>
                  <a:srgbClr val="0000FF"/>
                </a:solidFill>
              </a:rPr>
              <a:t>된 저장소</a:t>
            </a:r>
            <a:r>
              <a:rPr lang="en-US" altLang="ko-KR" sz="1600" dirty="0">
                <a:solidFill>
                  <a:srgbClr val="0000FF"/>
                </a:solidFill>
              </a:rPr>
              <a:t>(</a:t>
            </a:r>
            <a:r>
              <a:rPr lang="en-US" altLang="ko-KR" sz="1600" dirty="0" err="1">
                <a:solidFill>
                  <a:srgbClr val="0000FF"/>
                </a:solidFill>
              </a:rPr>
              <a:t>chatkang</a:t>
            </a:r>
            <a:r>
              <a:rPr lang="en-US" altLang="ko-KR" sz="1600" dirty="0">
                <a:solidFill>
                  <a:srgbClr val="0000FF"/>
                </a:solidFill>
              </a:rPr>
              <a:t>/PR-train)</a:t>
            </a:r>
            <a:r>
              <a:rPr lang="ko-KR" altLang="en-US" sz="1600" dirty="0">
                <a:solidFill>
                  <a:srgbClr val="0000FF"/>
                </a:solidFill>
              </a:rPr>
              <a:t>에서는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r>
              <a:rPr lang="ko-KR" altLang="en-US" sz="1600" dirty="0">
                <a:solidFill>
                  <a:srgbClr val="0000FF"/>
                </a:solidFill>
              </a:rPr>
              <a:t>이슈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r>
              <a:rPr lang="ko-KR" altLang="en-US" sz="1600" dirty="0">
                <a:solidFill>
                  <a:srgbClr val="0000FF"/>
                </a:solidFill>
              </a:rPr>
              <a:t>자체가 안 보임</a:t>
            </a:r>
          </a:p>
        </p:txBody>
      </p:sp>
    </p:spTree>
    <p:extLst>
      <p:ext uri="{BB962C8B-B14F-4D97-AF65-F5344CB8AC3E}">
        <p14:creationId xmlns:p14="http://schemas.microsoft.com/office/powerpoint/2010/main" val="3727544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6D3E8-564B-4B1C-95CC-E7ACDC906A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팀장</a:t>
            </a:r>
            <a:r>
              <a:rPr lang="en-US" altLang="ko-KR" dirty="0"/>
              <a:t>, Upstream: </a:t>
            </a:r>
            <a:r>
              <a:rPr lang="ko-KR" altLang="en-US" dirty="0"/>
              <a:t>이슈 생성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F37B4-E513-4DDE-8598-7E225277A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9866F6-9F31-4255-800F-78DAB4B6ED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751" y="1245343"/>
            <a:ext cx="5593898" cy="55746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DB890A-BF4F-4227-8539-F30E58654F03}"/>
              </a:ext>
            </a:extLst>
          </p:cNvPr>
          <p:cNvSpPr txBox="1"/>
          <p:nvPr/>
        </p:nvSpPr>
        <p:spPr>
          <a:xfrm>
            <a:off x="441191" y="828303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ai7dnn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7117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A05D80-5A1D-4F58-A79F-0DD0C01FB6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7209765" cy="351617"/>
          </a:xfrm>
        </p:spPr>
        <p:txBody>
          <a:bodyPr/>
          <a:lstStyle/>
          <a:p>
            <a:r>
              <a:rPr lang="ko-KR" altLang="en-US" dirty="0"/>
              <a:t>팀원</a:t>
            </a:r>
            <a:r>
              <a:rPr lang="en-US" altLang="ko-KR" dirty="0"/>
              <a:t>, Remote: Upstream</a:t>
            </a:r>
            <a:r>
              <a:rPr lang="ko-KR" altLang="en-US" dirty="0"/>
              <a:t>의 저장소에서 이슈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C9D1A6-9509-4299-8DEC-2E7F9DDAA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https://github.com/ai7dnn/PR-train/</a:t>
            </a:r>
            <a:r>
              <a:rPr lang="en-US" altLang="ko-KR" dirty="0"/>
              <a:t> </a:t>
            </a:r>
            <a:r>
              <a:rPr lang="ko-KR" altLang="en-US" dirty="0"/>
              <a:t>에서 이슈 확인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E401D5-6EA7-4CCE-9C92-CF7BD6562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228" y="2043563"/>
            <a:ext cx="8731076" cy="44733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B2EEE0-84F3-4DD5-AFA3-532971EA7DAA}"/>
              </a:ext>
            </a:extLst>
          </p:cNvPr>
          <p:cNvSpPr txBox="1"/>
          <p:nvPr/>
        </p:nvSpPr>
        <p:spPr>
          <a:xfrm>
            <a:off x="378148" y="828303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chatkang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3284EE8-C654-4F48-9B09-9972069D9680}"/>
              </a:ext>
            </a:extLst>
          </p:cNvPr>
          <p:cNvSpPr/>
          <p:nvPr/>
        </p:nvSpPr>
        <p:spPr>
          <a:xfrm>
            <a:off x="1242244" y="5211915"/>
            <a:ext cx="1872208" cy="50405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8B21983-56E1-4065-BD1D-C8C7918F75B7}"/>
              </a:ext>
            </a:extLst>
          </p:cNvPr>
          <p:cNvSpPr/>
          <p:nvPr/>
        </p:nvSpPr>
        <p:spPr>
          <a:xfrm>
            <a:off x="1818308" y="2259587"/>
            <a:ext cx="1861046" cy="36004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028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DA6B53-C168-4354-9B73-E9E9349B9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7929845" cy="351617"/>
          </a:xfrm>
        </p:spPr>
        <p:txBody>
          <a:bodyPr/>
          <a:lstStyle/>
          <a:p>
            <a:r>
              <a:rPr lang="ko-KR" altLang="en-US" dirty="0"/>
              <a:t>팀원</a:t>
            </a:r>
            <a:r>
              <a:rPr lang="en-US" altLang="ko-KR" dirty="0"/>
              <a:t>, Remote: Forked </a:t>
            </a:r>
            <a:r>
              <a:rPr lang="ko-KR" altLang="en-US" dirty="0"/>
              <a:t>된</a:t>
            </a:r>
            <a:r>
              <a:rPr lang="en-US" altLang="ko-KR" dirty="0"/>
              <a:t> </a:t>
            </a:r>
            <a:r>
              <a:rPr lang="ko-KR" altLang="en-US" dirty="0"/>
              <a:t>자신의 저장소에서 코드 작성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B6AB31-3241-4EE9-8DED-4DB683F9A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작성 후 </a:t>
            </a:r>
            <a:r>
              <a:rPr lang="ko-KR" altLang="en-US" dirty="0" err="1"/>
              <a:t>커밋</a:t>
            </a:r>
            <a:r>
              <a:rPr lang="ko-KR" altLang="en-US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731CFD-FB17-44DA-A3EF-A13BC7A79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220" y="1728906"/>
            <a:ext cx="8947100" cy="41034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11FAC6-2A39-450C-AB0D-432C990B6B24}"/>
              </a:ext>
            </a:extLst>
          </p:cNvPr>
          <p:cNvSpPr txBox="1"/>
          <p:nvPr/>
        </p:nvSpPr>
        <p:spPr>
          <a:xfrm>
            <a:off x="378148" y="828303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chatkang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524B87-B0B9-4747-B1E2-89118985AF6D}"/>
              </a:ext>
            </a:extLst>
          </p:cNvPr>
          <p:cNvSpPr/>
          <p:nvPr/>
        </p:nvSpPr>
        <p:spPr>
          <a:xfrm>
            <a:off x="1746300" y="1908423"/>
            <a:ext cx="2880320" cy="36004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0064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54188C-CD07-4256-825D-339F47C708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팀원</a:t>
            </a:r>
            <a:r>
              <a:rPr lang="en-US" altLang="ko-KR" dirty="0"/>
              <a:t>, Remote: PR </a:t>
            </a:r>
            <a:r>
              <a:rPr lang="ko-KR" altLang="en-US" dirty="0"/>
              <a:t>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4C363B-636D-4AD1-A692-9B8823B63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복제된 저장소에서 </a:t>
            </a:r>
            <a:r>
              <a:rPr lang="en-US" altLang="ko-KR" dirty="0"/>
              <a:t>Contribute</a:t>
            </a:r>
            <a:r>
              <a:rPr lang="ko-KR" altLang="en-US" dirty="0"/>
              <a:t>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Open pull request </a:t>
            </a:r>
            <a:r>
              <a:rPr lang="ko-KR" altLang="en-US" dirty="0"/>
              <a:t>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DC5AF3-D6E3-415A-B72B-3F0AC7492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354" y="1620391"/>
            <a:ext cx="8186691" cy="56044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B9AB48-16E2-42B5-8E76-9515F0B934A3}"/>
              </a:ext>
            </a:extLst>
          </p:cNvPr>
          <p:cNvSpPr txBox="1"/>
          <p:nvPr/>
        </p:nvSpPr>
        <p:spPr>
          <a:xfrm>
            <a:off x="378148" y="828303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chatkang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442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CB2F4B-9A5E-4BF2-A9D4-C5F281561F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팀원</a:t>
            </a:r>
            <a:r>
              <a:rPr lang="en-US" altLang="ko-KR" dirty="0"/>
              <a:t>, Remote: Open a PR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C7894-3EFD-4494-8EAF-06F1B93F8D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Create PR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9A4253-B774-4BE8-B45A-D23CC5599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744" y="1620409"/>
            <a:ext cx="6266476" cy="5670142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4375BDA1-8DD9-4974-9DB8-AEB90B1B2FEA}"/>
              </a:ext>
            </a:extLst>
          </p:cNvPr>
          <p:cNvSpPr/>
          <p:nvPr/>
        </p:nvSpPr>
        <p:spPr>
          <a:xfrm>
            <a:off x="378148" y="2875443"/>
            <a:ext cx="2673261" cy="864096"/>
          </a:xfrm>
          <a:prstGeom prst="wedgeRectCallout">
            <a:avLst>
              <a:gd name="adj1" fmla="val 86812"/>
              <a:gd name="adj2" fmla="val 2260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FF"/>
                </a:solidFill>
              </a:rPr>
              <a:t>적정한</a:t>
            </a:r>
            <a:r>
              <a:rPr lang="en-US" altLang="ko-KR" sz="1600" dirty="0">
                <a:solidFill>
                  <a:srgbClr val="0000FF"/>
                </a:solidFill>
              </a:rPr>
              <a:t> </a:t>
            </a:r>
            <a:r>
              <a:rPr lang="ko-KR" altLang="en-US" sz="1600" dirty="0">
                <a:solidFill>
                  <a:srgbClr val="0000FF"/>
                </a:solidFill>
              </a:rPr>
              <a:t>곳에 </a:t>
            </a:r>
            <a:endParaRPr lang="en-US" altLang="ko-KR" sz="16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600" dirty="0">
                <a:solidFill>
                  <a:srgbClr val="0000FF"/>
                </a:solidFill>
              </a:rPr>
              <a:t>#issue-number</a:t>
            </a:r>
            <a:r>
              <a:rPr lang="ko-KR" altLang="en-US" sz="1600" dirty="0">
                <a:solidFill>
                  <a:srgbClr val="0000FF"/>
                </a:solidFill>
              </a:rPr>
              <a:t>를 삽입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639EE0-7BD1-4424-9D1E-BA00FE9A90AF}"/>
              </a:ext>
            </a:extLst>
          </p:cNvPr>
          <p:cNvSpPr txBox="1"/>
          <p:nvPr/>
        </p:nvSpPr>
        <p:spPr>
          <a:xfrm>
            <a:off x="378148" y="828303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chatkang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C6B025A-88E3-4313-B612-9F82CFB73B8C}"/>
              </a:ext>
            </a:extLst>
          </p:cNvPr>
          <p:cNvSpPr/>
          <p:nvPr/>
        </p:nvSpPr>
        <p:spPr>
          <a:xfrm>
            <a:off x="3745098" y="1764407"/>
            <a:ext cx="3401802" cy="288032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BF0D0B1F-DE11-4EF1-BAB2-B2184E40DB46}"/>
              </a:ext>
            </a:extLst>
          </p:cNvPr>
          <p:cNvSpPr/>
          <p:nvPr/>
        </p:nvSpPr>
        <p:spPr>
          <a:xfrm>
            <a:off x="666180" y="1620409"/>
            <a:ext cx="2673261" cy="864096"/>
          </a:xfrm>
          <a:prstGeom prst="wedgeRectCallout">
            <a:avLst>
              <a:gd name="adj1" fmla="val 62254"/>
              <a:gd name="adj2" fmla="val -19452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FF"/>
                </a:solidFill>
              </a:rPr>
              <a:t>주소가 팀장</a:t>
            </a:r>
            <a:r>
              <a:rPr lang="en-US" altLang="ko-KR" sz="1600" dirty="0">
                <a:solidFill>
                  <a:srgbClr val="0000FF"/>
                </a:solidFill>
              </a:rPr>
              <a:t>(Upstream)</a:t>
            </a:r>
            <a:r>
              <a:rPr lang="ko-KR" altLang="en-US" sz="1600" dirty="0">
                <a:solidFill>
                  <a:srgbClr val="0000FF"/>
                </a:solidFill>
              </a:rPr>
              <a:t>의 주소로 바뀌어서 작업이 됨</a:t>
            </a:r>
          </a:p>
        </p:txBody>
      </p:sp>
    </p:spTree>
    <p:extLst>
      <p:ext uri="{BB962C8B-B14F-4D97-AF65-F5344CB8AC3E}">
        <p14:creationId xmlns:p14="http://schemas.microsoft.com/office/powerpoint/2010/main" val="3310549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291DF-659A-4351-A8ED-05CFCD8B1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팀원</a:t>
            </a:r>
            <a:r>
              <a:rPr lang="en-US" altLang="ko-KR" dirty="0"/>
              <a:t>, Remote: PR </a:t>
            </a:r>
            <a:r>
              <a:rPr lang="ko-KR" altLang="en-US" dirty="0"/>
              <a:t>작성 성공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424D4C-3745-4824-B983-382381706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E2DAD4-6D63-42AF-A5C3-E2529CE74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2364" y="1234129"/>
            <a:ext cx="6169890" cy="5714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5C2221C-C76B-4964-9846-267D264AA6C0}"/>
              </a:ext>
            </a:extLst>
          </p:cNvPr>
          <p:cNvSpPr txBox="1"/>
          <p:nvPr/>
        </p:nvSpPr>
        <p:spPr>
          <a:xfrm>
            <a:off x="378148" y="828303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chatkang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602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951639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01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94772" y="2613238"/>
            <a:ext cx="407957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Pull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과 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Push, Pull Request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이해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6066780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3711F8-56A6-43EA-9265-CAD07A2AE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6993741" cy="351617"/>
          </a:xfrm>
        </p:spPr>
        <p:txBody>
          <a:bodyPr/>
          <a:lstStyle/>
          <a:p>
            <a:r>
              <a:rPr lang="ko-KR" altLang="en-US" dirty="0"/>
              <a:t>팀장</a:t>
            </a:r>
            <a:r>
              <a:rPr lang="en-US" altLang="ko-KR" dirty="0"/>
              <a:t>, Upstream: Upstream</a:t>
            </a:r>
            <a:r>
              <a:rPr lang="ko-KR" altLang="en-US" dirty="0"/>
              <a:t>에서 </a:t>
            </a:r>
            <a:r>
              <a:rPr lang="en-US" altLang="ko-KR" dirty="0"/>
              <a:t>PR </a:t>
            </a:r>
            <a:r>
              <a:rPr lang="ko-KR" altLang="en-US" dirty="0"/>
              <a:t>확인 후 클릭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B0C6DF-100E-4766-9AA2-76AD27C55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5CA3BC-7637-4369-B77D-06117C8EA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84" y="1296490"/>
            <a:ext cx="7967824" cy="54723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AD342E-079C-452A-9871-0A485BAA26BB}"/>
              </a:ext>
            </a:extLst>
          </p:cNvPr>
          <p:cNvSpPr txBox="1"/>
          <p:nvPr/>
        </p:nvSpPr>
        <p:spPr>
          <a:xfrm>
            <a:off x="441191" y="828303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ai7dnn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877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B04F5-E8DF-469A-A2D2-4294DB57D7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6561693" cy="351617"/>
          </a:xfrm>
        </p:spPr>
        <p:txBody>
          <a:bodyPr/>
          <a:lstStyle/>
          <a:p>
            <a:r>
              <a:rPr lang="ko-KR" altLang="en-US" dirty="0"/>
              <a:t>팀장</a:t>
            </a:r>
            <a:r>
              <a:rPr lang="en-US" altLang="ko-KR" dirty="0"/>
              <a:t>, Upstream: PR </a:t>
            </a:r>
            <a:r>
              <a:rPr lang="ko-KR" altLang="en-US" dirty="0"/>
              <a:t>내용 확인 후</a:t>
            </a:r>
            <a:r>
              <a:rPr lang="en-US" altLang="ko-KR" dirty="0"/>
              <a:t>, </a:t>
            </a:r>
            <a:r>
              <a:rPr lang="ko-KR" altLang="en-US" dirty="0"/>
              <a:t>병합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3C26D1-523A-46F6-A9BB-CD5DA5AC0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1E0903-0021-45B5-AE20-50E85C401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505" y="1111973"/>
            <a:ext cx="5761012" cy="5930185"/>
          </a:xfrm>
          <a:prstGeom prst="rect">
            <a:avLst/>
          </a:prstGeom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5C09BECF-62A2-487E-9015-CD962B91DF5A}"/>
              </a:ext>
            </a:extLst>
          </p:cNvPr>
          <p:cNvSpPr/>
          <p:nvPr/>
        </p:nvSpPr>
        <p:spPr>
          <a:xfrm>
            <a:off x="675517" y="4788743"/>
            <a:ext cx="2673261" cy="909875"/>
          </a:xfrm>
          <a:prstGeom prst="wedgeRectCallout">
            <a:avLst>
              <a:gd name="adj1" fmla="val 86812"/>
              <a:gd name="adj2" fmla="val 2260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00FF"/>
                </a:solidFill>
              </a:rPr>
              <a:t>이후 보이는 </a:t>
            </a:r>
            <a:endParaRPr lang="en-US" altLang="ko-KR" dirty="0">
              <a:solidFill>
                <a:srgbClr val="0000FF"/>
              </a:solidFill>
            </a:endParaRPr>
          </a:p>
          <a:p>
            <a:pPr algn="ctr"/>
            <a:r>
              <a:rPr lang="en-US" altLang="ko-KR" dirty="0">
                <a:solidFill>
                  <a:srgbClr val="0000FF"/>
                </a:solidFill>
              </a:rPr>
              <a:t>Confirm </a:t>
            </a:r>
            <a:r>
              <a:rPr lang="ko-KR" altLang="en-US" dirty="0">
                <a:solidFill>
                  <a:srgbClr val="0000FF"/>
                </a:solidFill>
              </a:rPr>
              <a:t>버튼도 클릭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5C140-ECBD-472A-8C1A-1C11C618308B}"/>
              </a:ext>
            </a:extLst>
          </p:cNvPr>
          <p:cNvSpPr txBox="1"/>
          <p:nvPr/>
        </p:nvSpPr>
        <p:spPr>
          <a:xfrm>
            <a:off x="441191" y="828303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ai7dnn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1135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3A581E-7F73-474C-BCB9-8FB445D2B6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팀장</a:t>
            </a:r>
            <a:r>
              <a:rPr lang="en-US" altLang="ko-KR" dirty="0"/>
              <a:t>, Upstream: PR</a:t>
            </a:r>
            <a:r>
              <a:rPr lang="ko-KR" altLang="en-US" dirty="0"/>
              <a:t>의 병합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D01CE-968A-487F-BAF4-1673811B0A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결과적으로 팀원이 작성한 파일이 보임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BD798B4-7836-4F9C-8BB8-803D15ACB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9174" y="1817055"/>
            <a:ext cx="8443044" cy="39271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682B3B-B117-4C6D-B194-F0A0CB2B4FFA}"/>
              </a:ext>
            </a:extLst>
          </p:cNvPr>
          <p:cNvSpPr txBox="1"/>
          <p:nvPr/>
        </p:nvSpPr>
        <p:spPr>
          <a:xfrm>
            <a:off x="441191" y="828303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ai7dnn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246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3E8CBD-2443-4F6F-AAB6-6D94E6F14A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1191" y="423150"/>
            <a:ext cx="6489685" cy="351617"/>
          </a:xfrm>
        </p:spPr>
        <p:txBody>
          <a:bodyPr/>
          <a:lstStyle/>
          <a:p>
            <a:r>
              <a:rPr lang="ko-KR" altLang="en-US" dirty="0"/>
              <a:t>팀원</a:t>
            </a:r>
            <a:r>
              <a:rPr lang="en-US" altLang="ko-KR" dirty="0"/>
              <a:t>, Remote: Remote</a:t>
            </a:r>
            <a:r>
              <a:rPr lang="ko-KR" altLang="en-US" dirty="0"/>
              <a:t>에서도 </a:t>
            </a:r>
            <a:r>
              <a:rPr lang="en-US" altLang="ko-KR" dirty="0"/>
              <a:t>PR </a:t>
            </a:r>
            <a:r>
              <a:rPr lang="ko-KR" altLang="en-US" dirty="0"/>
              <a:t>병합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8BC985-393B-4F2C-8414-856A50484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커밋의</a:t>
            </a:r>
            <a:r>
              <a:rPr lang="ko-KR" altLang="en-US" dirty="0"/>
              <a:t> 수가 </a:t>
            </a:r>
            <a:r>
              <a:rPr lang="en-US" altLang="ko-KR" dirty="0"/>
              <a:t>Upstream</a:t>
            </a:r>
            <a:r>
              <a:rPr lang="ko-KR" altLang="en-US" dirty="0"/>
              <a:t>보다 하나 적음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57C7AB-B803-4762-A641-70472BCD9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284" y="1600292"/>
            <a:ext cx="7908503" cy="5780739"/>
          </a:xfrm>
          <a:prstGeom prst="rect">
            <a:avLst/>
          </a:prstGeom>
        </p:spPr>
      </p:pic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DE5E449E-11C0-46FC-8C3D-8C27F69B72F8}"/>
              </a:ext>
            </a:extLst>
          </p:cNvPr>
          <p:cNvSpPr/>
          <p:nvPr/>
        </p:nvSpPr>
        <p:spPr>
          <a:xfrm>
            <a:off x="2970436" y="5678794"/>
            <a:ext cx="3096344" cy="792088"/>
          </a:xfrm>
          <a:prstGeom prst="wedgeRectCallout">
            <a:avLst>
              <a:gd name="adj1" fmla="val -23697"/>
              <a:gd name="adj2" fmla="val -24310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Upstream</a:t>
            </a:r>
            <a:r>
              <a:rPr lang="ko-KR" altLang="en-US" sz="1400" dirty="0">
                <a:solidFill>
                  <a:srgbClr val="0000FF"/>
                </a:solidFill>
              </a:rPr>
              <a:t>에서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은 되었으나 아직 </a:t>
            </a:r>
            <a:r>
              <a:rPr lang="en-US" altLang="ko-KR" sz="1400" dirty="0">
                <a:solidFill>
                  <a:srgbClr val="0000FF"/>
                </a:solidFill>
              </a:rPr>
              <a:t>remote</a:t>
            </a:r>
            <a:r>
              <a:rPr lang="ko-KR" altLang="en-US" sz="1400" dirty="0">
                <a:solidFill>
                  <a:srgbClr val="0000FF"/>
                </a:solidFill>
              </a:rPr>
              <a:t> 와</a:t>
            </a:r>
            <a:r>
              <a:rPr lang="en-US" altLang="ko-KR" sz="1400" dirty="0">
                <a:solidFill>
                  <a:srgbClr val="0000FF"/>
                </a:solidFill>
              </a:rPr>
              <a:t> sync</a:t>
            </a:r>
            <a:r>
              <a:rPr lang="ko-KR" altLang="en-US" sz="1400" dirty="0">
                <a:solidFill>
                  <a:srgbClr val="0000FF"/>
                </a:solidFill>
              </a:rPr>
              <a:t>는 안된 상태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CFFE31-D1EA-4203-B996-89A848DAAB30}"/>
              </a:ext>
            </a:extLst>
          </p:cNvPr>
          <p:cNvSpPr txBox="1"/>
          <p:nvPr/>
        </p:nvSpPr>
        <p:spPr>
          <a:xfrm>
            <a:off x="378148" y="828303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chatkang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172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C22AE-A0D1-4A58-BDAB-1332755D41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Upstream</a:t>
            </a:r>
            <a:r>
              <a:rPr lang="ko-KR" altLang="en-US" dirty="0"/>
              <a:t>과 </a:t>
            </a:r>
            <a:r>
              <a:rPr lang="en-US" altLang="ko-KR" dirty="0"/>
              <a:t>Remote commit </a:t>
            </a:r>
            <a:r>
              <a:rPr lang="ko-KR" altLang="en-US" dirty="0"/>
              <a:t>비교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76E09F-7F46-444A-8B48-52F7521A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28F2ED-2E70-4BB4-B1AA-C416929FD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90" y="1116335"/>
            <a:ext cx="6993830" cy="351632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0B7628-7D9A-4DD6-990E-B87D9AE6D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058" y="4603867"/>
            <a:ext cx="7146900" cy="2936542"/>
          </a:xfrm>
          <a:prstGeom prst="rect">
            <a:avLst/>
          </a:prstGeom>
        </p:spPr>
      </p:pic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6D4009A0-C5C6-4C98-AEA5-C1EFCCA9B798}"/>
              </a:ext>
            </a:extLst>
          </p:cNvPr>
          <p:cNvSpPr/>
          <p:nvPr/>
        </p:nvSpPr>
        <p:spPr>
          <a:xfrm>
            <a:off x="7002884" y="2196455"/>
            <a:ext cx="2592288" cy="663646"/>
          </a:xfrm>
          <a:prstGeom prst="wedgeRectCallout">
            <a:avLst>
              <a:gd name="adj1" fmla="val -21804"/>
              <a:gd name="adj2" fmla="val 83978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Upstream</a:t>
            </a:r>
            <a:r>
              <a:rPr lang="ko-KR" altLang="en-US" sz="1400" dirty="0">
                <a:solidFill>
                  <a:srgbClr val="0000FF"/>
                </a:solidFill>
              </a:rPr>
              <a:t>에서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병합되어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n</a:t>
            </a:r>
            <a:r>
              <a:rPr lang="ko-KR" altLang="en-US" sz="1400" dirty="0">
                <a:solidFill>
                  <a:srgbClr val="0000FF"/>
                </a:solidFill>
              </a:rPr>
              <a:t>회의 </a:t>
            </a:r>
            <a:r>
              <a:rPr lang="ko-KR" altLang="en-US" sz="1400" dirty="0" err="1">
                <a:solidFill>
                  <a:srgbClr val="0000FF"/>
                </a:solidFill>
              </a:rPr>
              <a:t>커밋</a:t>
            </a:r>
            <a:r>
              <a:rPr lang="ko-KR" altLang="en-US" sz="1400" dirty="0">
                <a:solidFill>
                  <a:srgbClr val="0000FF"/>
                </a:solidFill>
              </a:rPr>
              <a:t> 발생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1B5AB837-C8A2-43D7-B4C8-08815603CAE2}"/>
              </a:ext>
            </a:extLst>
          </p:cNvPr>
          <p:cNvSpPr/>
          <p:nvPr/>
        </p:nvSpPr>
        <p:spPr>
          <a:xfrm>
            <a:off x="7002885" y="5364807"/>
            <a:ext cx="2592287" cy="879670"/>
          </a:xfrm>
          <a:prstGeom prst="wedgeRectCallout">
            <a:avLst>
              <a:gd name="adj1" fmla="val -21352"/>
              <a:gd name="adj2" fmla="val 7464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Remote</a:t>
            </a:r>
            <a:r>
              <a:rPr lang="ko-KR" altLang="en-US" sz="1400" dirty="0">
                <a:solidFill>
                  <a:srgbClr val="0000FF"/>
                </a:solidFill>
              </a:rPr>
              <a:t>에서는 </a:t>
            </a:r>
            <a:r>
              <a:rPr lang="en-US" altLang="ko-KR" sz="1400" dirty="0">
                <a:solidFill>
                  <a:srgbClr val="0000FF"/>
                </a:solidFill>
              </a:rPr>
              <a:t>Upstream</a:t>
            </a:r>
            <a:r>
              <a:rPr lang="ko-KR" altLang="en-US" sz="1400" dirty="0">
                <a:solidFill>
                  <a:srgbClr val="0000FF"/>
                </a:solidFill>
              </a:rPr>
              <a:t>에서  </a:t>
            </a:r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이 병합된 </a:t>
            </a:r>
            <a:r>
              <a:rPr lang="ko-KR" altLang="en-US" sz="1400" dirty="0" err="1">
                <a:solidFill>
                  <a:srgbClr val="0000FF"/>
                </a:solidFill>
              </a:rPr>
              <a:t>커밋이</a:t>
            </a:r>
            <a:r>
              <a:rPr lang="ko-KR" altLang="en-US" sz="1400" dirty="0">
                <a:solidFill>
                  <a:srgbClr val="0000FF"/>
                </a:solidFill>
              </a:rPr>
              <a:t> 반영되지 않아 </a:t>
            </a:r>
            <a:r>
              <a:rPr lang="en-US" altLang="ko-KR" sz="1400" dirty="0">
                <a:solidFill>
                  <a:srgbClr val="0000FF"/>
                </a:solidFill>
              </a:rPr>
              <a:t>n-1</a:t>
            </a:r>
            <a:r>
              <a:rPr lang="ko-KR" altLang="en-US" sz="1400" dirty="0">
                <a:solidFill>
                  <a:srgbClr val="0000FF"/>
                </a:solidFill>
              </a:rPr>
              <a:t>회의 </a:t>
            </a:r>
            <a:r>
              <a:rPr lang="ko-KR" altLang="en-US" sz="1400" dirty="0" err="1">
                <a:solidFill>
                  <a:srgbClr val="0000FF"/>
                </a:solidFill>
              </a:rPr>
              <a:t>커밋</a:t>
            </a:r>
            <a:r>
              <a:rPr lang="ko-KR" altLang="en-US" sz="1400" dirty="0">
                <a:solidFill>
                  <a:srgbClr val="0000FF"/>
                </a:solidFill>
              </a:rPr>
              <a:t> 발생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CC1DB4-2508-4221-BA50-E4CF37A181A2}"/>
              </a:ext>
            </a:extLst>
          </p:cNvPr>
          <p:cNvSpPr txBox="1"/>
          <p:nvPr/>
        </p:nvSpPr>
        <p:spPr>
          <a:xfrm>
            <a:off x="441191" y="828303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ai7dnn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958309-C595-4A9B-AB85-F8C6B027BD2C}"/>
              </a:ext>
            </a:extLst>
          </p:cNvPr>
          <p:cNvSpPr txBox="1"/>
          <p:nvPr/>
        </p:nvSpPr>
        <p:spPr>
          <a:xfrm>
            <a:off x="2369829" y="828303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chatkang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229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629813-90E3-4271-976D-B41D9DA3061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팀원</a:t>
            </a:r>
            <a:r>
              <a:rPr lang="en-US" altLang="ko-KR" dirty="0"/>
              <a:t>, Remote:</a:t>
            </a:r>
            <a:r>
              <a:rPr lang="ko-KR" altLang="en-US" dirty="0"/>
              <a:t> 다시 </a:t>
            </a:r>
            <a:r>
              <a:rPr lang="en-US" altLang="ko-KR" dirty="0"/>
              <a:t>sync fork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8294F0-6C51-4EE8-8556-6B82CF5A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F7E27A-C5F3-479B-B4DB-370F9FE62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178" y="1188343"/>
            <a:ext cx="8371036" cy="53880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5A0734-B63B-4D00-BB1F-33E213FB96FD}"/>
              </a:ext>
            </a:extLst>
          </p:cNvPr>
          <p:cNvSpPr txBox="1"/>
          <p:nvPr/>
        </p:nvSpPr>
        <p:spPr>
          <a:xfrm>
            <a:off x="378148" y="828303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chatkang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09CB6BE0-FFDB-42B6-9260-5EC542BCCDD8}"/>
              </a:ext>
            </a:extLst>
          </p:cNvPr>
          <p:cNvSpPr/>
          <p:nvPr/>
        </p:nvSpPr>
        <p:spPr>
          <a:xfrm>
            <a:off x="4698628" y="5624688"/>
            <a:ext cx="2232248" cy="676223"/>
          </a:xfrm>
          <a:prstGeom prst="wedgeRectCallout">
            <a:avLst>
              <a:gd name="adj1" fmla="val 22901"/>
              <a:gd name="adj2" fmla="val -107927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Remote</a:t>
            </a:r>
            <a:r>
              <a:rPr lang="ko-KR" altLang="en-US" sz="1400" dirty="0">
                <a:solidFill>
                  <a:srgbClr val="0000FF"/>
                </a:solidFill>
              </a:rPr>
              <a:t>에서 </a:t>
            </a:r>
            <a:r>
              <a:rPr lang="en-US" altLang="ko-KR" sz="1400" dirty="0">
                <a:solidFill>
                  <a:srgbClr val="0000FF"/>
                </a:solidFill>
              </a:rPr>
              <a:t>Upstream</a:t>
            </a:r>
            <a:r>
              <a:rPr lang="ko-KR" altLang="en-US" sz="1400" dirty="0">
                <a:solidFill>
                  <a:srgbClr val="0000FF"/>
                </a:solidFill>
              </a:rPr>
              <a:t>과 동일하게 만듦</a:t>
            </a:r>
          </a:p>
        </p:txBody>
      </p:sp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FCED3FB2-8634-4F70-ADD0-8E9E71FD242C}"/>
              </a:ext>
            </a:extLst>
          </p:cNvPr>
          <p:cNvSpPr/>
          <p:nvPr/>
        </p:nvSpPr>
        <p:spPr>
          <a:xfrm>
            <a:off x="1170236" y="3420591"/>
            <a:ext cx="2232248" cy="335196"/>
          </a:xfrm>
          <a:prstGeom prst="wedgeRectCallout">
            <a:avLst>
              <a:gd name="adj1" fmla="val 23356"/>
              <a:gd name="adj2" fmla="val -43321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612654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82ED0-4FE8-4FEF-A998-35A99419AE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팀장</a:t>
            </a:r>
            <a:r>
              <a:rPr lang="en-US" altLang="ko-KR" dirty="0"/>
              <a:t>, Upstream: </a:t>
            </a:r>
            <a:r>
              <a:rPr lang="ko-KR" altLang="en-US" dirty="0"/>
              <a:t>이슈 연결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BE4862-185F-4245-8621-A01C4F547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23A83DF-00E6-4DF6-910A-309F88694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9575" y="1260351"/>
            <a:ext cx="6974249" cy="53648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5D777B-1936-4572-A6BB-3C385D2F54AE}"/>
              </a:ext>
            </a:extLst>
          </p:cNvPr>
          <p:cNvSpPr txBox="1"/>
          <p:nvPr/>
        </p:nvSpPr>
        <p:spPr>
          <a:xfrm>
            <a:off x="441191" y="828303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ai7dnn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231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7BD92B-A116-45B4-A70A-AFCD12BEF3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깃과 </a:t>
            </a:r>
            <a:r>
              <a:rPr lang="ko-KR" altLang="en-US" dirty="0" err="1"/>
              <a:t>깃허브</a:t>
            </a:r>
            <a:r>
              <a:rPr lang="ko-KR" altLang="en-US" dirty="0"/>
              <a:t> 기능 </a:t>
            </a:r>
            <a:r>
              <a:rPr lang="en-US" altLang="ko-KR" dirty="0"/>
              <a:t>Push Pull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C3D33D-E8EC-4E13-A75D-4477D1398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지역</a:t>
            </a:r>
            <a:r>
              <a:rPr lang="en-US" altLang="ko-KR" dirty="0"/>
              <a:t> </a:t>
            </a:r>
            <a:r>
              <a:rPr lang="ko-KR" altLang="en-US" dirty="0"/>
              <a:t>저장소</a:t>
            </a:r>
            <a:r>
              <a:rPr lang="en-US" altLang="ko-KR" dirty="0"/>
              <a:t>(local repo)</a:t>
            </a:r>
            <a:r>
              <a:rPr lang="ko-KR" altLang="en-US" dirty="0"/>
              <a:t> 관점에서 </a:t>
            </a:r>
            <a:endParaRPr lang="en-US" altLang="ko-KR" dirty="0"/>
          </a:p>
          <a:p>
            <a:pPr lvl="1"/>
            <a:r>
              <a:rPr lang="en-US" altLang="ko-KR" dirty="0"/>
              <a:t>Push</a:t>
            </a:r>
            <a:r>
              <a:rPr lang="ko-KR" altLang="en-US" dirty="0"/>
              <a:t> </a:t>
            </a:r>
            <a:endParaRPr lang="en-US" altLang="ko-KR" dirty="0"/>
          </a:p>
          <a:p>
            <a:pPr lvl="2"/>
            <a:r>
              <a:rPr lang="ko-KR" altLang="en-US" dirty="0"/>
              <a:t>원격 저장소</a:t>
            </a:r>
            <a:r>
              <a:rPr lang="en-US" altLang="ko-KR" dirty="0"/>
              <a:t>(remote)</a:t>
            </a:r>
            <a:r>
              <a:rPr lang="ko-KR" altLang="en-US" dirty="0"/>
              <a:t>로 올리기</a:t>
            </a:r>
            <a:endParaRPr lang="en-US" altLang="ko-KR" dirty="0"/>
          </a:p>
          <a:p>
            <a:pPr lvl="1"/>
            <a:r>
              <a:rPr lang="en-US" altLang="ko-KR" dirty="0"/>
              <a:t>Pull</a:t>
            </a:r>
          </a:p>
          <a:p>
            <a:pPr lvl="2"/>
            <a:r>
              <a:rPr lang="ko-KR" altLang="en-US" dirty="0"/>
              <a:t>지역</a:t>
            </a:r>
            <a:r>
              <a:rPr lang="en-US" altLang="ko-KR" dirty="0"/>
              <a:t> </a:t>
            </a:r>
            <a:r>
              <a:rPr lang="ko-KR" altLang="en-US" dirty="0"/>
              <a:t>저장소</a:t>
            </a:r>
            <a:r>
              <a:rPr lang="en-US" altLang="ko-KR" dirty="0"/>
              <a:t>(local)</a:t>
            </a:r>
            <a:r>
              <a:rPr lang="ko-KR" altLang="en-US" dirty="0"/>
              <a:t>로 내리기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Picture 2" descr="https://miro.medium.com/max/1400/1*ztxmD3f3gNtQGt7Wl5pdgQ.jpeg">
            <a:extLst>
              <a:ext uri="{FF2B5EF4-FFF2-40B4-BE49-F238E27FC236}">
                <a16:creationId xmlns:a16="http://schemas.microsoft.com/office/drawing/2014/main" id="{8AD6BBE5-2E33-4DDB-AA5C-90B42AFA81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0696" y="1218875"/>
            <a:ext cx="3371905" cy="167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Git Remotes">
            <a:extLst>
              <a:ext uri="{FF2B5EF4-FFF2-40B4-BE49-F238E27FC236}">
                <a16:creationId xmlns:a16="http://schemas.microsoft.com/office/drawing/2014/main" id="{771E7D8A-BDC4-43C4-91CF-65DD666DE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5297" y="3039506"/>
            <a:ext cx="6477303" cy="424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848BDA8-1566-4CA9-8DCE-E67E4DA60E0C}"/>
              </a:ext>
            </a:extLst>
          </p:cNvPr>
          <p:cNvSpPr/>
          <p:nvPr/>
        </p:nvSpPr>
        <p:spPr>
          <a:xfrm>
            <a:off x="4914652" y="2856098"/>
            <a:ext cx="1584176" cy="49248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우리 수업과 같은 </a:t>
            </a:r>
            <a:r>
              <a:rPr lang="ko-KR" altLang="en-US" sz="1400" dirty="0" err="1">
                <a:solidFill>
                  <a:srgbClr val="0000FF"/>
                </a:solidFill>
              </a:rPr>
              <a:t>깃허브</a:t>
            </a:r>
            <a:r>
              <a:rPr lang="ko-KR" altLang="en-US" sz="1400" dirty="0">
                <a:solidFill>
                  <a:srgbClr val="0000FF"/>
                </a:solidFill>
              </a:rPr>
              <a:t> 저장소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47D867-1099-42A9-8191-759FFEB9A6C1}"/>
              </a:ext>
            </a:extLst>
          </p:cNvPr>
          <p:cNvSpPr/>
          <p:nvPr/>
        </p:nvSpPr>
        <p:spPr>
          <a:xfrm>
            <a:off x="7989732" y="4737999"/>
            <a:ext cx="747029" cy="27861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학생</a:t>
            </a:r>
            <a:r>
              <a:rPr lang="en-US" altLang="ko-KR" sz="1400" dirty="0">
                <a:solidFill>
                  <a:srgbClr val="0000FF"/>
                </a:solidFill>
              </a:rPr>
              <a:t>1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4A50E1B-C10D-4FB2-B653-B9D751F1CFC6}"/>
              </a:ext>
            </a:extLst>
          </p:cNvPr>
          <p:cNvSpPr/>
          <p:nvPr/>
        </p:nvSpPr>
        <p:spPr>
          <a:xfrm>
            <a:off x="2871479" y="6516935"/>
            <a:ext cx="747029" cy="27861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학생</a:t>
            </a:r>
            <a:r>
              <a:rPr lang="en-US" altLang="ko-KR" sz="1400" dirty="0">
                <a:solidFill>
                  <a:srgbClr val="0000FF"/>
                </a:solidFill>
              </a:rPr>
              <a:t>2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00A6707-18D8-4117-9152-1D49857AE8E4}"/>
              </a:ext>
            </a:extLst>
          </p:cNvPr>
          <p:cNvSpPr/>
          <p:nvPr/>
        </p:nvSpPr>
        <p:spPr>
          <a:xfrm>
            <a:off x="5706740" y="5724847"/>
            <a:ext cx="1584177" cy="492485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주소를 아는 모든 사용자 접근 가능</a:t>
            </a:r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791D7D41-6573-46E2-9C96-BF83B0F74B7F}"/>
              </a:ext>
            </a:extLst>
          </p:cNvPr>
          <p:cNvSpPr/>
          <p:nvPr/>
        </p:nvSpPr>
        <p:spPr>
          <a:xfrm>
            <a:off x="7461242" y="2996420"/>
            <a:ext cx="1746941" cy="511739"/>
          </a:xfrm>
          <a:prstGeom prst="wedgeRectCallout">
            <a:avLst>
              <a:gd name="adj1" fmla="val -127607"/>
              <a:gd name="adj2" fmla="val 116113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rgbClr val="0000FF"/>
                </a:solidFill>
              </a:rPr>
              <a:t>권한이 있는</a:t>
            </a:r>
            <a:br>
              <a:rPr lang="en-US" altLang="ko-KR" sz="1600" dirty="0">
                <a:solidFill>
                  <a:srgbClr val="0000FF"/>
                </a:solidFill>
              </a:rPr>
            </a:br>
            <a:r>
              <a:rPr lang="ko-KR" altLang="en-US" sz="1600" dirty="0">
                <a:solidFill>
                  <a:srgbClr val="0000FF"/>
                </a:solidFill>
              </a:rPr>
              <a:t>사용자만 가능</a:t>
            </a:r>
          </a:p>
        </p:txBody>
      </p:sp>
    </p:spTree>
    <p:extLst>
      <p:ext uri="{BB962C8B-B14F-4D97-AF65-F5344CB8AC3E}">
        <p14:creationId xmlns:p14="http://schemas.microsoft.com/office/powerpoint/2010/main" val="2477377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3B7B1-2C14-4883-AB4A-18BDC156DB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깃허브에서의</a:t>
            </a:r>
            <a:r>
              <a:rPr lang="en-US" altLang="ko-KR" dirty="0"/>
              <a:t> origin upstream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B35BC1-DE29-4598-8A40-4321E62E4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원격 서버</a:t>
            </a:r>
            <a:r>
              <a:rPr lang="en-US" altLang="ko-KR" dirty="0"/>
              <a:t>(remote)</a:t>
            </a:r>
            <a:r>
              <a:rPr lang="ko-KR" altLang="en-US" dirty="0"/>
              <a:t>가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  <a:p>
            <a:pPr lvl="1"/>
            <a:r>
              <a:rPr lang="en-US" altLang="ko-KR" dirty="0"/>
              <a:t>Upstream</a:t>
            </a:r>
          </a:p>
          <a:p>
            <a:pPr lvl="2"/>
            <a:r>
              <a:rPr lang="ko-KR" altLang="en-US" dirty="0"/>
              <a:t>오픈소스</a:t>
            </a:r>
            <a:r>
              <a:rPr lang="en-US" altLang="ko-KR" dirty="0"/>
              <a:t>(</a:t>
            </a:r>
            <a:r>
              <a:rPr lang="ko-KR" altLang="en-US" dirty="0"/>
              <a:t>프로젝트</a:t>
            </a:r>
            <a:r>
              <a:rPr lang="en-US" altLang="ko-KR" dirty="0"/>
              <a:t>) </a:t>
            </a:r>
            <a:r>
              <a:rPr lang="ko-KR" altLang="en-US" dirty="0"/>
              <a:t>또는 타인의 저장소</a:t>
            </a:r>
            <a:endParaRPr lang="en-US" altLang="ko-KR" dirty="0"/>
          </a:p>
          <a:p>
            <a:pPr lvl="1"/>
            <a:r>
              <a:rPr lang="en-US" altLang="ko-KR" dirty="0"/>
              <a:t>Origin(</a:t>
            </a:r>
            <a:r>
              <a:rPr lang="ko-KR" altLang="en-US" dirty="0"/>
              <a:t>또는 </a:t>
            </a:r>
            <a:r>
              <a:rPr lang="en-US" altLang="ko-KR" dirty="0"/>
              <a:t>remote)</a:t>
            </a:r>
          </a:p>
          <a:p>
            <a:pPr lvl="2"/>
            <a:r>
              <a:rPr lang="en-US" altLang="ko-KR" dirty="0"/>
              <a:t>Upstream</a:t>
            </a:r>
            <a:r>
              <a:rPr lang="ko-KR" altLang="en-US" dirty="0"/>
              <a:t>을 내 계정으로 </a:t>
            </a:r>
            <a:r>
              <a:rPr lang="en-US" altLang="ko-KR" dirty="0"/>
              <a:t>Fork</a:t>
            </a:r>
            <a:r>
              <a:rPr lang="ko-KR" altLang="en-US" dirty="0"/>
              <a:t>한 자신의 저장소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3074" name="Picture 2" descr="Triangular workflow">
            <a:extLst>
              <a:ext uri="{FF2B5EF4-FFF2-40B4-BE49-F238E27FC236}">
                <a16:creationId xmlns:a16="http://schemas.microsoft.com/office/drawing/2014/main" id="{672BE3AF-8FDA-427A-85B9-29995F1F3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316" y="2890286"/>
            <a:ext cx="7434932" cy="353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말풍선: 사각형 4">
            <a:extLst>
              <a:ext uri="{FF2B5EF4-FFF2-40B4-BE49-F238E27FC236}">
                <a16:creationId xmlns:a16="http://schemas.microsoft.com/office/drawing/2014/main" id="{DBBD9C0F-0CC1-4660-B534-89E54F1026AE}"/>
              </a:ext>
            </a:extLst>
          </p:cNvPr>
          <p:cNvSpPr/>
          <p:nvPr/>
        </p:nvSpPr>
        <p:spPr>
          <a:xfrm>
            <a:off x="1674292" y="5004767"/>
            <a:ext cx="2442715" cy="405819"/>
          </a:xfrm>
          <a:prstGeom prst="wedgeRectCallout">
            <a:avLst>
              <a:gd name="adj1" fmla="val 21471"/>
              <a:gd name="adj2" fmla="val -246048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00FF"/>
                </a:solidFill>
              </a:rPr>
              <a:t>ai7dnn/pr-train</a:t>
            </a:r>
            <a:endParaRPr lang="ko-KR" altLang="en-US" dirty="0">
              <a:solidFill>
                <a:srgbClr val="0000FF"/>
              </a:solidFill>
            </a:endParaRPr>
          </a:p>
        </p:txBody>
      </p:sp>
      <p:sp>
        <p:nvSpPr>
          <p:cNvPr id="6" name="말풍선: 사각형 5">
            <a:extLst>
              <a:ext uri="{FF2B5EF4-FFF2-40B4-BE49-F238E27FC236}">
                <a16:creationId xmlns:a16="http://schemas.microsoft.com/office/drawing/2014/main" id="{7B382DD7-F3E3-4516-862D-549758C78506}"/>
              </a:ext>
            </a:extLst>
          </p:cNvPr>
          <p:cNvSpPr/>
          <p:nvPr/>
        </p:nvSpPr>
        <p:spPr>
          <a:xfrm>
            <a:off x="6930876" y="5004767"/>
            <a:ext cx="2442715" cy="405819"/>
          </a:xfrm>
          <a:prstGeom prst="wedgeRectCallout">
            <a:avLst>
              <a:gd name="adj1" fmla="val -22592"/>
              <a:gd name="adj2" fmla="val -25308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solidFill>
                  <a:srgbClr val="0000FF"/>
                </a:solidFill>
              </a:rPr>
              <a:t>chatkang</a:t>
            </a:r>
            <a:r>
              <a:rPr lang="en-US" altLang="ko-KR" dirty="0">
                <a:solidFill>
                  <a:srgbClr val="0000FF"/>
                </a:solidFill>
              </a:rPr>
              <a:t>/pr-train</a:t>
            </a:r>
            <a:endParaRPr lang="ko-KR" alt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17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다른 사용자 저장소</a:t>
            </a:r>
            <a:r>
              <a:rPr lang="en-US" altLang="ko-KR" dirty="0"/>
              <a:t>, </a:t>
            </a:r>
            <a:r>
              <a:rPr lang="ko-KR" altLang="en-US" dirty="0"/>
              <a:t>오픈소스에 기여</a:t>
            </a:r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팀원</a:t>
            </a:r>
            <a:r>
              <a:rPr lang="en-US" altLang="ko-KR" dirty="0"/>
              <a:t>, </a:t>
            </a:r>
            <a:r>
              <a:rPr lang="ko-KR" altLang="en-US" dirty="0"/>
              <a:t>또는 다른 프로젝트의 </a:t>
            </a:r>
            <a:r>
              <a:rPr lang="ko-KR" altLang="en-US" dirty="0" err="1"/>
              <a:t>기여자로서의</a:t>
            </a:r>
            <a:r>
              <a:rPr lang="ko-KR" altLang="en-US" dirty="0"/>
              <a:t> 기여</a:t>
            </a:r>
            <a:r>
              <a:rPr lang="en-US" altLang="ko-KR" dirty="0"/>
              <a:t>(contribution)</a:t>
            </a:r>
            <a:r>
              <a:rPr lang="ko-KR" altLang="en-US" dirty="0"/>
              <a:t>의 종류</a:t>
            </a:r>
            <a:endParaRPr lang="en-US" altLang="ko-KR" dirty="0"/>
          </a:p>
          <a:p>
            <a:pPr lvl="1"/>
            <a:r>
              <a:rPr lang="ko-KR" altLang="en-US" dirty="0"/>
              <a:t>저장소</a:t>
            </a:r>
            <a:r>
              <a:rPr lang="en-US" altLang="ko-KR" dirty="0"/>
              <a:t>(</a:t>
            </a:r>
            <a:r>
              <a:rPr lang="ko-KR" altLang="en-US" dirty="0"/>
              <a:t>오픈 소스</a:t>
            </a:r>
            <a:r>
              <a:rPr lang="en-US" altLang="ko-KR" dirty="0"/>
              <a:t>)</a:t>
            </a:r>
            <a:r>
              <a:rPr lang="ko-KR" altLang="en-US" dirty="0"/>
              <a:t>에 도움이 될 만한 모든 활동</a:t>
            </a:r>
          </a:p>
          <a:p>
            <a:pPr lvl="2"/>
            <a:r>
              <a:rPr lang="ko-KR" altLang="en-US" dirty="0"/>
              <a:t>기능 제안 및 추가</a:t>
            </a:r>
            <a:endParaRPr lang="en-US" altLang="ko-KR" dirty="0"/>
          </a:p>
          <a:p>
            <a:pPr lvl="2"/>
            <a:r>
              <a:rPr lang="ko-KR" altLang="en-US" dirty="0"/>
              <a:t>기존 소스의 버그를 수정</a:t>
            </a:r>
            <a:endParaRPr lang="en-US" altLang="ko-KR" dirty="0"/>
          </a:p>
          <a:p>
            <a:pPr lvl="2"/>
            <a:r>
              <a:rPr lang="ko-KR" altLang="en-US" dirty="0"/>
              <a:t>여러 다양한 방법의 기여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향후 여러분들의 오픈 프로젝트에 대한 기여 방안 사례</a:t>
            </a:r>
            <a:endParaRPr lang="en-US" altLang="ko-KR" dirty="0"/>
          </a:p>
          <a:p>
            <a:pPr lvl="1"/>
            <a:r>
              <a:rPr lang="ko-KR" altLang="en-US" dirty="0"/>
              <a:t>초기</a:t>
            </a:r>
            <a:r>
              <a:rPr lang="en-US" altLang="ko-KR" dirty="0"/>
              <a:t>, </a:t>
            </a:r>
            <a:r>
              <a:rPr lang="ko-KR" altLang="en-US" dirty="0"/>
              <a:t>특정 오픈 소스에 대해 공부하기 시작했을 경우</a:t>
            </a:r>
          </a:p>
          <a:p>
            <a:pPr lvl="2"/>
            <a:r>
              <a:rPr lang="ko-KR" altLang="en-US" dirty="0"/>
              <a:t>오픈 소스에서 영문으로 작성된 </a:t>
            </a:r>
            <a:r>
              <a:rPr lang="en-US" altLang="ko-KR" dirty="0"/>
              <a:t>README </a:t>
            </a:r>
            <a:r>
              <a:rPr lang="ko-KR" altLang="en-US" dirty="0"/>
              <a:t>파일의 한국어 번역에 기여</a:t>
            </a:r>
            <a:endParaRPr lang="en-US" altLang="ko-KR" dirty="0"/>
          </a:p>
          <a:p>
            <a:pPr lvl="1"/>
            <a:r>
              <a:rPr lang="ko-KR" altLang="en-US" dirty="0"/>
              <a:t>해당 오픈 소스 프로젝트를 어느 정도 이해하고 있는 경우</a:t>
            </a:r>
          </a:p>
          <a:p>
            <a:pPr lvl="2"/>
            <a:r>
              <a:rPr lang="ko-KR" altLang="en-US" dirty="0"/>
              <a:t>문서화 작업에 기여</a:t>
            </a:r>
            <a:endParaRPr lang="en-US" altLang="ko-KR" dirty="0"/>
          </a:p>
          <a:p>
            <a:pPr lvl="3"/>
            <a:r>
              <a:rPr lang="ko-KR" altLang="en-US" dirty="0"/>
              <a:t>소스나 문서의 오타 수정</a:t>
            </a:r>
            <a:endParaRPr lang="en-US" altLang="ko-KR" dirty="0"/>
          </a:p>
          <a:p>
            <a:pPr lvl="3"/>
            <a:r>
              <a:rPr lang="ko-KR" altLang="en-US" dirty="0"/>
              <a:t>잘못 번역된 한글 수정</a:t>
            </a:r>
            <a:endParaRPr lang="en-US" altLang="ko-KR" dirty="0"/>
          </a:p>
          <a:p>
            <a:pPr lvl="1"/>
            <a:r>
              <a:rPr lang="ko-KR" altLang="en-US" dirty="0"/>
              <a:t>오픈 소스를 알고 있는 경우</a:t>
            </a:r>
            <a:endParaRPr lang="en-US" altLang="ko-KR" dirty="0"/>
          </a:p>
          <a:p>
            <a:pPr lvl="2"/>
            <a:r>
              <a:rPr lang="ko-KR" altLang="en-US" dirty="0"/>
              <a:t>기능과 버그 수정에 기여</a:t>
            </a:r>
            <a:endParaRPr lang="en-US" altLang="ko-KR" dirty="0"/>
          </a:p>
          <a:p>
            <a:pPr lvl="3"/>
            <a:r>
              <a:rPr lang="ko-KR" altLang="en-US" dirty="0"/>
              <a:t>소스 코드 수정에 기여</a:t>
            </a:r>
          </a:p>
          <a:p>
            <a:pPr lvl="3"/>
            <a:r>
              <a:rPr lang="ko-KR" altLang="en-US" dirty="0"/>
              <a:t>오픈 소스의 버그를 찾고 수정</a:t>
            </a:r>
            <a:endParaRPr lang="en-US" altLang="ko-KR" dirty="0"/>
          </a:p>
          <a:p>
            <a:pPr lvl="3"/>
            <a:r>
              <a:rPr lang="ko-KR" altLang="en-US" dirty="0"/>
              <a:t>추가 기능 제안과 코드 제안 및 추가</a:t>
            </a:r>
            <a:endParaRPr lang="en-US" altLang="ko-KR" dirty="0"/>
          </a:p>
          <a:p>
            <a:pPr lvl="2"/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50CCE-1B3B-41E8-863E-ABDD8BF44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  <a:r>
              <a:rPr lang="ko-KR" altLang="en-US" dirty="0"/>
              <a:t>란</a:t>
            </a:r>
            <a:r>
              <a:rPr lang="en-US" altLang="ko-KR" dirty="0"/>
              <a:t>?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8E94A-F69D-4BD4-BF2C-DDB1CB7F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request, </a:t>
            </a:r>
            <a:r>
              <a:rPr lang="ko-KR" altLang="en-US" dirty="0"/>
              <a:t>간단히 </a:t>
            </a:r>
            <a:r>
              <a:rPr lang="en-US" altLang="ko-KR" dirty="0"/>
              <a:t>PR, </a:t>
            </a:r>
            <a:r>
              <a:rPr lang="ko-KR" altLang="en-US" dirty="0"/>
              <a:t>우리 말로는 </a:t>
            </a:r>
            <a:r>
              <a:rPr lang="en-US" altLang="ko-KR" dirty="0"/>
              <a:t>“</a:t>
            </a:r>
            <a:r>
              <a:rPr lang="ko-KR" altLang="en-US" dirty="0"/>
              <a:t>수정 요청</a:t>
            </a:r>
            <a:r>
              <a:rPr lang="en-US" altLang="ko-KR" dirty="0"/>
              <a:t>”, “</a:t>
            </a:r>
            <a:r>
              <a:rPr lang="ko-KR" altLang="en-US" dirty="0"/>
              <a:t>끌기 요청</a:t>
            </a:r>
            <a:r>
              <a:rPr lang="en-US" altLang="ko-KR" dirty="0"/>
              <a:t>”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수정 권한이 없는 타인의</a:t>
            </a:r>
            <a:r>
              <a:rPr lang="en-US" altLang="ko-KR" dirty="0"/>
              <a:t> </a:t>
            </a:r>
            <a:r>
              <a:rPr lang="ko-KR" altLang="en-US" dirty="0"/>
              <a:t>오픈소스</a:t>
            </a:r>
            <a:r>
              <a:rPr lang="en-US" altLang="ko-KR" dirty="0"/>
              <a:t>(</a:t>
            </a:r>
            <a:r>
              <a:rPr lang="ko-KR" altLang="en-US" dirty="0"/>
              <a:t>저장소</a:t>
            </a:r>
            <a:r>
              <a:rPr lang="en-US" altLang="ko-KR" dirty="0"/>
              <a:t>)</a:t>
            </a:r>
            <a:r>
              <a:rPr lang="ko-KR" altLang="en-US" dirty="0"/>
              <a:t>에 저장소 수정 등의 기여 요청을 하는 알림</a:t>
            </a:r>
            <a:endParaRPr lang="en-US" altLang="ko-KR" dirty="0"/>
          </a:p>
          <a:p>
            <a:pPr lvl="2"/>
            <a:r>
              <a:rPr lang="ko-KR" altLang="en-US" dirty="0"/>
              <a:t>프로젝트</a:t>
            </a:r>
            <a:r>
              <a:rPr lang="en-US" altLang="ko-KR" dirty="0"/>
              <a:t> </a:t>
            </a:r>
            <a:r>
              <a:rPr lang="ko-KR" altLang="en-US" dirty="0"/>
              <a:t>수행 시 개발자로서 코드 수정을 알림 </a:t>
            </a:r>
            <a:endParaRPr lang="en-US" altLang="ko-KR" dirty="0"/>
          </a:p>
          <a:p>
            <a:pPr lvl="1"/>
            <a:r>
              <a:rPr lang="ko-KR" altLang="en-US" dirty="0"/>
              <a:t>저장소 소유자</a:t>
            </a:r>
            <a:r>
              <a:rPr lang="en-US" altLang="ko-KR" dirty="0"/>
              <a:t>(</a:t>
            </a:r>
            <a:r>
              <a:rPr lang="ko-KR" altLang="en-US" dirty="0"/>
              <a:t>또는 관리자</a:t>
            </a:r>
            <a:r>
              <a:rPr lang="en-US" altLang="ko-KR" dirty="0"/>
              <a:t>)</a:t>
            </a:r>
            <a:r>
              <a:rPr lang="ko-KR" altLang="en-US" dirty="0"/>
              <a:t> 관점에서</a:t>
            </a:r>
            <a:r>
              <a:rPr lang="en-US" altLang="ko-KR" dirty="0"/>
              <a:t>, </a:t>
            </a:r>
            <a:r>
              <a:rPr lang="ko-KR" altLang="en-US" dirty="0"/>
              <a:t>소유자에게 </a:t>
            </a:r>
            <a:r>
              <a:rPr lang="en-US" altLang="ko-KR" dirty="0"/>
              <a:t>“</a:t>
            </a:r>
            <a:r>
              <a:rPr lang="ko-KR" altLang="en-US" dirty="0"/>
              <a:t>수정 내용의 </a:t>
            </a:r>
            <a:r>
              <a:rPr lang="en-US" altLang="ko-KR" dirty="0"/>
              <a:t>pull</a:t>
            </a:r>
            <a:r>
              <a:rPr lang="ko-KR" altLang="en-US" dirty="0"/>
              <a:t> 요청</a:t>
            </a:r>
            <a:r>
              <a:rPr lang="en-US" altLang="ko-KR" dirty="0"/>
              <a:t>”</a:t>
            </a:r>
            <a:r>
              <a:rPr lang="ko-KR" altLang="en-US" dirty="0"/>
              <a:t>하는 작업</a:t>
            </a:r>
            <a:endParaRPr lang="en-US" altLang="ko-KR" dirty="0"/>
          </a:p>
          <a:p>
            <a:pPr lvl="2"/>
            <a:r>
              <a:rPr lang="ko-KR" altLang="en-US" dirty="0"/>
              <a:t>기여자의 수정 내용을 가져와</a:t>
            </a:r>
            <a:r>
              <a:rPr lang="en-US" altLang="ko-KR" dirty="0"/>
              <a:t>(pull) </a:t>
            </a:r>
            <a:r>
              <a:rPr lang="ko-KR" altLang="en-US" dirty="0"/>
              <a:t>소유자의 저장소에 병합</a:t>
            </a:r>
            <a:r>
              <a:rPr lang="en-US" altLang="ko-KR" dirty="0"/>
              <a:t>(merge)</a:t>
            </a:r>
            <a:r>
              <a:rPr lang="ko-KR" altLang="en-US" dirty="0"/>
              <a:t>하는</a:t>
            </a:r>
            <a:r>
              <a:rPr lang="en-US" altLang="ko-KR" dirty="0"/>
              <a:t> </a:t>
            </a:r>
            <a:r>
              <a:rPr lang="ko-KR" altLang="en-US" dirty="0"/>
              <a:t>작업을 요청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PR </a:t>
            </a:r>
            <a:r>
              <a:rPr lang="ko-KR" altLang="en-US" dirty="0"/>
              <a:t>작성자</a:t>
            </a:r>
            <a:endParaRPr lang="en-US" altLang="ko-KR" dirty="0"/>
          </a:p>
          <a:p>
            <a:pPr lvl="2"/>
            <a:r>
              <a:rPr lang="ko-KR" altLang="en-US" dirty="0"/>
              <a:t>개발자</a:t>
            </a:r>
            <a:r>
              <a:rPr lang="en-US" altLang="ko-KR" dirty="0"/>
              <a:t>(</a:t>
            </a:r>
            <a:r>
              <a:rPr lang="ko-KR" altLang="en-US" dirty="0"/>
              <a:t>또는 팀원</a:t>
            </a:r>
            <a:r>
              <a:rPr lang="en-US" altLang="ko-KR" dirty="0"/>
              <a:t>), </a:t>
            </a:r>
            <a:r>
              <a:rPr lang="ko-KR" altLang="en-US" dirty="0"/>
              <a:t>기여자</a:t>
            </a:r>
            <a:endParaRPr lang="en-US" altLang="ko-KR" dirty="0"/>
          </a:p>
          <a:p>
            <a:pPr lvl="3"/>
            <a:r>
              <a:rPr lang="en-US" altLang="ko-KR" dirty="0"/>
              <a:t>developer</a:t>
            </a:r>
          </a:p>
          <a:p>
            <a:pPr lvl="1"/>
            <a:r>
              <a:rPr lang="ko-KR" altLang="en-US" dirty="0"/>
              <a:t>제안된 </a:t>
            </a:r>
            <a:r>
              <a:rPr lang="en-US" altLang="ko-KR" dirty="0"/>
              <a:t>PR </a:t>
            </a:r>
            <a:r>
              <a:rPr lang="ko-KR" altLang="en-US" dirty="0"/>
              <a:t>검토와 병합</a:t>
            </a:r>
            <a:endParaRPr lang="en-US" altLang="ko-KR" dirty="0"/>
          </a:p>
          <a:p>
            <a:pPr lvl="2"/>
            <a:r>
              <a:rPr lang="ko-KR" altLang="en-US" dirty="0"/>
              <a:t>프로젝트 관리자</a:t>
            </a:r>
            <a:endParaRPr lang="en-US" altLang="ko-KR" dirty="0"/>
          </a:p>
          <a:p>
            <a:pPr lvl="3"/>
            <a:r>
              <a:rPr lang="en-US" altLang="ko-KR" dirty="0"/>
              <a:t>Code owner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BE2A02-7CC9-4709-A035-29D2AF095DE0}"/>
              </a:ext>
            </a:extLst>
          </p:cNvPr>
          <p:cNvSpPr/>
          <p:nvPr/>
        </p:nvSpPr>
        <p:spPr>
          <a:xfrm>
            <a:off x="2250356" y="7121274"/>
            <a:ext cx="53285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2"/>
              </a:rPr>
              <a:t>https://www.coursereport.com/blog/what-is-github</a:t>
            </a:r>
            <a:endParaRPr lang="en-US" altLang="ko-KR" sz="16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B14F14-A7D6-44C0-B776-8A1655E26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515" y="2828357"/>
            <a:ext cx="5221665" cy="4120626"/>
          </a:xfrm>
          <a:prstGeom prst="rect">
            <a:avLst/>
          </a:prstGeom>
        </p:spPr>
      </p:pic>
      <p:sp>
        <p:nvSpPr>
          <p:cNvPr id="7" name="말풍선: 사각형 6">
            <a:extLst>
              <a:ext uri="{FF2B5EF4-FFF2-40B4-BE49-F238E27FC236}">
                <a16:creationId xmlns:a16="http://schemas.microsoft.com/office/drawing/2014/main" id="{86238A7F-6413-40F4-A27E-12FE3A79AD25}"/>
              </a:ext>
            </a:extLst>
          </p:cNvPr>
          <p:cNvSpPr/>
          <p:nvPr/>
        </p:nvSpPr>
        <p:spPr>
          <a:xfrm>
            <a:off x="424146" y="5076775"/>
            <a:ext cx="4067368" cy="952930"/>
          </a:xfrm>
          <a:prstGeom prst="wedgeRectCallout">
            <a:avLst>
              <a:gd name="adj1" fmla="val 58600"/>
              <a:gd name="adj2" fmla="val 20439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</a:t>
            </a:r>
            <a:r>
              <a:rPr lang="ko-KR" altLang="en-US" sz="1400" dirty="0">
                <a:solidFill>
                  <a:srgbClr val="0000FF"/>
                </a:solidFill>
              </a:rPr>
              <a:t>에서의 </a:t>
            </a:r>
            <a:r>
              <a:rPr lang="en-US" altLang="ko-KR" sz="1400" dirty="0">
                <a:solidFill>
                  <a:srgbClr val="0000FF"/>
                </a:solidFill>
              </a:rPr>
              <a:t>pull</a:t>
            </a:r>
            <a:r>
              <a:rPr lang="ko-KR" altLang="en-US" sz="1400" dirty="0">
                <a:solidFill>
                  <a:srgbClr val="0000FF"/>
                </a:solidFill>
              </a:rPr>
              <a:t>은 원격과 지역 개념을 떠나서</a:t>
            </a:r>
            <a:br>
              <a:rPr lang="en-US" altLang="ko-KR" sz="1400" dirty="0">
                <a:solidFill>
                  <a:srgbClr val="0000FF"/>
                </a:solidFill>
              </a:rPr>
            </a:br>
            <a:r>
              <a:rPr lang="ko-KR" altLang="en-US" sz="1400" dirty="0">
                <a:solidFill>
                  <a:srgbClr val="0000FF"/>
                </a:solidFill>
              </a:rPr>
              <a:t>기여자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>
                <a:solidFill>
                  <a:srgbClr val="0000FF"/>
                </a:solidFill>
              </a:rPr>
              <a:t>또는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ko-KR" altLang="en-US" sz="1400" dirty="0">
                <a:solidFill>
                  <a:srgbClr val="0000FF"/>
                </a:solidFill>
              </a:rPr>
              <a:t>개발자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의 수정 등의 기여를 가져와 반영</a:t>
            </a:r>
            <a:r>
              <a:rPr lang="en-US" altLang="ko-KR" sz="1400" dirty="0">
                <a:solidFill>
                  <a:srgbClr val="0000FF"/>
                </a:solidFill>
              </a:rPr>
              <a:t>(</a:t>
            </a:r>
            <a:r>
              <a:rPr lang="ko-KR" altLang="en-US" sz="1400" dirty="0">
                <a:solidFill>
                  <a:srgbClr val="0000FF"/>
                </a:solidFill>
              </a:rPr>
              <a:t>병합</a:t>
            </a:r>
            <a:r>
              <a:rPr lang="en-US" altLang="ko-KR" sz="1400" dirty="0">
                <a:solidFill>
                  <a:srgbClr val="0000FF"/>
                </a:solidFill>
              </a:rPr>
              <a:t>)</a:t>
            </a:r>
            <a:r>
              <a:rPr lang="ko-KR" altLang="en-US" sz="1400" dirty="0">
                <a:solidFill>
                  <a:srgbClr val="0000FF"/>
                </a:solidFill>
              </a:rPr>
              <a:t>하는 것을 말함</a:t>
            </a:r>
          </a:p>
        </p:txBody>
      </p: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283D9A61-CDB0-478E-AFEE-2C839DB10EC6}"/>
              </a:ext>
            </a:extLst>
          </p:cNvPr>
          <p:cNvSpPr/>
          <p:nvPr/>
        </p:nvSpPr>
        <p:spPr>
          <a:xfrm>
            <a:off x="8474925" y="3996655"/>
            <a:ext cx="1696311" cy="792088"/>
          </a:xfrm>
          <a:prstGeom prst="wedgeRectCallout">
            <a:avLst>
              <a:gd name="adj1" fmla="val -65762"/>
              <a:gd name="adj2" fmla="val 17615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Upstream</a:t>
            </a:r>
            <a:r>
              <a:rPr lang="ko-KR" altLang="en-US" sz="1400" dirty="0">
                <a:solidFill>
                  <a:srgbClr val="0000FF"/>
                </a:solidFill>
              </a:rPr>
              <a:t>을 </a:t>
            </a:r>
            <a:r>
              <a:rPr lang="en-US" altLang="ko-KR" sz="1400" dirty="0">
                <a:solidFill>
                  <a:srgbClr val="0000FF"/>
                </a:solidFill>
              </a:rPr>
              <a:t>fork </a:t>
            </a:r>
            <a:r>
              <a:rPr lang="ko-KR" altLang="en-US" sz="1400" dirty="0">
                <a:solidFill>
                  <a:srgbClr val="0000FF"/>
                </a:solidFill>
              </a:rPr>
              <a:t>하거나 직접</a:t>
            </a:r>
            <a:r>
              <a:rPr lang="en-US" altLang="ko-KR" sz="1400" dirty="0">
                <a:solidFill>
                  <a:srgbClr val="0000FF"/>
                </a:solidFill>
              </a:rPr>
              <a:t> </a:t>
            </a:r>
            <a:r>
              <a:rPr lang="ko-KR" altLang="en-US" sz="1400" dirty="0">
                <a:solidFill>
                  <a:srgbClr val="0000FF"/>
                </a:solidFill>
              </a:rPr>
              <a:t>수정해서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가능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1214846-EFC1-4754-932A-DAF1F0915397}"/>
              </a:ext>
            </a:extLst>
          </p:cNvPr>
          <p:cNvSpPr/>
          <p:nvPr/>
        </p:nvSpPr>
        <p:spPr>
          <a:xfrm>
            <a:off x="4698628" y="5292799"/>
            <a:ext cx="72008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ED63B9CD-5E86-424E-BB55-8BAD5114627F}"/>
              </a:ext>
            </a:extLst>
          </p:cNvPr>
          <p:cNvSpPr/>
          <p:nvPr/>
        </p:nvSpPr>
        <p:spPr>
          <a:xfrm>
            <a:off x="8651899" y="5157196"/>
            <a:ext cx="1591345" cy="792088"/>
          </a:xfrm>
          <a:prstGeom prst="wedgeRectCallout">
            <a:avLst>
              <a:gd name="adj1" fmla="val -21468"/>
              <a:gd name="adj2" fmla="val 72204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승인이 없으면 계속 수정해서</a:t>
            </a:r>
            <a:endParaRPr lang="en-US" altLang="ko-KR" sz="1400" dirty="0">
              <a:solidFill>
                <a:srgbClr val="0000FF"/>
              </a:solidFill>
            </a:endParaRPr>
          </a:p>
          <a:p>
            <a:pPr algn="ctr"/>
            <a:r>
              <a:rPr lang="ko-KR" altLang="en-US" sz="1400" dirty="0">
                <a:solidFill>
                  <a:srgbClr val="0000FF"/>
                </a:solidFill>
              </a:rPr>
              <a:t>다시 </a:t>
            </a:r>
            <a:r>
              <a:rPr lang="en-US" altLang="ko-KR" sz="1400" dirty="0">
                <a:solidFill>
                  <a:srgbClr val="0000FF"/>
                </a:solidFill>
              </a:rPr>
              <a:t>PR </a:t>
            </a:r>
            <a:r>
              <a:rPr lang="ko-KR" altLang="en-US" sz="1400" dirty="0">
                <a:solidFill>
                  <a:srgbClr val="0000FF"/>
                </a:solidFill>
              </a:rPr>
              <a:t>요청</a:t>
            </a:r>
          </a:p>
        </p:txBody>
      </p:sp>
    </p:spTree>
    <p:extLst>
      <p:ext uri="{BB962C8B-B14F-4D97-AF65-F5344CB8AC3E}">
        <p14:creationId xmlns:p14="http://schemas.microsoft.com/office/powerpoint/2010/main" val="273194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750CCE-1B3B-41E8-863E-ABDD8BF449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PR(pull</a:t>
            </a:r>
            <a:r>
              <a:rPr lang="ko-KR" altLang="en-US" dirty="0"/>
              <a:t> </a:t>
            </a:r>
            <a:r>
              <a:rPr lang="en-US" altLang="ko-KR" dirty="0"/>
              <a:t>request) </a:t>
            </a:r>
            <a:r>
              <a:rPr lang="ko-KR" altLang="en-US" dirty="0"/>
              <a:t>처리 과정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18E94A-F69D-4BD4-BF2C-DDB1CB7F3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기여자</a:t>
            </a:r>
            <a:r>
              <a:rPr lang="en-US" altLang="ko-KR" dirty="0"/>
              <a:t> </a:t>
            </a:r>
            <a:r>
              <a:rPr lang="ko-KR" altLang="en-US" dirty="0"/>
              <a:t>관점</a:t>
            </a:r>
            <a:endParaRPr lang="en-US" altLang="ko-KR" dirty="0"/>
          </a:p>
          <a:p>
            <a:pPr lvl="1"/>
            <a:r>
              <a:rPr lang="en-US" altLang="ko-KR" dirty="0"/>
              <a:t>Fork(New Branch)</a:t>
            </a:r>
          </a:p>
          <a:p>
            <a:pPr lvl="1"/>
            <a:r>
              <a:rPr lang="en-US" altLang="ko-KR" dirty="0"/>
              <a:t>Discussion, develop</a:t>
            </a:r>
          </a:p>
          <a:p>
            <a:pPr lvl="1"/>
            <a:r>
              <a:rPr lang="en-US" altLang="ko-KR" dirty="0"/>
              <a:t>Commit</a:t>
            </a:r>
          </a:p>
          <a:p>
            <a:pPr lvl="1"/>
            <a:r>
              <a:rPr lang="en-US" altLang="ko-KR" dirty="0"/>
              <a:t>Pull request</a:t>
            </a:r>
          </a:p>
          <a:p>
            <a:pPr lvl="1"/>
            <a:r>
              <a:rPr lang="en-US" altLang="ko-KR" dirty="0"/>
              <a:t>Sync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관리자 관점</a:t>
            </a:r>
            <a:endParaRPr lang="en-US" altLang="ko-KR" dirty="0"/>
          </a:p>
          <a:p>
            <a:pPr lvl="1"/>
            <a:r>
              <a:rPr lang="en-US" altLang="ko-KR" dirty="0"/>
              <a:t>Request review</a:t>
            </a:r>
          </a:p>
          <a:p>
            <a:pPr lvl="1"/>
            <a:r>
              <a:rPr lang="en-US" altLang="ko-KR" dirty="0"/>
              <a:t>discussion </a:t>
            </a:r>
          </a:p>
          <a:p>
            <a:pPr lvl="1"/>
            <a:r>
              <a:rPr lang="en-US" altLang="ko-KR" dirty="0"/>
              <a:t>Accept PR</a:t>
            </a:r>
          </a:p>
          <a:p>
            <a:pPr lvl="1"/>
            <a:r>
              <a:rPr lang="en-US" altLang="ko-KR" dirty="0"/>
              <a:t>Merge</a:t>
            </a:r>
          </a:p>
          <a:p>
            <a:pPr lvl="1"/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BE2A02-7CC9-4709-A035-29D2AF095DE0}"/>
              </a:ext>
            </a:extLst>
          </p:cNvPr>
          <p:cNvSpPr/>
          <p:nvPr/>
        </p:nvSpPr>
        <p:spPr>
          <a:xfrm>
            <a:off x="2250356" y="7121274"/>
            <a:ext cx="532859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hlinkClick r:id="rId2"/>
              </a:rPr>
              <a:t>https://www.coursereport.com/blog/what-is-github</a:t>
            </a:r>
            <a:endParaRPr lang="en-US" altLang="ko-KR" sz="1600" dirty="0"/>
          </a:p>
        </p:txBody>
      </p:sp>
      <p:pic>
        <p:nvPicPr>
          <p:cNvPr id="1028" name="Picture 4" descr="Gitcolony | The next generation of pull requests">
            <a:extLst>
              <a:ext uri="{FF2B5EF4-FFF2-40B4-BE49-F238E27FC236}">
                <a16:creationId xmlns:a16="http://schemas.microsoft.com/office/drawing/2014/main" id="{DEEDBC15-603A-4B60-9E79-EE9544AF0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468" y="1476374"/>
            <a:ext cx="6727756" cy="4608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917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aaa-11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2" y="6012879"/>
            <a:ext cx="10692375" cy="173686"/>
          </a:xfrm>
          <a:prstGeom prst="rect">
            <a:avLst/>
          </a:prstGeom>
        </p:spPr>
      </p:pic>
      <p:pic>
        <p:nvPicPr>
          <p:cNvPr id="20" name="그림 19" descr="PPT_스타일(교육 2종)_2,3_슬기 수정-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78148" y="396255"/>
            <a:ext cx="1969012" cy="256033"/>
          </a:xfrm>
          <a:prstGeom prst="rect">
            <a:avLst/>
          </a:prstGeom>
        </p:spPr>
      </p:pic>
      <p:pic>
        <p:nvPicPr>
          <p:cNvPr id="22" name="그림 21" descr="PPT_스타일(교육 2종)_2,3_슬기 수정-2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587060" y="396255"/>
            <a:ext cx="1800200" cy="215754"/>
          </a:xfrm>
          <a:prstGeom prst="rect">
            <a:avLst/>
          </a:prstGeom>
        </p:spPr>
      </p:pic>
      <p:pic>
        <p:nvPicPr>
          <p:cNvPr id="23" name="그림 22" descr="aaa-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78148" y="1764407"/>
            <a:ext cx="1414275" cy="923546"/>
          </a:xfrm>
          <a:prstGeom prst="rect">
            <a:avLst/>
          </a:prstGeom>
        </p:spPr>
      </p:pic>
      <p:sp>
        <p:nvSpPr>
          <p:cNvPr id="24" name="직사각형 23"/>
          <p:cNvSpPr/>
          <p:nvPr/>
        </p:nvSpPr>
        <p:spPr>
          <a:xfrm>
            <a:off x="5951639" y="1768392"/>
            <a:ext cx="72006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3600" b="1" dirty="0">
                <a:solidFill>
                  <a:srgbClr val="0047BA"/>
                </a:solidFill>
                <a:ea typeface="Pretendard" pitchFamily="50" charset="-127"/>
              </a:rPr>
              <a:t>02</a:t>
            </a:r>
            <a:endParaRPr lang="ko-KR" altLang="en-US" sz="3600" b="1" dirty="0">
              <a:solidFill>
                <a:srgbClr val="0047BA"/>
              </a:solidFill>
              <a:ea typeface="Pretendard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994772" y="2613238"/>
            <a:ext cx="41602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b="1" spc="-150" dirty="0" err="1">
                <a:solidFill>
                  <a:srgbClr val="0047BA"/>
                </a:solidFill>
                <a:latin typeface="+mj-ea"/>
                <a:ea typeface="+mj-ea"/>
              </a:rPr>
              <a:t>깃허브의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 </a:t>
            </a:r>
            <a:r>
              <a:rPr lang="en-US" altLang="ko-KR" sz="2400" b="1" spc="-150" dirty="0">
                <a:solidFill>
                  <a:srgbClr val="0047BA"/>
                </a:solidFill>
                <a:latin typeface="+mj-ea"/>
                <a:ea typeface="+mj-ea"/>
              </a:rPr>
              <a:t>PR(pull request) </a:t>
            </a:r>
            <a:r>
              <a:rPr lang="ko-KR" altLang="en-US" sz="2400" b="1" spc="-150" dirty="0">
                <a:solidFill>
                  <a:srgbClr val="0047BA"/>
                </a:solidFill>
                <a:latin typeface="+mj-ea"/>
                <a:ea typeface="+mj-ea"/>
              </a:rPr>
              <a:t>실습</a:t>
            </a:r>
          </a:p>
        </p:txBody>
      </p:sp>
      <p:pic>
        <p:nvPicPr>
          <p:cNvPr id="34" name="그림 33" descr="PPT_스타일(교육 2종)_2,3_슬기 수정-22.png"/>
          <p:cNvPicPr>
            <a:picLocks noChangeAspect="1"/>
          </p:cNvPicPr>
          <p:nvPr/>
        </p:nvPicPr>
        <p:blipFill>
          <a:blip r:embed="rId6" cstate="print">
            <a:lum bright="20000"/>
          </a:blip>
          <a:stretch>
            <a:fillRect/>
          </a:stretch>
        </p:blipFill>
        <p:spPr>
          <a:xfrm>
            <a:off x="9091116" y="7045101"/>
            <a:ext cx="1174803" cy="198000"/>
          </a:xfrm>
          <a:prstGeom prst="rect">
            <a:avLst/>
          </a:prstGeom>
        </p:spPr>
      </p:pic>
      <p:cxnSp>
        <p:nvCxnSpPr>
          <p:cNvPr id="18" name="직선 연결선 17"/>
          <p:cNvCxnSpPr/>
          <p:nvPr/>
        </p:nvCxnSpPr>
        <p:spPr>
          <a:xfrm>
            <a:off x="6066780" y="2493105"/>
            <a:ext cx="504056" cy="0"/>
          </a:xfrm>
          <a:prstGeom prst="line">
            <a:avLst/>
          </a:prstGeom>
          <a:ln w="19050">
            <a:solidFill>
              <a:srgbClr val="0047B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2CCB-75DE-4F5A-8933-22E9BE0E2861}"/>
              </a:ext>
            </a:extLst>
          </p:cNvPr>
          <p:cNvSpPr/>
          <p:nvPr/>
        </p:nvSpPr>
        <p:spPr>
          <a:xfrm>
            <a:off x="306140" y="7020991"/>
            <a:ext cx="258917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오프소스 소프트웨어를 위한 깃과 </a:t>
            </a:r>
            <a:r>
              <a:rPr lang="ko-KR" altLang="en-US" sz="1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깃허브</a:t>
            </a:r>
            <a:endParaRPr lang="ko-KR" altLang="en-US" sz="10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60238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B91364-131A-4B2B-B589-D5C8A37C69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GUI </a:t>
            </a:r>
            <a:r>
              <a:rPr lang="ko-KR" altLang="en-US" dirty="0" err="1"/>
              <a:t>깃허브로만</a:t>
            </a:r>
            <a:r>
              <a:rPr lang="ko-KR" altLang="en-US" dirty="0"/>
              <a:t> </a:t>
            </a:r>
            <a:r>
              <a:rPr lang="en-US" altLang="ko-KR" dirty="0"/>
              <a:t>pull request </a:t>
            </a:r>
            <a:r>
              <a:rPr lang="ko-KR" altLang="en-US" dirty="0"/>
              <a:t>실습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DA58EA-A652-4D27-8416-C6FCCF4DE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두 개의 </a:t>
            </a:r>
            <a:r>
              <a:rPr lang="en-US" altLang="ko-KR" dirty="0"/>
              <a:t>id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실습</a:t>
            </a:r>
            <a:endParaRPr lang="en-US" altLang="ko-KR" dirty="0"/>
          </a:p>
          <a:p>
            <a:pPr lvl="1"/>
            <a:r>
              <a:rPr lang="ko-KR" altLang="en-US" dirty="0"/>
              <a:t>기여자</a:t>
            </a:r>
            <a:r>
              <a:rPr lang="en-US" altLang="ko-KR" dirty="0"/>
              <a:t>(</a:t>
            </a:r>
            <a:r>
              <a:rPr lang="ko-KR" altLang="en-US" dirty="0"/>
              <a:t>팀원</a:t>
            </a:r>
            <a:r>
              <a:rPr lang="en-US" altLang="ko-KR" dirty="0"/>
              <a:t>, </a:t>
            </a:r>
            <a:r>
              <a:rPr lang="ko-KR" altLang="en-US" dirty="0"/>
              <a:t>개발자</a:t>
            </a:r>
            <a:r>
              <a:rPr lang="en-US" altLang="ko-KR" dirty="0"/>
              <a:t>) </a:t>
            </a:r>
            <a:r>
              <a:rPr lang="en-US" altLang="ko-KR" dirty="0" err="1"/>
              <a:t>chatkang</a:t>
            </a:r>
            <a:r>
              <a:rPr lang="en-US" altLang="ko-KR" dirty="0"/>
              <a:t>(</a:t>
            </a:r>
            <a:r>
              <a:rPr lang="ko-KR" altLang="en-US" dirty="0" err="1"/>
              <a:t>파랑색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기여자</a:t>
            </a:r>
            <a:r>
              <a:rPr lang="en-US" altLang="ko-KR" dirty="0"/>
              <a:t>: Fork</a:t>
            </a:r>
          </a:p>
          <a:p>
            <a:pPr lvl="2"/>
            <a:r>
              <a:rPr lang="ko-KR" altLang="en-US" dirty="0"/>
              <a:t>기여자</a:t>
            </a:r>
            <a:r>
              <a:rPr lang="en-US" altLang="ko-KR" dirty="0"/>
              <a:t>: </a:t>
            </a:r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수정</a:t>
            </a:r>
            <a:endParaRPr lang="en-US" altLang="ko-KR" dirty="0"/>
          </a:p>
          <a:p>
            <a:pPr lvl="2"/>
            <a:r>
              <a:rPr lang="ko-KR" altLang="en-US" dirty="0"/>
              <a:t>기여자</a:t>
            </a:r>
            <a:r>
              <a:rPr lang="en-US" altLang="ko-KR" dirty="0"/>
              <a:t>: Pull</a:t>
            </a:r>
            <a:r>
              <a:rPr lang="ko-KR" altLang="en-US" dirty="0"/>
              <a:t> </a:t>
            </a:r>
            <a:r>
              <a:rPr lang="en-US" altLang="ko-KR" dirty="0"/>
              <a:t>request</a:t>
            </a:r>
          </a:p>
          <a:p>
            <a:pPr lvl="1"/>
            <a:r>
              <a:rPr lang="ko-KR" altLang="en-US" dirty="0"/>
              <a:t>관리자</a:t>
            </a:r>
            <a:r>
              <a:rPr lang="en-US" altLang="ko-KR" dirty="0"/>
              <a:t>(PM, </a:t>
            </a:r>
            <a:r>
              <a:rPr lang="ko-KR" altLang="en-US" dirty="0"/>
              <a:t>팀장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ai7dnn(</a:t>
            </a:r>
            <a:r>
              <a:rPr lang="ko-KR" altLang="en-US" dirty="0"/>
              <a:t>노란색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관리자</a:t>
            </a:r>
            <a:r>
              <a:rPr lang="en-US" altLang="ko-KR" dirty="0"/>
              <a:t>: review </a:t>
            </a:r>
            <a:r>
              <a:rPr lang="ko-KR" altLang="en-US" dirty="0"/>
              <a:t>또는</a:t>
            </a:r>
            <a:r>
              <a:rPr lang="en-US" altLang="ko-KR" dirty="0"/>
              <a:t> merge</a:t>
            </a:r>
          </a:p>
          <a:p>
            <a:endParaRPr lang="en-US" altLang="ko-KR" dirty="0"/>
          </a:p>
          <a:p>
            <a:r>
              <a:rPr lang="en-US" altLang="ko-KR" dirty="0" err="1"/>
              <a:t>Github</a:t>
            </a:r>
            <a:r>
              <a:rPr lang="ko-KR" altLang="en-US" dirty="0"/>
              <a:t>에서만 </a:t>
            </a:r>
            <a:r>
              <a:rPr lang="en-US" altLang="ko-KR" dirty="0"/>
              <a:t>Pull Request</a:t>
            </a:r>
          </a:p>
          <a:p>
            <a:pPr lvl="1"/>
            <a:r>
              <a:rPr lang="en-US" altLang="ko-KR" dirty="0"/>
              <a:t>Upstream</a:t>
            </a:r>
          </a:p>
          <a:p>
            <a:pPr lvl="2"/>
            <a:r>
              <a:rPr lang="ko-KR" altLang="en-US" dirty="0"/>
              <a:t>팀장</a:t>
            </a:r>
            <a:r>
              <a:rPr lang="en-US" altLang="ko-KR" dirty="0"/>
              <a:t>, </a:t>
            </a:r>
            <a:r>
              <a:rPr lang="ko-KR" altLang="en-US" dirty="0"/>
              <a:t>관리자</a:t>
            </a:r>
            <a:endParaRPr lang="en-US" altLang="ko-KR" dirty="0"/>
          </a:p>
          <a:p>
            <a:pPr lvl="3"/>
            <a:r>
              <a:rPr lang="ko-KR" altLang="en-US" dirty="0"/>
              <a:t>계정 </a:t>
            </a:r>
            <a:r>
              <a:rPr lang="en-US" altLang="ko-KR" dirty="0"/>
              <a:t>ai7dnn</a:t>
            </a:r>
          </a:p>
          <a:p>
            <a:pPr lvl="1"/>
            <a:r>
              <a:rPr lang="en-US" altLang="ko-KR" dirty="0"/>
              <a:t>Remote</a:t>
            </a:r>
          </a:p>
          <a:p>
            <a:pPr lvl="2"/>
            <a:r>
              <a:rPr lang="ko-KR" altLang="en-US" dirty="0"/>
              <a:t>팀원</a:t>
            </a:r>
            <a:r>
              <a:rPr lang="en-US" altLang="ko-KR" dirty="0"/>
              <a:t>, </a:t>
            </a:r>
            <a:r>
              <a:rPr lang="ko-KR" altLang="en-US" dirty="0"/>
              <a:t>기여자</a:t>
            </a:r>
            <a:endParaRPr lang="en-US" altLang="ko-KR" dirty="0"/>
          </a:p>
          <a:p>
            <a:pPr lvl="3"/>
            <a:r>
              <a:rPr lang="ko-KR" altLang="en-US" dirty="0"/>
              <a:t>계정 </a:t>
            </a:r>
            <a:r>
              <a:rPr lang="en-US" altLang="ko-KR" dirty="0" err="1"/>
              <a:t>chatkang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2050" name="Picture 2" descr="Git. How to Update a Fork in Github ">
            <a:extLst>
              <a:ext uri="{FF2B5EF4-FFF2-40B4-BE49-F238E27FC236}">
                <a16:creationId xmlns:a16="http://schemas.microsoft.com/office/drawing/2014/main" id="{9D461051-6CD7-41DC-9FDD-4AD562A35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4572" y="3413616"/>
            <a:ext cx="5130676" cy="346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E9B92FE-3E98-4456-94A9-044B356D546A}"/>
              </a:ext>
            </a:extLst>
          </p:cNvPr>
          <p:cNvSpPr/>
          <p:nvPr/>
        </p:nvSpPr>
        <p:spPr>
          <a:xfrm>
            <a:off x="4205734" y="3420591"/>
            <a:ext cx="5130676" cy="1224136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A499690-C253-4CBD-87D7-E915D54BC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700" y="1116335"/>
            <a:ext cx="2975793" cy="1834786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3E5FF0A7-B518-43AE-A59E-CBFC1BDC062E}"/>
              </a:ext>
            </a:extLst>
          </p:cNvPr>
          <p:cNvSpPr/>
          <p:nvPr/>
        </p:nvSpPr>
        <p:spPr>
          <a:xfrm>
            <a:off x="6714852" y="2916535"/>
            <a:ext cx="45719" cy="7920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164B7652-B841-4A61-960D-F7419CBD7D00}"/>
              </a:ext>
            </a:extLst>
          </p:cNvPr>
          <p:cNvSpPr/>
          <p:nvPr/>
        </p:nvSpPr>
        <p:spPr>
          <a:xfrm>
            <a:off x="234132" y="6084887"/>
            <a:ext cx="3744416" cy="720080"/>
          </a:xfrm>
          <a:prstGeom prst="wedgeRectCallout">
            <a:avLst>
              <a:gd name="adj1" fmla="val 20301"/>
              <a:gd name="adj2" fmla="val -104528"/>
            </a:avLst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rgbClr val="0000FF"/>
                </a:solidFill>
              </a:rPr>
              <a:t>보시는 화면처럼 짝 중에 한명은 팀장</a:t>
            </a:r>
            <a:r>
              <a:rPr lang="en-US" altLang="ko-KR" sz="1300" dirty="0">
                <a:solidFill>
                  <a:srgbClr val="0000FF"/>
                </a:solidFill>
              </a:rPr>
              <a:t>(ai7dnn), </a:t>
            </a:r>
          </a:p>
          <a:p>
            <a:pPr algn="ctr"/>
            <a:r>
              <a:rPr lang="ko-KR" altLang="en-US" sz="1300" dirty="0">
                <a:solidFill>
                  <a:srgbClr val="0000FF"/>
                </a:solidFill>
              </a:rPr>
              <a:t>다른 한명은 팀원</a:t>
            </a:r>
            <a:r>
              <a:rPr lang="en-US" altLang="ko-KR" sz="1300" dirty="0">
                <a:solidFill>
                  <a:srgbClr val="0000FF"/>
                </a:solidFill>
              </a:rPr>
              <a:t>(</a:t>
            </a:r>
            <a:r>
              <a:rPr lang="en-US" altLang="ko-KR" sz="1300" dirty="0" err="1">
                <a:solidFill>
                  <a:srgbClr val="0000FF"/>
                </a:solidFill>
              </a:rPr>
              <a:t>chatkang</a:t>
            </a:r>
            <a:r>
              <a:rPr lang="en-US" altLang="ko-KR" sz="1300" dirty="0">
                <a:solidFill>
                  <a:srgbClr val="0000FF"/>
                </a:solidFill>
              </a:rPr>
              <a:t>)</a:t>
            </a:r>
            <a:r>
              <a:rPr lang="ko-KR" altLang="en-US" sz="1300" dirty="0">
                <a:solidFill>
                  <a:srgbClr val="0000FF"/>
                </a:solidFill>
              </a:rPr>
              <a:t>으로 실습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786F6-158E-4D95-BBDE-A17F7BFAA9F7}"/>
              </a:ext>
            </a:extLst>
          </p:cNvPr>
          <p:cNvSpPr txBox="1"/>
          <p:nvPr/>
        </p:nvSpPr>
        <p:spPr>
          <a:xfrm>
            <a:off x="5202684" y="4204612"/>
            <a:ext cx="8178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solidFill>
                  <a:srgbClr val="FF0000"/>
                </a:solidFill>
              </a:rPr>
              <a:t>ai7dnn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3E94B94-36BD-4606-AB61-C4F656049A8B}"/>
              </a:ext>
            </a:extLst>
          </p:cNvPr>
          <p:cNvSpPr txBox="1"/>
          <p:nvPr/>
        </p:nvSpPr>
        <p:spPr>
          <a:xfrm>
            <a:off x="7362924" y="4205524"/>
            <a:ext cx="10326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>
                <a:solidFill>
                  <a:srgbClr val="FF0000"/>
                </a:solidFill>
              </a:rPr>
              <a:t>chatkang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2738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3336</TotalTime>
  <Words>778</Words>
  <Application>Microsoft Office PowerPoint</Application>
  <PresentationFormat>사용자 지정</PresentationFormat>
  <Paragraphs>154</Paragraphs>
  <Slides>26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29" baseType="lpstr">
      <vt:lpstr>Arial</vt:lpstr>
      <vt:lpstr>맑은 고딕</vt:lpstr>
      <vt:lpstr>Office 테마</vt:lpstr>
      <vt:lpstr>PowerPoint 프레젠테이션</vt:lpstr>
      <vt:lpstr>PowerPoint 프레젠테이션</vt:lpstr>
      <vt:lpstr>깃과 깃허브 기능 Push Pull</vt:lpstr>
      <vt:lpstr>깃허브에서의 origin upstream</vt:lpstr>
      <vt:lpstr>다른 사용자 저장소, 오픈소스에 기여</vt:lpstr>
      <vt:lpstr>Pull Request란? </vt:lpstr>
      <vt:lpstr>PR(pull request) 처리 과정</vt:lpstr>
      <vt:lpstr>PowerPoint 프레젠테이션</vt:lpstr>
      <vt:lpstr>GUI 깃허브로만 pull request 실습</vt:lpstr>
      <vt:lpstr>팀장, Upstream: 연습할 저장소 생성</vt:lpstr>
      <vt:lpstr>팀원, Remote: 저장소 fork</vt:lpstr>
      <vt:lpstr>팀원, Remote: 저장소 fork 계속</vt:lpstr>
      <vt:lpstr>팀장, Upstream: 이슈 생성</vt:lpstr>
      <vt:lpstr>팀장, Upstream: 이슈 생성 2</vt:lpstr>
      <vt:lpstr>팀원, Remote: Upstream의 저장소에서 이슈 확인</vt:lpstr>
      <vt:lpstr>팀원, Remote: Forked 된 자신의 저장소에서 코드 작성</vt:lpstr>
      <vt:lpstr>팀원, Remote: PR 생성</vt:lpstr>
      <vt:lpstr>팀원, Remote: Open a PR </vt:lpstr>
      <vt:lpstr>팀원, Remote: PR 작성 성공 확인</vt:lpstr>
      <vt:lpstr>팀장, Upstream: Upstream에서 PR 확인 후 클릭 </vt:lpstr>
      <vt:lpstr>팀장, Upstream: PR 내용 확인 후, 병합 </vt:lpstr>
      <vt:lpstr>팀장, Upstream: PR의 병합 확인</vt:lpstr>
      <vt:lpstr>팀원, Remote: Remote에서도 PR 병합 확인</vt:lpstr>
      <vt:lpstr>Upstream과 Remote commit 비교</vt:lpstr>
      <vt:lpstr>팀원, Remote: 다시 sync fork</vt:lpstr>
      <vt:lpstr>팀장, Upstream: 이슈 연결 확인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LDESIGN</dc:creator>
  <cp:lastModifiedBy>강환수</cp:lastModifiedBy>
  <cp:revision>77</cp:revision>
  <dcterms:created xsi:type="dcterms:W3CDTF">2022-02-09T00:16:14Z</dcterms:created>
  <dcterms:modified xsi:type="dcterms:W3CDTF">2025-09-28T06:28:39Z</dcterms:modified>
</cp:coreProperties>
</file>