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1518" r:id="rId2"/>
    <p:sldId id="1740" r:id="rId3"/>
    <p:sldId id="1497" r:id="rId4"/>
    <p:sldId id="1546" r:id="rId5"/>
    <p:sldId id="1662" r:id="rId6"/>
    <p:sldId id="1721" r:id="rId7"/>
    <p:sldId id="1741" r:id="rId8"/>
    <p:sldId id="1742" r:id="rId9"/>
    <p:sldId id="1743" r:id="rId10"/>
    <p:sldId id="1744" r:id="rId11"/>
    <p:sldId id="1745" r:id="rId12"/>
    <p:sldId id="1746" r:id="rId13"/>
    <p:sldId id="1747" r:id="rId14"/>
    <p:sldId id="1748" r:id="rId15"/>
    <p:sldId id="1750" r:id="rId16"/>
    <p:sldId id="1749" r:id="rId17"/>
    <p:sldId id="1751" r:id="rId18"/>
    <p:sldId id="1752" r:id="rId19"/>
    <p:sldId id="1753" r:id="rId20"/>
    <p:sldId id="1754" r:id="rId21"/>
    <p:sldId id="1571" r:id="rId22"/>
    <p:sldId id="1717" r:id="rId23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9" orient="horz" pos="1049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004C"/>
    <a:srgbClr val="6600CC"/>
    <a:srgbClr val="FEFEFE"/>
    <a:srgbClr val="2A007A"/>
    <a:srgbClr val="006601"/>
    <a:srgbClr val="D9D9D9"/>
    <a:srgbClr val="39AD73"/>
    <a:srgbClr val="F9D9C5"/>
    <a:srgbClr val="FF0000"/>
    <a:srgbClr val="FDE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3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750"/>
      </p:cViewPr>
      <p:guideLst>
        <p:guide pos="2978"/>
        <p:guide orient="horz" pos="572"/>
        <p:guide orient="horz" pos="1139"/>
        <p:guide orient="horz" pos="867"/>
        <p:guide orient="horz" pos="3997"/>
        <p:guide orient="horz" pos="1049"/>
        <p:guide orient="horz" pos="1661"/>
        <p:guide orient="horz" pos="145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18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C7EF710A-31C4-4CA6-B560-178D33A168F8}"/>
    <pc:docChg chg="custSel modMainMaster">
      <pc:chgData name=" " userId="f1cac8d9-9172-4d6c-9b10-74cb51d57900" providerId="ADAL" clId="{C7EF710A-31C4-4CA6-B560-178D33A168F8}" dt="2023-03-01T08:19:43.810" v="2" actId="478"/>
      <pc:docMkLst>
        <pc:docMk/>
      </pc:docMkLst>
      <pc:sldMasterChg chg="delSp modSldLayout">
        <pc:chgData name=" " userId="f1cac8d9-9172-4d6c-9b10-74cb51d57900" providerId="ADAL" clId="{C7EF710A-31C4-4CA6-B560-178D33A168F8}" dt="2023-03-01T08:19:43.810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C7EF710A-31C4-4CA6-B560-178D33A168F8}" dt="2023-03-01T08:19:38.651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C7EF710A-31C4-4CA6-B560-178D33A168F8}" dt="2023-03-01T08:19:41.259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C7EF710A-31C4-4CA6-B560-178D33A168F8}" dt="2023-03-01T08:19:41.259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C7EF710A-31C4-4CA6-B560-178D33A168F8}" dt="2023-03-01T08:19:43.810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C7EF710A-31C4-4CA6-B560-178D33A168F8}" dt="2023-03-01T08:19:43.810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  <pc:docChgLst>
    <pc:chgData name=" " userId="f1cac8d9-9172-4d6c-9b10-74cb51d57900" providerId="ADAL" clId="{D50FF495-E290-4649-83E3-ED50F5D2980D}"/>
    <pc:docChg chg="modSld">
      <pc:chgData name=" " userId="f1cac8d9-9172-4d6c-9b10-74cb51d57900" providerId="ADAL" clId="{D50FF495-E290-4649-83E3-ED50F5D2980D}" dt="2023-03-01T07:08:27.474" v="9" actId="6549"/>
      <pc:docMkLst>
        <pc:docMk/>
      </pc:docMkLst>
      <pc:sldChg chg="modSp">
        <pc:chgData name=" " userId="f1cac8d9-9172-4d6c-9b10-74cb51d57900" providerId="ADAL" clId="{D50FF495-E290-4649-83E3-ED50F5D2980D}" dt="2023-03-01T07:08:27.474" v="9" actId="6549"/>
        <pc:sldMkLst>
          <pc:docMk/>
          <pc:sldMk cId="922531008" sldId="1721"/>
        </pc:sldMkLst>
        <pc:spChg chg="mod">
          <ac:chgData name=" " userId="f1cac8d9-9172-4d6c-9b10-74cb51d57900" providerId="ADAL" clId="{D50FF495-E290-4649-83E3-ED50F5D2980D}" dt="2023-03-01T07:08:27.474" v="9" actId="6549"/>
          <ac:spMkLst>
            <pc:docMk/>
            <pc:sldMk cId="922531008" sldId="1721"/>
            <ac:spMk id="1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18AD8-5B72-42E1-8DF0-3C0B60BE217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F8971-CAF1-4F2E-8170-4F947470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95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5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75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19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4" y="227279"/>
            <a:ext cx="3150604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796029" y="261886"/>
            <a:ext cx="3126183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비트 이동과</a:t>
            </a:r>
            <a:r>
              <a:rPr lang="en-US" altLang="ko-KR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연산자 우선순위</a:t>
            </a: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11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비트이동연산자</a:t>
            </a:r>
            <a:endParaRPr lang="en-US" altLang="ko-KR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연산자 우선순위</a:t>
            </a:r>
            <a:endParaRPr lang="en-US" altLang="ko-KR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</a:t>
            </a:r>
            <a:endParaRPr lang="ko-KR" altLang="en-US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연산과 연산자 우선순위를 고려한 윤년 검사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다음 두 가지 조건 중 하나를 만족하면 윤년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78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나눠지고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으로는 나눠지지 않는 해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연도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400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나눠지는 해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연도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102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연산과 연산자 우선순위를 고려한 윤년 검사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9947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80449"/>
            <a:ext cx="10115740" cy="2676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year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윤년을 검사할 연도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입력할 연도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%d’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year)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cond1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year %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cond2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year %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cond3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year %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result1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cond1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cond2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or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cond3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개별 검사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{} and {} or {}: {}’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(cond1, cond2, cond3, result1))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result2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year %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year %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year %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통합 검사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%s’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result2)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273" y="1675857"/>
            <a:ext cx="10115739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35824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 입력의 연도가 윤년인지 검사해 출력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9051578" y="1721756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2" y="4766783"/>
            <a:ext cx="10115740" cy="1567801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윤년을 검사할 연도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2020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입력한 연도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2020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개별 검사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False: True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통합 검사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True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3" y="4766783"/>
            <a:ext cx="657227" cy="1567801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5375058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27246" y="4950518"/>
            <a:ext cx="50187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윤년을 검사할 연도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2021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입력한 연도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2021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개별 검사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False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False: False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통합 검사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False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57900" y="4950518"/>
            <a:ext cx="0" cy="120032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24424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13381" y="3044002"/>
            <a:ext cx="6728227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</a:t>
            </a:r>
            <a:endParaRPr lang="ko-KR" altLang="en-US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58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 1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865768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3272" y="1642150"/>
            <a:ext cx="10055227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2117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할인율에 따른 할인 가격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9055100" y="1688049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74991"/>
            <a:ext cx="10055227" cy="1747710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다음 표와 같은 할인 조건인 경우에 총 가격을 입력 받아 원 가격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b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할인된 가격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할인율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할인액을 출력하는 프로그램을 작성하자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3271" y="3913957"/>
            <a:ext cx="10055227" cy="1293043"/>
          </a:xfrm>
          <a:prstGeom prst="rect">
            <a:avLst/>
          </a:prstGeom>
          <a:solidFill>
            <a:srgbClr val="EB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3" y="3913958"/>
            <a:ext cx="3367894" cy="373258"/>
          </a:xfrm>
          <a:prstGeom prst="rect">
            <a:avLst/>
          </a:prstGeom>
          <a:solidFill>
            <a:srgbClr val="39A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3951232"/>
            <a:ext cx="328021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(Understanding)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271" y="4461135"/>
            <a:ext cx="7636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총 가격에 따른 할인율을 계산하는 것이 가장 중요하다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위 조건을 관계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연산식으로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만들고 이 식으로 할인율을 계산한다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31677"/>
              </p:ext>
            </p:extLst>
          </p:nvPr>
        </p:nvGraphicFramePr>
        <p:xfrm>
          <a:off x="6624966" y="2213744"/>
          <a:ext cx="41014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총액 할인율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6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10,000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원 이상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20,000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원 미만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1%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05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20,000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원 이상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40,000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원 미만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2%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0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40,000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원 이상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4%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25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 1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865768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3273" y="1642150"/>
            <a:ext cx="8848728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2117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할인율에 따른 할인 가격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975600" y="1688049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3272" y="3151957"/>
            <a:ext cx="8848728" cy="2855144"/>
          </a:xfrm>
          <a:prstGeom prst="rect">
            <a:avLst/>
          </a:prstGeom>
          <a:solidFill>
            <a:srgbClr val="E8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3" y="3151958"/>
            <a:ext cx="1601724" cy="3732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3189232"/>
            <a:ext cx="16017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(Design)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271" y="3600675"/>
            <a:ext cx="4670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알고리즘</a:t>
            </a:r>
            <a:r>
              <a:rPr lang="en-US" altLang="ko-KR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(Algorithm)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총 가격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(price)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입력 받는다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285750" indent="158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price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 입력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</a:p>
          <a:p>
            <a:pPr marL="285750" indent="158750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input()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int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관계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연산식의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결과인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True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False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 </a:t>
            </a:r>
            <a:b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산술 연산에서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과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으로 사용되는 것을 활용한다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450850" indent="-187325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(10000 &lt;= price &lt; 200000)</a:t>
            </a:r>
          </a:p>
          <a:p>
            <a:pPr marL="263525" indent="193675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할인율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/100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등을 사용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할인액과 할인된 가격을 계산해 출력한다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75584" y="3538045"/>
            <a:ext cx="3778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</a:t>
            </a:r>
            <a:r>
              <a:rPr lang="en-US" altLang="ko-KR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입출력 샘플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가격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 가격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50000</a:t>
            </a: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 가격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50000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할인된 가격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48000.0</a:t>
            </a:r>
            <a:endParaRPr lang="en-US" altLang="ko-KR" sz="1600" b="1" dirty="0">
              <a:latin typeface="Noto Sans CJK KR Bold" panose="020B0800000000000000" pitchFamily="34" charset="-127"/>
              <a:ea typeface="나눔고딕코딩" panose="020D0009000000000000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할인율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0.04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할인액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2000.0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587826" y="3600675"/>
            <a:ext cx="0" cy="2308324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74991"/>
            <a:ext cx="8848727" cy="1018805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다음 표와 같은 할인 조건인 경우에 총 가격을 입력 받아 원 가격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할인된 가격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할인율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할인액을 출력하는 프로그램을 작성하자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66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 1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(Implementation)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5136" y="1975649"/>
            <a:ext cx="7697351" cy="32567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price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총 가격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 가격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9202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rate1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price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100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rate2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20000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price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40000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100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rate3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40000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price)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100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rate1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rate2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rate3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discount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price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rate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discPrice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price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discount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 가격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price,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할인된 가격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discPrice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할인율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rate,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할인액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discount)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9202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139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 1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(Implementation)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3272" y="2041444"/>
            <a:ext cx="8646247" cy="1320915"/>
          </a:xfrm>
          <a:prstGeom prst="rect">
            <a:avLst/>
          </a:prstGeom>
          <a:solidFill>
            <a:srgbClr val="FDE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8888" y="2054274"/>
            <a:ext cx="1385791" cy="13169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88498" y="2153635"/>
            <a:ext cx="1526569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테스트와 실행 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(Testing &amp;</a:t>
            </a:r>
          </a:p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Simulation)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12648" y="2297261"/>
            <a:ext cx="363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가격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 가격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/>
              </a:rPr>
              <a:t>30000 </a:t>
            </a: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 가격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/>
              </a:rPr>
              <a:t>30000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할인된 가격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/>
              </a:rPr>
              <a:t>29400.0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할인율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/>
              </a:rPr>
              <a:t>0.02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할인액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/>
              </a:rPr>
              <a:t>600.0 </a:t>
            </a:r>
            <a:endParaRPr lang="en-US" altLang="ko-KR" sz="1600" b="1" dirty="0">
              <a:latin typeface="Noto Sans CJK KR Bold" panose="020B0800000000000000" pitchFamily="34" charset="-127"/>
              <a:ea typeface="나눔고딕코딩" panose="020D000900000000000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610965" y="2249279"/>
            <a:ext cx="0" cy="92696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89063" y="2286402"/>
            <a:ext cx="3547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가격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 가격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/>
              </a:rPr>
              <a:t>9000 </a:t>
            </a: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 가격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/>
              </a:rPr>
              <a:t>9000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할인된 가격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/>
              </a:rPr>
              <a:t>9000.0</a:t>
            </a: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할인율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/>
              </a:rPr>
              <a:t>0.0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할인액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/>
              </a:rPr>
              <a:t>0.0 </a:t>
            </a:r>
            <a:endParaRPr lang="en-US" altLang="ko-KR" sz="1600" b="1" dirty="0">
              <a:latin typeface="Noto Sans CJK KR Bold" panose="020B0800000000000000" pitchFamily="34" charset="-127"/>
              <a:ea typeface="나눔고딕코딩" panose="020D000900000000000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0076803" y="4164602"/>
            <a:ext cx="1276997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실행오류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8888" y="3450832"/>
            <a:ext cx="8690631" cy="11592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8890" y="3450833"/>
            <a:ext cx="1590610" cy="3732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58888" y="3488107"/>
            <a:ext cx="15492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공유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(Share)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8888" y="3921810"/>
            <a:ext cx="8690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할인 조건은 구간과 할인율이 달라질 수 있다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위 구간과 할인율을 변화 시킨 후 프로그램을 수정해 보자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코드와 비교해 보고 결과가 맞는지 확인해 보자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01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 2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61027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3273" y="1386657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446624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할인율에 따른 할인 가격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94500" y="1432556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819498"/>
            <a:ext cx="7636915" cy="1995812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t">
            <a:noAutofit/>
          </a:bodyPr>
          <a:lstStyle/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입력으로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개의 단어를 콤마로 구분해 입력 받자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개의 단어를 추출해 각 단어와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역순의 단어를 출력한다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그리고 그 단어가 회문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(palindrome)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인지를 판단하는 논리 값도 출력하는 프로그램을 작성하자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3271" y="3874364"/>
            <a:ext cx="7636917" cy="1378175"/>
          </a:xfrm>
          <a:prstGeom prst="rect">
            <a:avLst/>
          </a:prstGeom>
          <a:solidFill>
            <a:srgbClr val="EB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3" y="3874365"/>
            <a:ext cx="3367894" cy="373258"/>
          </a:xfrm>
          <a:prstGeom prst="rect">
            <a:avLst/>
          </a:prstGeom>
          <a:solidFill>
            <a:srgbClr val="39A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3911639"/>
            <a:ext cx="328021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(Understanding)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271" y="4358042"/>
            <a:ext cx="7636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입력에서 콤마로 구분된 단어 토큰을 분리해 낸다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분리된 단어를 부분 문자열 참조 방법을 사용해 역순으로 출력한다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분리된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단어가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회문인지를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부분 문자열 참조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방법으로 검사해 논리 값을 출력한다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152522" y="2867536"/>
            <a:ext cx="715010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회문 또는 </a:t>
            </a:r>
            <a:r>
              <a:rPr lang="ko-KR" altLang="en-US" sz="16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팰린드롬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(palindrome)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거꾸로 읽어도 제대로 읽는 것과 같은 문장이나 낱말을 말한다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예를 들면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level,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기러기 등이다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56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 2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61027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3272" y="1386657"/>
            <a:ext cx="8848727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446624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할인율에 따른 할인 가격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910601" y="1432556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819498"/>
            <a:ext cx="8848727" cy="1858516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t">
            <a:noAutofit/>
          </a:bodyPr>
          <a:lstStyle/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입력으로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개의 단어를 콤마로 구분해 입력 받자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3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개의 단어를 추출해 각 단어와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역순의 단어를 출력한다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그리고 그 단어가 회문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(palindrome)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인지를 판단하는 논리 값도 </a:t>
            </a: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출력하는 프로그램을 작성하자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6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3272" y="3730178"/>
            <a:ext cx="8848728" cy="2615060"/>
          </a:xfrm>
          <a:prstGeom prst="rect">
            <a:avLst/>
          </a:prstGeom>
          <a:solidFill>
            <a:srgbClr val="E8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3" y="3730179"/>
            <a:ext cx="1601724" cy="3732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3767453"/>
            <a:ext cx="16017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설계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(Design)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3271" y="4098214"/>
            <a:ext cx="4670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알고리즘</a:t>
            </a:r>
            <a:r>
              <a:rPr lang="en-US" altLang="ko-KR" sz="1600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(Algorithm)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개의 단어를 콤마로 구분해 입력 받는다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285750" indent="158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콤마 다음에 빈 공백을 넣을 것을 고려해 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285750" indent="158750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먼저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replace()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공백을 제거한 후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</a:p>
          <a:p>
            <a:pPr marL="285750" indent="158750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다시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split(‘.’)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으로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개의 단어를 빼냄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word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 저장된 단어를 역순으로 출력한다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450850" indent="-187325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word[::-1]</a:t>
            </a:r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단어와 역순의 단어가 동일한지를 검사한다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marL="444500" indent="-176213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word= word[::-1]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58683" y="4116266"/>
            <a:ext cx="4208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</a:t>
            </a:r>
            <a:r>
              <a:rPr lang="en-US" altLang="ko-KR" sz="1600" b="1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b="1" dirty="0">
                <a:solidFill>
                  <a:schemeClr val="tx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입출력 샘플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콤마로 구분된 단어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여보보여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r>
              <a:rPr lang="ko-KR" altLang="en-US" sz="16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level</a:t>
            </a: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여보보여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여보보여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True</a:t>
            </a: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썬이파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False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level,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level,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True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5345779" y="4193166"/>
            <a:ext cx="0" cy="2062161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152522" y="2867536"/>
            <a:ext cx="715010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회문 또는 </a:t>
            </a:r>
            <a:r>
              <a:rPr lang="ko-KR" altLang="en-US" sz="16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팰린드롬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(palindrome)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거꾸로 읽어도 제대로 읽는 것과 같은 문장이나 낱말을 말한다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예를 들면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level,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기러기 등이다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225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 2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(Implementation)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5136" y="1975649"/>
            <a:ext cx="9659782" cy="2515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단어를 추출해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회문인지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검사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콤마로 구분된 단어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.replace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,‘’)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w1, w2, w3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.split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‘,’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단어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:{}’,‘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역순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:{}’ ,‘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역순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:{}’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(w1, w1[::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(w1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w1[::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단어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:{}’,‘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역순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:{}’ ,‘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역순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:{}’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(w2, w2[::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(w2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w2[::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단어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:{}’,‘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역순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:{}’ ,‘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역순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:{}’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(w3, w3[::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(w3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w3[::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])))</a:t>
            </a:r>
          </a:p>
        </p:txBody>
      </p:sp>
    </p:spTree>
    <p:extLst>
      <p:ext uri="{BB962C8B-B14F-4D97-AF65-F5344CB8AC3E}">
        <p14:creationId xmlns:p14="http://schemas.microsoft.com/office/powerpoint/2010/main" val="33047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비트 이동 연산자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연산자 우선 순위</a:t>
            </a:r>
          </a:p>
          <a:p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프로젝트 </a:t>
            </a:r>
            <a:r>
              <a:rPr lang="en-US" altLang="ko-KR" dirty="0"/>
              <a:t>Lab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179790" y="2932635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윤년 검사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179789" y="3804736"/>
            <a:ext cx="7636915" cy="78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할인율에 따른 가격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회문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(palindrome)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검사</a:t>
            </a:r>
          </a:p>
        </p:txBody>
      </p:sp>
    </p:spTree>
    <p:extLst>
      <p:ext uri="{BB962C8B-B14F-4D97-AF65-F5344CB8AC3E}">
        <p14:creationId xmlns:p14="http://schemas.microsoft.com/office/powerpoint/2010/main" val="3428240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 2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(Implementation)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3273" y="2041444"/>
            <a:ext cx="7669215" cy="1320915"/>
          </a:xfrm>
          <a:prstGeom prst="rect">
            <a:avLst/>
          </a:prstGeom>
          <a:solidFill>
            <a:srgbClr val="FDE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8888" y="2054274"/>
            <a:ext cx="1385791" cy="13169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88498" y="2153635"/>
            <a:ext cx="1526569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테스트와 실행 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(Testing &amp;</a:t>
            </a:r>
          </a:p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Simulation)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15067" y="2174153"/>
            <a:ext cx="5179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콤마로 구분된 단어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입력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기러기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level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기러기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기러기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True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썬이파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</a:p>
          <a:p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level,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level,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True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0076803" y="4164602"/>
            <a:ext cx="1276997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실행오류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3273" y="3491174"/>
            <a:ext cx="7669216" cy="14261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8890" y="3491174"/>
            <a:ext cx="1590610" cy="3732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58888" y="3528448"/>
            <a:ext cx="15492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공유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(Share)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8888" y="3962151"/>
            <a:ext cx="8690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실행에서 콤마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개로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개의 단어가 입력돼야 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그렇지 않으면 실행 오류가 발생한다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친구의 코드와 비교해 보고 구분자인 콤마를 빼고 공백으로 분리해 입력 받을 수 있는 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프로그램으로 수정해 보자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036737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비트 이동 연산자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2" name="타원 11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663" y="3509800"/>
            <a:ext cx="9844480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연산자 우선 순위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4767" y="4341738"/>
            <a:ext cx="7943803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윤년 검사</a:t>
            </a:r>
          </a:p>
        </p:txBody>
      </p:sp>
    </p:spTree>
    <p:extLst>
      <p:ext uri="{BB962C8B-B14F-4D97-AF65-F5344CB8AC3E}">
        <p14:creationId xmlns:p14="http://schemas.microsoft.com/office/powerpoint/2010/main" val="281965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프로젝트 </a:t>
            </a:r>
            <a:r>
              <a:rPr lang="en-US" altLang="ko-KR" dirty="0"/>
              <a:t>Lab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할인율에 따른 가격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문자열의 회문</a:t>
            </a:r>
            <a:r>
              <a:rPr lang="en-US" altLang="ko-KR" dirty="0"/>
              <a:t>(palindrome) </a:t>
            </a:r>
            <a:r>
              <a:rPr lang="ko-KR" altLang="en-US" dirty="0"/>
              <a:t>검사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10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764768" y="1947102"/>
            <a:ext cx="77077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비트 이동 연산자를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연산자 우선 순위를 알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윤년 계산을 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할인율에 따른 가격을 출력하는 프로그래밍을 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문자열의 회문</a:t>
            </a:r>
            <a:r>
              <a:rPr lang="en-US" altLang="ko-KR" dirty="0"/>
              <a:t>(palindrome) </a:t>
            </a:r>
            <a:r>
              <a:rPr lang="ko-KR" altLang="en-US" dirty="0"/>
              <a:t>검사를 수행하는 프로그래밍을 </a:t>
            </a:r>
            <a:endParaRPr lang="en-US" altLang="ko-KR" dirty="0"/>
          </a:p>
          <a:p>
            <a:pPr indent="336550"/>
            <a:r>
              <a:rPr lang="ko-KR" altLang="en-US" dirty="0"/>
              <a:t>할 수 있다</a:t>
            </a:r>
            <a:r>
              <a:rPr lang="en-US" altLang="ko-KR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663" y="1138750"/>
            <a:ext cx="2699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58087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00681" y="2510602"/>
            <a:ext cx="6728227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비트 이동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연산자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비트 이동 연산자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&gt;&gt;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&lt;&lt;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비트 단위로 뒤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피연산자인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지정된 횟수만큼 이동시키는 연산자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455648"/>
              </p:ext>
            </p:extLst>
          </p:nvPr>
        </p:nvGraphicFramePr>
        <p:xfrm>
          <a:off x="1217310" y="3039110"/>
          <a:ext cx="46391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47709"/>
              </p:ext>
            </p:extLst>
          </p:nvPr>
        </p:nvGraphicFramePr>
        <p:xfrm>
          <a:off x="6300821" y="3052557"/>
          <a:ext cx="46391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65165"/>
              </p:ext>
            </p:extLst>
          </p:nvPr>
        </p:nvGraphicFramePr>
        <p:xfrm>
          <a:off x="1217310" y="4125249"/>
          <a:ext cx="46391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50345"/>
              </p:ext>
            </p:extLst>
          </p:nvPr>
        </p:nvGraphicFramePr>
        <p:xfrm>
          <a:off x="6300821" y="4121028"/>
          <a:ext cx="46391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8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881532"/>
              </p:ext>
            </p:extLst>
          </p:nvPr>
        </p:nvGraphicFramePr>
        <p:xfrm>
          <a:off x="297105" y="4121143"/>
          <a:ext cx="579896" cy="383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1547599" y="3404870"/>
            <a:ext cx="509799" cy="70271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105352" y="3404869"/>
            <a:ext cx="509799" cy="70271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663105" y="3431879"/>
            <a:ext cx="509799" cy="70271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220858" y="3395529"/>
            <a:ext cx="509799" cy="70271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826565" y="3395528"/>
            <a:ext cx="509799" cy="70271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432272" y="3395528"/>
            <a:ext cx="509799" cy="70271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003060" y="3431879"/>
            <a:ext cx="509799" cy="70271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5345643" y="2984055"/>
            <a:ext cx="475869" cy="4758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916464" y="4317470"/>
            <a:ext cx="300846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6651166" y="3429711"/>
            <a:ext cx="463249" cy="66636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7204873" y="3418317"/>
            <a:ext cx="463249" cy="66636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7786842" y="3431023"/>
            <a:ext cx="463249" cy="66636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8345936" y="3429711"/>
            <a:ext cx="463249" cy="66636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8905030" y="3429711"/>
            <a:ext cx="463249" cy="66636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486999" y="3429711"/>
            <a:ext cx="463249" cy="66636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881532"/>
              </p:ext>
            </p:extLst>
          </p:nvPr>
        </p:nvGraphicFramePr>
        <p:xfrm>
          <a:off x="11319403" y="4134590"/>
          <a:ext cx="579896" cy="383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0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</a:t>
                      </a:r>
                      <a:endParaRPr lang="ko-KR" altLang="en-US" sz="1800" b="0" spc="-100" baseline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직선 화살표 연결선 34"/>
          <p:cNvCxnSpPr/>
          <p:nvPr/>
        </p:nvCxnSpPr>
        <p:spPr>
          <a:xfrm flipH="1">
            <a:off x="10962257" y="4326401"/>
            <a:ext cx="30010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6342664" y="2978067"/>
            <a:ext cx="475869" cy="4758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615151" y="2018670"/>
            <a:ext cx="2192470" cy="484094"/>
          </a:xfrm>
          <a:prstGeom prst="round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79403" y="2064959"/>
            <a:ext cx="246396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800" spc="-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이전 비트는 밀려남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90785" y="2608735"/>
            <a:ext cx="4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01749" y="2608735"/>
            <a:ext cx="4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57603" y="2608735"/>
            <a:ext cx="4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23122" y="2618296"/>
            <a:ext cx="4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34086" y="2605781"/>
            <a:ext cx="4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85819" y="2605781"/>
            <a:ext cx="4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3127" y="2592732"/>
            <a:ext cx="4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29639" y="2618296"/>
            <a:ext cx="4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65703" y="2617594"/>
            <a:ext cx="4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76667" y="2617594"/>
            <a:ext cx="4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32521" y="2617594"/>
            <a:ext cx="4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98040" y="2627155"/>
            <a:ext cx="4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09004" y="2614640"/>
            <a:ext cx="4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260737" y="2614640"/>
            <a:ext cx="4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40158" y="2627155"/>
            <a:ext cx="4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404557" y="2627155"/>
            <a:ext cx="4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  <a:endParaRPr lang="ko-KR" altLang="en-US" sz="18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62" name="꺾인 연결선 61"/>
          <p:cNvCxnSpPr>
            <a:stCxn id="43" idx="3"/>
          </p:cNvCxnSpPr>
          <p:nvPr/>
        </p:nvCxnSpPr>
        <p:spPr>
          <a:xfrm>
            <a:off x="4807621" y="2260717"/>
            <a:ext cx="450339" cy="771824"/>
          </a:xfrm>
          <a:prstGeom prst="bentConnector2">
            <a:avLst/>
          </a:prstGeom>
          <a:ln w="28575">
            <a:solidFill>
              <a:srgbClr val="2B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7359062" y="2018670"/>
            <a:ext cx="2192470" cy="484094"/>
          </a:xfrm>
          <a:prstGeom prst="round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223314" y="2064959"/>
            <a:ext cx="246396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800" spc="-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이전 비트는 밀려남</a:t>
            </a:r>
          </a:p>
        </p:txBody>
      </p:sp>
      <p:cxnSp>
        <p:nvCxnSpPr>
          <p:cNvPr id="69" name="꺾인 연결선 68"/>
          <p:cNvCxnSpPr>
            <a:stCxn id="66" idx="1"/>
          </p:cNvCxnSpPr>
          <p:nvPr/>
        </p:nvCxnSpPr>
        <p:spPr>
          <a:xfrm rot="10800000" flipV="1">
            <a:off x="6877228" y="2260716"/>
            <a:ext cx="481834" cy="778393"/>
          </a:xfrm>
          <a:prstGeom prst="bentConnector2">
            <a:avLst/>
          </a:prstGeom>
          <a:ln w="28575">
            <a:solidFill>
              <a:srgbClr val="2B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258824" y="4827959"/>
            <a:ext cx="3836538" cy="680569"/>
          </a:xfrm>
          <a:prstGeom prst="round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45170" y="4845077"/>
            <a:ext cx="346248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800" spc="-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왼쪽 가장 큰 단위 비트는 원래 비트와 동일하게 </a:t>
            </a:r>
            <a:r>
              <a:rPr lang="en-US" altLang="ko-KR" sz="1800" spc="-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</a:t>
            </a:r>
            <a:r>
              <a:rPr lang="ko-KR" altLang="en-US" sz="1800" spc="-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또는 </a:t>
            </a:r>
            <a:r>
              <a:rPr lang="en-US" altLang="ko-KR" sz="1800" spc="-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800" spc="-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채워짐</a:t>
            </a: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1045030" y="4326401"/>
            <a:ext cx="0" cy="501558"/>
          </a:xfrm>
          <a:prstGeom prst="straightConnector1">
            <a:avLst/>
          </a:prstGeom>
          <a:ln w="28575">
            <a:solidFill>
              <a:srgbClr val="2B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11161487" y="4341646"/>
            <a:ext cx="0" cy="501558"/>
          </a:xfrm>
          <a:prstGeom prst="straightConnector1">
            <a:avLst/>
          </a:prstGeom>
          <a:ln w="28575">
            <a:solidFill>
              <a:srgbClr val="2B00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8062761" y="4851805"/>
            <a:ext cx="3836538" cy="522682"/>
          </a:xfrm>
          <a:prstGeom prst="round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249107" y="4928478"/>
            <a:ext cx="346248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800" spc="-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오른쪽 </a:t>
            </a:r>
            <a:r>
              <a:rPr lang="ko-KR" altLang="en-US" sz="1800" spc="-100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단단위는</a:t>
            </a:r>
            <a:r>
              <a:rPr lang="ko-KR" altLang="en-US" sz="1800" spc="-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무조건 </a:t>
            </a:r>
            <a:r>
              <a:rPr lang="en-US" altLang="ko-KR" sz="1800" spc="-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</a:t>
            </a:r>
            <a:r>
              <a:rPr lang="ko-KR" altLang="en-US" sz="1800" spc="-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으로 채워짐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4027994" y="5770816"/>
            <a:ext cx="4204677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11-1] 8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비트에서 비트 이동 연산 수행의 이해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50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비트 이동 연산자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&gt;&gt;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&lt;&lt;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5138" y="1679802"/>
            <a:ext cx="7697350" cy="1934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0b00010111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{0:3d}, 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{0:08b}’.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{0:3d}, 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{0:08b}’.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{0:3d}, 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{0:08b}’.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{0:3d}, 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{0:08b}’.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’10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{0:3d}, 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진수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{0:08b}’.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03272" y="3664182"/>
            <a:ext cx="7669216" cy="1793189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진수 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23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진수 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00010111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진수 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진수 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00001011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진수 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진수 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00001011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진수 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5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진수 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00000101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진수 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5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진수 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00000101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3" y="3664182"/>
            <a:ext cx="657227" cy="179318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4256911"/>
            <a:ext cx="657226" cy="607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53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00681" y="2510602"/>
            <a:ext cx="6728227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연산자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우선 순위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38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연산자 우선순위</a:t>
            </a:r>
            <a:endParaRPr lang="en-US" altLang="ko-KR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83275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단항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산술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비트이동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비트논리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관계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비교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멤버십 검사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논리 연산 순서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11124"/>
              </p:ext>
            </p:extLst>
          </p:nvPr>
        </p:nvGraphicFramePr>
        <p:xfrm>
          <a:off x="714373" y="2094080"/>
          <a:ext cx="10062439" cy="41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618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(expressions...),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[expressions...], {key: value...}, {expressions...}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결합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(binding)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또는 괄호 친 </a:t>
                      </a:r>
                      <a:r>
                        <a:rPr lang="ko-KR" altLang="en-US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표현식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리스트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</a:t>
                      </a:r>
                      <a:r>
                        <a:rPr lang="ko-KR" altLang="en-US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딕셔너리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집합 표현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288"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x[index], x[index: index], x(arguments...), </a:t>
                      </a:r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x.attribute</a:t>
                      </a:r>
                      <a:endParaRPr lang="en-US" altLang="ko-KR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서브스크립션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ko-KR" altLang="en-US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슬라이싱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호출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ko-KR" altLang="en-US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어트리뷰트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참조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7"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await x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어웨이트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</a:t>
                      </a:r>
                      <a:r>
                        <a:rPr lang="ko-KR" altLang="en-US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표현식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878"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**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거듭제곱</a:t>
                      </a:r>
                      <a:endParaRPr lang="en-US" altLang="ko-KR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912"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+x, -x, ~x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양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음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비트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NOT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+, -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덧셈과 뺄셈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&lt;&lt;, &gt;&gt;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이동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시프트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)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&amp;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비트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AND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^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비트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XOR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68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연산자 우선순위</a:t>
            </a:r>
            <a:endParaRPr lang="en-US" altLang="ko-KR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83275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단항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산술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비트이동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비트논리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관계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비교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멤버십 검사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논리 연산 순서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946260"/>
              </p:ext>
            </p:extLst>
          </p:nvPr>
        </p:nvGraphicFramePr>
        <p:xfrm>
          <a:off x="714373" y="2094080"/>
          <a:ext cx="10062439" cy="330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| 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비트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OR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in, not in, is, not is, &lt;, &lt;=, &gt;, &gt;=, !=, ==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멤버십 검사와 아이덴티티 검사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,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관계 연산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not x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논리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NOT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and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논리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AND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or 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논리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OR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if – else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조건 </a:t>
                      </a:r>
                      <a:r>
                        <a:rPr lang="ko-KR" altLang="en-US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표현식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lambda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람다 </a:t>
                      </a:r>
                      <a:r>
                        <a:rPr lang="ko-KR" altLang="en-US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표현식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:=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대입 </a:t>
                      </a:r>
                      <a:r>
                        <a:rPr lang="ko-KR" altLang="en-US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표현식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95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7631</TotalTime>
  <Words>1657</Words>
  <Application>Microsoft Office PowerPoint</Application>
  <PresentationFormat>와이드스크린</PresentationFormat>
  <Paragraphs>316</Paragraphs>
  <Slides>22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Noto Sans CJK KR Bold</vt:lpstr>
      <vt:lpstr>Noto Sans CJK KR Medium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541</cp:revision>
  <dcterms:created xsi:type="dcterms:W3CDTF">2020-07-21T20:23:05Z</dcterms:created>
  <dcterms:modified xsi:type="dcterms:W3CDTF">2023-03-01T08:19:49Z</dcterms:modified>
</cp:coreProperties>
</file>