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6" r:id="rId2"/>
  </p:sldMasterIdLst>
  <p:notesMasterIdLst>
    <p:notesMasterId r:id="rId24"/>
  </p:notesMasterIdLst>
  <p:handoutMasterIdLst>
    <p:handoutMasterId r:id="rId25"/>
  </p:handoutMasterIdLst>
  <p:sldIdLst>
    <p:sldId id="1518" r:id="rId3"/>
    <p:sldId id="1740" r:id="rId4"/>
    <p:sldId id="1497" r:id="rId5"/>
    <p:sldId id="1546" r:id="rId6"/>
    <p:sldId id="1755" r:id="rId7"/>
    <p:sldId id="1756" r:id="rId8"/>
    <p:sldId id="1758" r:id="rId9"/>
    <p:sldId id="1760" r:id="rId10"/>
    <p:sldId id="1759" r:id="rId11"/>
    <p:sldId id="1761" r:id="rId12"/>
    <p:sldId id="1762" r:id="rId13"/>
    <p:sldId id="1763" r:id="rId14"/>
    <p:sldId id="1764" r:id="rId15"/>
    <p:sldId id="1765" r:id="rId16"/>
    <p:sldId id="1766" r:id="rId17"/>
    <p:sldId id="1711" r:id="rId18"/>
    <p:sldId id="1712" r:id="rId19"/>
    <p:sldId id="1768" r:id="rId20"/>
    <p:sldId id="1767" r:id="rId21"/>
    <p:sldId id="1571" r:id="rId22"/>
    <p:sldId id="1717" r:id="rId23"/>
  </p:sldIdLst>
  <p:sldSz cx="12192000" cy="6858000"/>
  <p:notesSz cx="6858000" cy="9144000"/>
  <p:defaultTextStyle>
    <a:defPPr>
      <a:defRPr lang="ko-KR"/>
    </a:defPPr>
    <a:lvl1pPr marL="0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167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332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498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664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830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2994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160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327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978" userDrawn="1">
          <p15:clr>
            <a:srgbClr val="A4A3A4"/>
          </p15:clr>
        </p15:guide>
        <p15:guide id="4" orient="horz" pos="572" userDrawn="1">
          <p15:clr>
            <a:srgbClr val="A4A3A4"/>
          </p15:clr>
        </p15:guide>
        <p15:guide id="5" orient="horz" pos="1139" userDrawn="1">
          <p15:clr>
            <a:srgbClr val="A4A3A4"/>
          </p15:clr>
        </p15:guide>
        <p15:guide id="6" orient="horz" pos="867" userDrawn="1">
          <p15:clr>
            <a:srgbClr val="A4A3A4"/>
          </p15:clr>
        </p15:guide>
        <p15:guide id="7" orient="horz" pos="3997" userDrawn="1">
          <p15:clr>
            <a:srgbClr val="A4A3A4"/>
          </p15:clr>
        </p15:guide>
        <p15:guide id="9" orient="horz" pos="1049" userDrawn="1">
          <p15:clr>
            <a:srgbClr val="A4A3A4"/>
          </p15:clr>
        </p15:guide>
        <p15:guide id="10" orient="horz" pos="1661" userDrawn="1">
          <p15:clr>
            <a:srgbClr val="A4A3A4"/>
          </p15:clr>
        </p15:guide>
        <p15:guide id="11" orient="horz" pos="145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 경선" initials="김경" lastIdx="1" clrIdx="0">
    <p:extLst>
      <p:ext uri="{19B8F6BF-5375-455C-9EA6-DF929625EA0E}">
        <p15:presenceInfo xmlns:p15="http://schemas.microsoft.com/office/powerpoint/2012/main" userId="b21f20f96f89b76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004C"/>
    <a:srgbClr val="6600CC"/>
    <a:srgbClr val="FEFEFE"/>
    <a:srgbClr val="2A007A"/>
    <a:srgbClr val="006601"/>
    <a:srgbClr val="D9D9D9"/>
    <a:srgbClr val="39AD73"/>
    <a:srgbClr val="F9D9C5"/>
    <a:srgbClr val="FF0000"/>
    <a:srgbClr val="FDEF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23" autoAdjust="0"/>
    <p:restoredTop sz="94660"/>
  </p:normalViewPr>
  <p:slideViewPr>
    <p:cSldViewPr snapToGrid="0">
      <p:cViewPr varScale="1">
        <p:scale>
          <a:sx n="98" d="100"/>
          <a:sy n="98" d="100"/>
        </p:scale>
        <p:origin x="84" y="888"/>
      </p:cViewPr>
      <p:guideLst>
        <p:guide pos="2978"/>
        <p:guide orient="horz" pos="572"/>
        <p:guide orient="horz" pos="1139"/>
        <p:guide orient="horz" pos="867"/>
        <p:guide orient="horz" pos="3997"/>
        <p:guide orient="horz" pos="1049"/>
        <p:guide orient="horz" pos="1661"/>
        <p:guide orient="horz" pos="1457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64" d="100"/>
          <a:sy n="64" d="100"/>
        </p:scale>
        <p:origin x="1878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f1cac8d9-9172-4d6c-9b10-74cb51d57900" providerId="ADAL" clId="{06429EF9-6DD9-4A17-8210-34307E54BF7C}"/>
    <pc:docChg chg="custSel modMainMaster">
      <pc:chgData name=" " userId="f1cac8d9-9172-4d6c-9b10-74cb51d57900" providerId="ADAL" clId="{06429EF9-6DD9-4A17-8210-34307E54BF7C}" dt="2023-03-01T08:21:55.985" v="5" actId="478"/>
      <pc:docMkLst>
        <pc:docMk/>
      </pc:docMkLst>
      <pc:sldMasterChg chg="delSp modSldLayout">
        <pc:chgData name=" " userId="f1cac8d9-9172-4d6c-9b10-74cb51d57900" providerId="ADAL" clId="{06429EF9-6DD9-4A17-8210-34307E54BF7C}" dt="2023-03-01T08:21:47.324" v="2" actId="478"/>
        <pc:sldMasterMkLst>
          <pc:docMk/>
          <pc:sldMasterMk cId="713200830" sldId="2147483648"/>
        </pc:sldMasterMkLst>
        <pc:picChg chg="del">
          <ac:chgData name=" " userId="f1cac8d9-9172-4d6c-9b10-74cb51d57900" providerId="ADAL" clId="{06429EF9-6DD9-4A17-8210-34307E54BF7C}" dt="2023-03-01T08:21:47.324" v="2" actId="478"/>
          <ac:picMkLst>
            <pc:docMk/>
            <pc:sldMasterMk cId="713200830" sldId="2147483648"/>
            <ac:picMk id="4" creationId="{00000000-0000-0000-0000-000000000000}"/>
          </ac:picMkLst>
        </pc:picChg>
        <pc:sldLayoutChg chg="delSp">
          <pc:chgData name=" " userId="f1cac8d9-9172-4d6c-9b10-74cb51d57900" providerId="ADAL" clId="{06429EF9-6DD9-4A17-8210-34307E54BF7C}" dt="2023-03-01T08:21:37.957" v="0" actId="478"/>
          <pc:sldLayoutMkLst>
            <pc:docMk/>
            <pc:sldMasterMk cId="713200830" sldId="2147483648"/>
            <pc:sldLayoutMk cId="653358699" sldId="2147483660"/>
          </pc:sldLayoutMkLst>
          <pc:picChg chg="del">
            <ac:chgData name=" " userId="f1cac8d9-9172-4d6c-9b10-74cb51d57900" providerId="ADAL" clId="{06429EF9-6DD9-4A17-8210-34307E54BF7C}" dt="2023-03-01T08:21:37.957" v="0" actId="478"/>
            <ac:picMkLst>
              <pc:docMk/>
              <pc:sldMasterMk cId="713200830" sldId="2147483648"/>
              <pc:sldLayoutMk cId="653358699" sldId="2147483660"/>
              <ac:picMk id="7" creationId="{00000000-0000-0000-0000-000000000000}"/>
            </ac:picMkLst>
          </pc:picChg>
        </pc:sldLayoutChg>
        <pc:sldLayoutChg chg="delSp">
          <pc:chgData name=" " userId="f1cac8d9-9172-4d6c-9b10-74cb51d57900" providerId="ADAL" clId="{06429EF9-6DD9-4A17-8210-34307E54BF7C}" dt="2023-03-01T08:21:39.858" v="1" actId="478"/>
          <pc:sldLayoutMkLst>
            <pc:docMk/>
            <pc:sldMasterMk cId="713200830" sldId="2147483648"/>
            <pc:sldLayoutMk cId="1167603482" sldId="2147483665"/>
          </pc:sldLayoutMkLst>
          <pc:picChg chg="del">
            <ac:chgData name=" " userId="f1cac8d9-9172-4d6c-9b10-74cb51d57900" providerId="ADAL" clId="{06429EF9-6DD9-4A17-8210-34307E54BF7C}" dt="2023-03-01T08:21:39.858" v="1" actId="478"/>
            <ac:picMkLst>
              <pc:docMk/>
              <pc:sldMasterMk cId="713200830" sldId="2147483648"/>
              <pc:sldLayoutMk cId="1167603482" sldId="2147483665"/>
              <ac:picMk id="7" creationId="{00000000-0000-0000-0000-000000000000}"/>
            </ac:picMkLst>
          </pc:picChg>
        </pc:sldLayoutChg>
      </pc:sldMasterChg>
      <pc:sldMasterChg chg="delSp modSldLayout">
        <pc:chgData name=" " userId="f1cac8d9-9172-4d6c-9b10-74cb51d57900" providerId="ADAL" clId="{06429EF9-6DD9-4A17-8210-34307E54BF7C}" dt="2023-03-01T08:21:55.985" v="5" actId="478"/>
        <pc:sldMasterMkLst>
          <pc:docMk/>
          <pc:sldMasterMk cId="134697628" sldId="2147483666"/>
        </pc:sldMasterMkLst>
        <pc:picChg chg="del">
          <ac:chgData name=" " userId="f1cac8d9-9172-4d6c-9b10-74cb51d57900" providerId="ADAL" clId="{06429EF9-6DD9-4A17-8210-34307E54BF7C}" dt="2023-03-01T08:21:50.393" v="3" actId="478"/>
          <ac:picMkLst>
            <pc:docMk/>
            <pc:sldMasterMk cId="134697628" sldId="2147483666"/>
            <ac:picMk id="4" creationId="{00000000-0000-0000-0000-000000000000}"/>
          </ac:picMkLst>
        </pc:picChg>
        <pc:sldLayoutChg chg="delSp">
          <pc:chgData name=" " userId="f1cac8d9-9172-4d6c-9b10-74cb51d57900" providerId="ADAL" clId="{06429EF9-6DD9-4A17-8210-34307E54BF7C}" dt="2023-03-01T08:21:53.651" v="4" actId="478"/>
          <pc:sldLayoutMkLst>
            <pc:docMk/>
            <pc:sldMasterMk cId="134697628" sldId="2147483666"/>
            <pc:sldLayoutMk cId="1679818860" sldId="2147483669"/>
          </pc:sldLayoutMkLst>
          <pc:picChg chg="del">
            <ac:chgData name=" " userId="f1cac8d9-9172-4d6c-9b10-74cb51d57900" providerId="ADAL" clId="{06429EF9-6DD9-4A17-8210-34307E54BF7C}" dt="2023-03-01T08:21:53.651" v="4" actId="478"/>
            <ac:picMkLst>
              <pc:docMk/>
              <pc:sldMasterMk cId="134697628" sldId="2147483666"/>
              <pc:sldLayoutMk cId="1679818860" sldId="2147483669"/>
              <ac:picMk id="7" creationId="{00000000-0000-0000-0000-000000000000}"/>
            </ac:picMkLst>
          </pc:picChg>
        </pc:sldLayoutChg>
        <pc:sldLayoutChg chg="delSp">
          <pc:chgData name=" " userId="f1cac8d9-9172-4d6c-9b10-74cb51d57900" providerId="ADAL" clId="{06429EF9-6DD9-4A17-8210-34307E54BF7C}" dt="2023-03-01T08:21:55.985" v="5" actId="478"/>
          <pc:sldLayoutMkLst>
            <pc:docMk/>
            <pc:sldMasterMk cId="134697628" sldId="2147483666"/>
            <pc:sldLayoutMk cId="4055757387" sldId="2147483670"/>
          </pc:sldLayoutMkLst>
          <pc:picChg chg="del">
            <ac:chgData name=" " userId="f1cac8d9-9172-4d6c-9b10-74cb51d57900" providerId="ADAL" clId="{06429EF9-6DD9-4A17-8210-34307E54BF7C}" dt="2023-03-01T08:21:55.985" v="5" actId="478"/>
            <ac:picMkLst>
              <pc:docMk/>
              <pc:sldMasterMk cId="134697628" sldId="2147483666"/>
              <pc:sldLayoutMk cId="4055757387" sldId="2147483670"/>
              <ac:picMk id="7" creationId="{00000000-0000-0000-0000-000000000000}"/>
            </ac:picMkLst>
          </pc:picChg>
        </pc:sldLayoutChg>
      </pc:sldMasterChg>
    </pc:docChg>
  </pc:docChgLst>
  <pc:docChgLst>
    <pc:chgData name=" " userId="f1cac8d9-9172-4d6c-9b10-74cb51d57900" providerId="ADAL" clId="{766AA610-8213-496B-B907-B4F8B8F7C12E}"/>
    <pc:docChg chg="custSel modSld">
      <pc:chgData name=" " userId="f1cac8d9-9172-4d6c-9b10-74cb51d57900" providerId="ADAL" clId="{766AA610-8213-496B-B907-B4F8B8F7C12E}" dt="2023-03-01T07:13:01.363" v="0" actId="478"/>
      <pc:docMkLst>
        <pc:docMk/>
      </pc:docMkLst>
      <pc:sldChg chg="delSp">
        <pc:chgData name=" " userId="f1cac8d9-9172-4d6c-9b10-74cb51d57900" providerId="ADAL" clId="{766AA610-8213-496B-B907-B4F8B8F7C12E}" dt="2023-03-01T07:13:01.363" v="0" actId="478"/>
        <pc:sldMkLst>
          <pc:docMk/>
          <pc:sldMk cId="1287773456" sldId="1758"/>
        </pc:sldMkLst>
        <pc:spChg chg="del">
          <ac:chgData name=" " userId="f1cac8d9-9172-4d6c-9b10-74cb51d57900" providerId="ADAL" clId="{766AA610-8213-496B-B907-B4F8B8F7C12E}" dt="2023-03-01T07:13:01.363" v="0" actId="478"/>
          <ac:spMkLst>
            <pc:docMk/>
            <pc:sldMk cId="1287773456" sldId="1758"/>
            <ac:spMk id="18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218AD8-5B72-42E1-8DF0-3C0B60BE217A}" type="datetimeFigureOut">
              <a:rPr lang="ko-KR" altLang="en-US" smtClean="0"/>
              <a:t>2023-03-01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2F8971-CAF1-4F2E-8170-4F94747066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1932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7C68E5-E584-4201-B07F-41281097F975}" type="datetimeFigureOut">
              <a:rPr lang="ko-KR" altLang="en-US" smtClean="0"/>
              <a:pPr/>
              <a:t>2023-03-01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2D6E2A-247A-4D58-805E-D96C39E332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831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67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32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98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64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30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94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60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27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218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9495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3025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883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904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50327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7196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824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인트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1398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학습정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460663" y="183200"/>
            <a:ext cx="3777508" cy="86177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ts val="6000"/>
              </a:lnSpc>
              <a:buClr>
                <a:srgbClr val="370086"/>
              </a:buClr>
            </a:pPr>
            <a:r>
              <a:rPr lang="en-US" altLang="ko-KR" sz="5000" spc="50" dirty="0">
                <a:ln w="127000">
                  <a:noFill/>
                </a:ln>
                <a:solidFill>
                  <a:srgbClr val="F3EAFA">
                    <a:alpha val="87000"/>
                  </a:srgbClr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SUMMARY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0" y="858394"/>
            <a:ext cx="12192000" cy="5517468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11" name="직사각형 10"/>
          <p:cNvSpPr/>
          <p:nvPr userDrawn="1"/>
        </p:nvSpPr>
        <p:spPr>
          <a:xfrm rot="16200000">
            <a:off x="-2026718" y="3393990"/>
            <a:ext cx="4508735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300" kern="1200" spc="3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강원교육튼튼" panose="02020603020101020101" pitchFamily="18" charset="-127"/>
                <a:ea typeface="강원교육튼튼" panose="02020603020101020101" pitchFamily="18" charset="-127"/>
                <a:cs typeface="+mn-cs"/>
              </a:rPr>
              <a:t>PYTHON PROGRAMMING</a:t>
            </a:r>
            <a:endParaRPr lang="ko-KR" altLang="en-US" sz="2300" kern="1200" spc="300" baseline="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accent4">
                  <a:lumMod val="20000"/>
                  <a:lumOff val="80000"/>
                </a:schemeClr>
              </a:solidFill>
              <a:effectLst/>
              <a:latin typeface="강원교육튼튼" panose="02020603020101020101" pitchFamily="18" charset="-127"/>
              <a:ea typeface="강원교육튼튼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5757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fld id="{C2CAEC80-8439-4797-8FA2-50FAF2D160E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 rot="16200000">
            <a:off x="-2026718" y="2773399"/>
            <a:ext cx="4508735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300" kern="1200" spc="3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/>
                <a:latin typeface="강원교육튼튼" panose="02020603020101020101" pitchFamily="18" charset="-127"/>
                <a:ea typeface="강원교육튼튼" panose="02020603020101020101" pitchFamily="18" charset="-127"/>
                <a:cs typeface="+mn-cs"/>
              </a:rPr>
              <a:t>PYTHON PROGRAMMING</a:t>
            </a:r>
            <a:endParaRPr lang="ko-KR" altLang="en-US" sz="2300" kern="1200" spc="300" baseline="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effectLst/>
              <a:latin typeface="강원교육튼튼" panose="02020603020101020101" pitchFamily="18" charset="-127"/>
              <a:ea typeface="강원교육튼튼" panose="02020603020101020101" pitchFamily="18" charset="-127"/>
              <a:cs typeface="+mn-cs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204791" y="5422900"/>
            <a:ext cx="45719" cy="1435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4020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226336"/>
            <a:ext cx="3150604" cy="492151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10"/>
          </p:nvPr>
        </p:nvSpPr>
        <p:spPr>
          <a:xfrm>
            <a:off x="4038600" y="650149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8610600" y="6501490"/>
            <a:ext cx="2743200" cy="365125"/>
          </a:xfrm>
        </p:spPr>
        <p:txBody>
          <a:bodyPr/>
          <a:lstStyle/>
          <a:p>
            <a:fld id="{C2CAEC80-8439-4797-8FA2-50FAF2D160E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2779423" y="227279"/>
            <a:ext cx="2353905" cy="491208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ko-KR" altLang="en-US" dirty="0">
              <a:solidFill>
                <a:srgbClr val="A585B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 userDrawn="1"/>
        </p:nvSpPr>
        <p:spPr>
          <a:xfrm>
            <a:off x="488888" y="240975"/>
            <a:ext cx="2353905" cy="44627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ko-KR" altLang="en-US" sz="23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파이썬 </a:t>
            </a:r>
            <a:r>
              <a:rPr lang="ko-KR" altLang="en-US" sz="2300" spc="-1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프로그래밍</a:t>
            </a:r>
            <a:endParaRPr lang="en-US" altLang="ko-KR" sz="2300" spc="-100" baseline="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 userDrawn="1"/>
        </p:nvSpPr>
        <p:spPr>
          <a:xfrm>
            <a:off x="2842791" y="247833"/>
            <a:ext cx="2290537" cy="4154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ko-KR" altLang="en-US" sz="2100" spc="-1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문자열 관련 </a:t>
            </a:r>
            <a:r>
              <a:rPr lang="ko-KR" altLang="en-US" sz="2100" spc="-100" baseline="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메소드</a:t>
            </a:r>
            <a:endParaRPr lang="ko-KR" altLang="en-US" sz="2100" spc="-100" baseline="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7" name="직사각형 6"/>
          <p:cNvSpPr/>
          <p:nvPr userDrawn="1"/>
        </p:nvSpPr>
        <p:spPr>
          <a:xfrm rot="16200000">
            <a:off x="-2026718" y="2773399"/>
            <a:ext cx="4508735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300" kern="1200" spc="3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/>
                <a:latin typeface="강원교육튼튼" panose="02020603020101020101" pitchFamily="18" charset="-127"/>
                <a:ea typeface="강원교육튼튼" panose="02020603020101020101" pitchFamily="18" charset="-127"/>
                <a:cs typeface="+mn-cs"/>
              </a:rPr>
              <a:t>PYTHON PROGRAMMING</a:t>
            </a:r>
            <a:endParaRPr lang="ko-KR" altLang="en-US" sz="2300" kern="1200" spc="300" baseline="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effectLst/>
              <a:latin typeface="강원교육튼튼" panose="02020603020101020101" pitchFamily="18" charset="-127"/>
              <a:ea typeface="강원교육튼튼" panose="02020603020101020101" pitchFamily="18" charset="-127"/>
              <a:cs typeface="+mn-cs"/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204791" y="5437414"/>
            <a:ext cx="45719" cy="1435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6130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간지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2792966" y="2150806"/>
            <a:ext cx="6774820" cy="2915572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 w="19050">
            <a:noFill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>
            <a:noAutofit/>
          </a:bodyPr>
          <a:lstStyle/>
          <a:p>
            <a:pPr algn="ctr" latinLnBrk="0"/>
            <a:endParaRPr lang="ko-KR" altLang="en-US" sz="8000" spc="50" dirty="0">
              <a:ln w="127000">
                <a:noFill/>
              </a:ln>
              <a:solidFill>
                <a:srgbClr val="2B004C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grpSp>
        <p:nvGrpSpPr>
          <p:cNvPr id="13" name="그룹 12"/>
          <p:cNvGrpSpPr/>
          <p:nvPr userDrawn="1"/>
        </p:nvGrpSpPr>
        <p:grpSpPr>
          <a:xfrm>
            <a:off x="1444292" y="3764286"/>
            <a:ext cx="1870587" cy="1360762"/>
            <a:chOff x="1698292" y="3764286"/>
            <a:chExt cx="1870587" cy="1360762"/>
          </a:xfrm>
        </p:grpSpPr>
        <p:sp>
          <p:nvSpPr>
            <p:cNvPr id="14" name="이등변 삼각형 13"/>
            <p:cNvSpPr/>
            <p:nvPr/>
          </p:nvSpPr>
          <p:spPr>
            <a:xfrm>
              <a:off x="1990391" y="3764286"/>
              <a:ext cx="1578488" cy="1360762"/>
            </a:xfrm>
            <a:prstGeom prst="triangle">
              <a:avLst>
                <a:gd name="adj" fmla="val 54615"/>
              </a:avLst>
            </a:prstGeom>
            <a:solidFill>
              <a:srgbClr val="2E00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5" name="이등변 삼각형 14"/>
            <p:cNvSpPr/>
            <p:nvPr/>
          </p:nvSpPr>
          <p:spPr>
            <a:xfrm>
              <a:off x="1698292" y="3962401"/>
              <a:ext cx="1348674" cy="1162647"/>
            </a:xfrm>
            <a:prstGeom prst="triangle">
              <a:avLst>
                <a:gd name="adj" fmla="val 54615"/>
              </a:avLst>
            </a:prstGeom>
            <a:solidFill>
              <a:srgbClr val="6600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</p:grpSp>
      <p:grpSp>
        <p:nvGrpSpPr>
          <p:cNvPr id="16" name="그룹 15"/>
          <p:cNvGrpSpPr/>
          <p:nvPr userDrawn="1"/>
        </p:nvGrpSpPr>
        <p:grpSpPr>
          <a:xfrm>
            <a:off x="8623392" y="1592788"/>
            <a:ext cx="785812" cy="571640"/>
            <a:chOff x="1698292" y="3764286"/>
            <a:chExt cx="1870587" cy="1360762"/>
          </a:xfrm>
        </p:grpSpPr>
        <p:sp>
          <p:nvSpPr>
            <p:cNvPr id="17" name="이등변 삼각형 16"/>
            <p:cNvSpPr/>
            <p:nvPr/>
          </p:nvSpPr>
          <p:spPr>
            <a:xfrm>
              <a:off x="1990391" y="3764286"/>
              <a:ext cx="1578488" cy="1360762"/>
            </a:xfrm>
            <a:prstGeom prst="triangle">
              <a:avLst>
                <a:gd name="adj" fmla="val 54615"/>
              </a:avLst>
            </a:prstGeom>
            <a:solidFill>
              <a:srgbClr val="2E00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8" name="이등변 삼각형 17"/>
            <p:cNvSpPr/>
            <p:nvPr/>
          </p:nvSpPr>
          <p:spPr>
            <a:xfrm>
              <a:off x="1698292" y="3962401"/>
              <a:ext cx="1348674" cy="1162647"/>
            </a:xfrm>
            <a:prstGeom prst="triangle">
              <a:avLst>
                <a:gd name="adj" fmla="val 54615"/>
              </a:avLst>
            </a:prstGeom>
            <a:solidFill>
              <a:srgbClr val="6600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</p:grpSp>
      <p:sp>
        <p:nvSpPr>
          <p:cNvPr id="19" name="직사각형 18"/>
          <p:cNvSpPr/>
          <p:nvPr userDrawn="1"/>
        </p:nvSpPr>
        <p:spPr>
          <a:xfrm>
            <a:off x="3468576" y="5131996"/>
            <a:ext cx="54236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kern="1200" spc="10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2A006D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PYTHON PROGRAMMING</a:t>
            </a:r>
            <a:endParaRPr lang="ko-KR" altLang="en-US" sz="2000" kern="1200" spc="1000" baseline="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2A006D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5805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학습목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460663" y="183200"/>
            <a:ext cx="2997431" cy="86177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ts val="6000"/>
              </a:lnSpc>
              <a:buClr>
                <a:srgbClr val="370086"/>
              </a:buClr>
            </a:pPr>
            <a:r>
              <a:rPr lang="en-US" altLang="ko-KR" sz="5000" spc="50" dirty="0">
                <a:ln w="127000">
                  <a:noFill/>
                </a:ln>
                <a:solidFill>
                  <a:srgbClr val="F3EAFA">
                    <a:alpha val="87000"/>
                  </a:srgbClr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GOAL 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0" y="858394"/>
            <a:ext cx="12192000" cy="5517468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11" name="직사각형 10"/>
          <p:cNvSpPr/>
          <p:nvPr userDrawn="1"/>
        </p:nvSpPr>
        <p:spPr>
          <a:xfrm rot="16200000">
            <a:off x="-2026718" y="3393990"/>
            <a:ext cx="4508735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300" kern="1200" spc="3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강원교육튼튼" panose="02020603020101020101" pitchFamily="18" charset="-127"/>
                <a:ea typeface="강원교육튼튼" panose="02020603020101020101" pitchFamily="18" charset="-127"/>
                <a:cs typeface="+mn-cs"/>
              </a:rPr>
              <a:t>PYTHON PROGRAMMING</a:t>
            </a:r>
            <a:endParaRPr lang="ko-KR" altLang="en-US" sz="2300" kern="1200" spc="300" baseline="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accent4">
                  <a:lumMod val="20000"/>
                  <a:lumOff val="80000"/>
                </a:schemeClr>
              </a:solidFill>
              <a:effectLst/>
              <a:latin typeface="강원교육튼튼" panose="02020603020101020101" pitchFamily="18" charset="-127"/>
              <a:ea typeface="강원교육튼튼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3358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학습정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460663" y="183200"/>
            <a:ext cx="3777508" cy="86177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ts val="6000"/>
              </a:lnSpc>
              <a:buClr>
                <a:srgbClr val="370086"/>
              </a:buClr>
            </a:pPr>
            <a:r>
              <a:rPr lang="en-US" altLang="ko-KR" sz="5000" spc="50" dirty="0">
                <a:ln w="127000">
                  <a:noFill/>
                </a:ln>
                <a:solidFill>
                  <a:srgbClr val="F3EAFA">
                    <a:alpha val="87000"/>
                  </a:srgbClr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SUMMARY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0" y="858394"/>
            <a:ext cx="12192000" cy="5517468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11" name="직사각형 10"/>
          <p:cNvSpPr/>
          <p:nvPr userDrawn="1"/>
        </p:nvSpPr>
        <p:spPr>
          <a:xfrm rot="16200000">
            <a:off x="-2026718" y="3393990"/>
            <a:ext cx="4508735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300" kern="1200" spc="3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강원교육튼튼" panose="02020603020101020101" pitchFamily="18" charset="-127"/>
                <a:ea typeface="강원교육튼튼" panose="02020603020101020101" pitchFamily="18" charset="-127"/>
                <a:cs typeface="+mn-cs"/>
              </a:rPr>
              <a:t>PYTHON PROGRAMMING</a:t>
            </a:r>
            <a:endParaRPr lang="ko-KR" altLang="en-US" sz="2300" kern="1200" spc="300" baseline="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accent4">
                  <a:lumMod val="20000"/>
                  <a:lumOff val="80000"/>
                </a:schemeClr>
              </a:solidFill>
              <a:effectLst/>
              <a:latin typeface="강원교육튼튼" panose="02020603020101020101" pitchFamily="18" charset="-127"/>
              <a:ea typeface="강원교육튼튼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7603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fld id="{C2CAEC80-8439-4797-8FA2-50FAF2D160E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 rot="16200000">
            <a:off x="-2026718" y="2773399"/>
            <a:ext cx="4508735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300" kern="1200" spc="3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/>
                <a:latin typeface="강원교육튼튼" panose="02020603020101020101" pitchFamily="18" charset="-127"/>
                <a:ea typeface="강원교육튼튼" panose="02020603020101020101" pitchFamily="18" charset="-127"/>
                <a:cs typeface="+mn-cs"/>
              </a:rPr>
              <a:t>PYTHON PROGRAMMING</a:t>
            </a:r>
            <a:endParaRPr lang="ko-KR" altLang="en-US" sz="2300" kern="1200" spc="300" baseline="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effectLst/>
              <a:latin typeface="강원교육튼튼" panose="02020603020101020101" pitchFamily="18" charset="-127"/>
              <a:ea typeface="강원교육튼튼" panose="02020603020101020101" pitchFamily="18" charset="-127"/>
              <a:cs typeface="+mn-cs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204791" y="5422900"/>
            <a:ext cx="45719" cy="1435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9416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226336"/>
            <a:ext cx="3150604" cy="492151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10"/>
          </p:nvPr>
        </p:nvSpPr>
        <p:spPr>
          <a:xfrm>
            <a:off x="4038600" y="650149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8610600" y="6501490"/>
            <a:ext cx="2743200" cy="365125"/>
          </a:xfrm>
        </p:spPr>
        <p:txBody>
          <a:bodyPr/>
          <a:lstStyle/>
          <a:p>
            <a:fld id="{C2CAEC80-8439-4797-8FA2-50FAF2D160E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2779424" y="227279"/>
            <a:ext cx="3150604" cy="491208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ko-KR" altLang="en-US" dirty="0">
              <a:solidFill>
                <a:srgbClr val="A585B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 userDrawn="1"/>
        </p:nvSpPr>
        <p:spPr>
          <a:xfrm>
            <a:off x="488888" y="240975"/>
            <a:ext cx="2353905" cy="44627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ko-KR" altLang="en-US" sz="23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파이썬 </a:t>
            </a:r>
            <a:r>
              <a:rPr lang="ko-KR" altLang="en-US" sz="2300" spc="-1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프로그래밍</a:t>
            </a:r>
            <a:endParaRPr lang="en-US" altLang="ko-KR" sz="2300" spc="-100" baseline="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 userDrawn="1"/>
        </p:nvSpPr>
        <p:spPr>
          <a:xfrm>
            <a:off x="2842791" y="247833"/>
            <a:ext cx="3087237" cy="4154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ko-KR" altLang="en-US" sz="2100" spc="-1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조건에 따른 선택 </a:t>
            </a:r>
            <a:r>
              <a:rPr lang="en-US" altLang="ko-KR" sz="2100" spc="-1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if … else</a:t>
            </a:r>
          </a:p>
        </p:txBody>
      </p:sp>
      <p:sp>
        <p:nvSpPr>
          <p:cNvPr id="7" name="직사각형 6"/>
          <p:cNvSpPr/>
          <p:nvPr userDrawn="1"/>
        </p:nvSpPr>
        <p:spPr>
          <a:xfrm rot="16200000">
            <a:off x="-2026718" y="2773399"/>
            <a:ext cx="4508735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300" kern="1200" spc="3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/>
                <a:latin typeface="강원교육튼튼" panose="02020603020101020101" pitchFamily="18" charset="-127"/>
                <a:ea typeface="강원교육튼튼" panose="02020603020101020101" pitchFamily="18" charset="-127"/>
                <a:cs typeface="+mn-cs"/>
              </a:rPr>
              <a:t>PYTHON PROGRAMMING</a:t>
            </a:r>
            <a:endParaRPr lang="ko-KR" altLang="en-US" sz="2300" kern="1200" spc="300" baseline="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effectLst/>
              <a:latin typeface="강원교육튼튼" panose="02020603020101020101" pitchFamily="18" charset="-127"/>
              <a:ea typeface="강원교육튼튼" panose="02020603020101020101" pitchFamily="18" charset="-127"/>
              <a:cs typeface="+mn-cs"/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204791" y="5437414"/>
            <a:ext cx="45719" cy="1435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4654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인트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4127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간지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2792966" y="2150806"/>
            <a:ext cx="6774820" cy="2915572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 w="19050">
            <a:noFill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>
            <a:noAutofit/>
          </a:bodyPr>
          <a:lstStyle/>
          <a:p>
            <a:pPr algn="ctr" latinLnBrk="0"/>
            <a:endParaRPr lang="ko-KR" altLang="en-US" sz="8000" spc="50" dirty="0">
              <a:ln w="127000">
                <a:noFill/>
              </a:ln>
              <a:solidFill>
                <a:srgbClr val="2B004C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grpSp>
        <p:nvGrpSpPr>
          <p:cNvPr id="13" name="그룹 12"/>
          <p:cNvGrpSpPr/>
          <p:nvPr userDrawn="1"/>
        </p:nvGrpSpPr>
        <p:grpSpPr>
          <a:xfrm>
            <a:off x="1444292" y="3764286"/>
            <a:ext cx="1870587" cy="1360762"/>
            <a:chOff x="1698292" y="3764286"/>
            <a:chExt cx="1870587" cy="1360762"/>
          </a:xfrm>
        </p:grpSpPr>
        <p:sp>
          <p:nvSpPr>
            <p:cNvPr id="14" name="이등변 삼각형 13"/>
            <p:cNvSpPr/>
            <p:nvPr/>
          </p:nvSpPr>
          <p:spPr>
            <a:xfrm>
              <a:off x="1990391" y="3764286"/>
              <a:ext cx="1578488" cy="1360762"/>
            </a:xfrm>
            <a:prstGeom prst="triangle">
              <a:avLst>
                <a:gd name="adj" fmla="val 54615"/>
              </a:avLst>
            </a:prstGeom>
            <a:solidFill>
              <a:srgbClr val="2E00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5" name="이등변 삼각형 14"/>
            <p:cNvSpPr/>
            <p:nvPr/>
          </p:nvSpPr>
          <p:spPr>
            <a:xfrm>
              <a:off x="1698292" y="3962401"/>
              <a:ext cx="1348674" cy="1162647"/>
            </a:xfrm>
            <a:prstGeom prst="triangle">
              <a:avLst>
                <a:gd name="adj" fmla="val 54615"/>
              </a:avLst>
            </a:prstGeom>
            <a:solidFill>
              <a:srgbClr val="6600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</p:grpSp>
      <p:grpSp>
        <p:nvGrpSpPr>
          <p:cNvPr id="16" name="그룹 15"/>
          <p:cNvGrpSpPr/>
          <p:nvPr userDrawn="1"/>
        </p:nvGrpSpPr>
        <p:grpSpPr>
          <a:xfrm>
            <a:off x="8623392" y="1592788"/>
            <a:ext cx="785812" cy="571640"/>
            <a:chOff x="1698292" y="3764286"/>
            <a:chExt cx="1870587" cy="1360762"/>
          </a:xfrm>
        </p:grpSpPr>
        <p:sp>
          <p:nvSpPr>
            <p:cNvPr id="17" name="이등변 삼각형 16"/>
            <p:cNvSpPr/>
            <p:nvPr/>
          </p:nvSpPr>
          <p:spPr>
            <a:xfrm>
              <a:off x="1990391" y="3764286"/>
              <a:ext cx="1578488" cy="1360762"/>
            </a:xfrm>
            <a:prstGeom prst="triangle">
              <a:avLst>
                <a:gd name="adj" fmla="val 54615"/>
              </a:avLst>
            </a:prstGeom>
            <a:solidFill>
              <a:srgbClr val="2E00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8" name="이등변 삼각형 17"/>
            <p:cNvSpPr/>
            <p:nvPr/>
          </p:nvSpPr>
          <p:spPr>
            <a:xfrm>
              <a:off x="1698292" y="3962401"/>
              <a:ext cx="1348674" cy="1162647"/>
            </a:xfrm>
            <a:prstGeom prst="triangle">
              <a:avLst>
                <a:gd name="adj" fmla="val 54615"/>
              </a:avLst>
            </a:prstGeom>
            <a:solidFill>
              <a:srgbClr val="6600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</p:grpSp>
      <p:sp>
        <p:nvSpPr>
          <p:cNvPr id="19" name="직사각형 18"/>
          <p:cNvSpPr/>
          <p:nvPr userDrawn="1"/>
        </p:nvSpPr>
        <p:spPr>
          <a:xfrm>
            <a:off x="3468576" y="5131996"/>
            <a:ext cx="54236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kern="1200" spc="10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2A006D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PYTHON PROGRAMMING</a:t>
            </a:r>
            <a:endParaRPr lang="ko-KR" altLang="en-US" sz="2000" kern="1200" spc="1000" baseline="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2A006D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8772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학습목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460663" y="183200"/>
            <a:ext cx="2997431" cy="86177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ts val="6000"/>
              </a:lnSpc>
              <a:buClr>
                <a:srgbClr val="370086"/>
              </a:buClr>
            </a:pPr>
            <a:r>
              <a:rPr lang="en-US" altLang="ko-KR" sz="5000" spc="50" dirty="0">
                <a:ln w="127000">
                  <a:noFill/>
                </a:ln>
                <a:solidFill>
                  <a:srgbClr val="F3EAFA">
                    <a:alpha val="87000"/>
                  </a:srgbClr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GOAL 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0" y="858394"/>
            <a:ext cx="12192000" cy="5517468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11" name="직사각형 10"/>
          <p:cNvSpPr/>
          <p:nvPr userDrawn="1"/>
        </p:nvSpPr>
        <p:spPr>
          <a:xfrm rot="16200000">
            <a:off x="-2026718" y="3393990"/>
            <a:ext cx="4508735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300" kern="1200" spc="3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강원교육튼튼" panose="02020603020101020101" pitchFamily="18" charset="-127"/>
                <a:ea typeface="강원교육튼튼" panose="02020603020101020101" pitchFamily="18" charset="-127"/>
                <a:cs typeface="+mn-cs"/>
              </a:rPr>
              <a:t>PYTHON PROGRAMMING</a:t>
            </a:r>
            <a:endParaRPr lang="ko-KR" altLang="en-US" sz="2300" kern="1200" spc="300" baseline="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accent4">
                  <a:lumMod val="20000"/>
                  <a:lumOff val="80000"/>
                </a:schemeClr>
              </a:solidFill>
              <a:effectLst/>
              <a:latin typeface="강원교육튼튼" panose="02020603020101020101" pitchFamily="18" charset="-127"/>
              <a:ea typeface="강원교육튼튼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9818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4038600" y="650149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8610600" y="650149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defRPr>
            </a:lvl1pPr>
          </a:lstStyle>
          <a:p>
            <a:fld id="{C2CAEC80-8439-4797-8FA2-50FAF2D160E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3200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60" r:id="rId3"/>
    <p:sldLayoutId id="2147483665" r:id="rId4"/>
    <p:sldLayoutId id="2147483663" r:id="rId5"/>
    <p:sldLayoutId id="2147483662" r:id="rId6"/>
  </p:sldLayoutIdLst>
  <p:hf hdr="0" ftr="0" dt="0"/>
  <p:txStyles>
    <p:titleStyle>
      <a:lvl1pPr algn="l" defTabSz="914332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에스코어 드림 4 Regular" panose="020B0503030302020204" pitchFamily="34" charset="-127"/>
          <a:ea typeface="에스코어 드림 4 Regular" panose="020B0503030302020204" pitchFamily="34" charset="-127"/>
          <a:cs typeface="+mj-cs"/>
        </a:defRPr>
      </a:lvl1pPr>
    </p:titleStyle>
    <p:bodyStyle>
      <a:lvl1pPr marL="228584" indent="-228584" algn="l" defTabSz="914332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에스코어 드림 4 Regular" panose="020B0503030302020204" pitchFamily="34" charset="-127"/>
          <a:ea typeface="에스코어 드림 4 Regular" panose="020B0503030302020204" pitchFamily="34" charset="-127"/>
          <a:cs typeface="+mn-cs"/>
        </a:defRPr>
      </a:lvl1pPr>
      <a:lvl2pPr marL="685750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에스코어 드림 4 Regular" panose="020B0503030302020204" pitchFamily="34" charset="-127"/>
          <a:ea typeface="에스코어 드림 4 Regular" panose="020B0503030302020204" pitchFamily="34" charset="-127"/>
          <a:cs typeface="+mn-cs"/>
        </a:defRPr>
      </a:lvl2pPr>
      <a:lvl3pPr marL="1142914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에스코어 드림 4 Regular" panose="020B0503030302020204" pitchFamily="34" charset="-127"/>
          <a:ea typeface="에스코어 드림 4 Regular" panose="020B0503030302020204" pitchFamily="34" charset="-127"/>
          <a:cs typeface="+mn-cs"/>
        </a:defRPr>
      </a:lvl3pPr>
      <a:lvl4pPr marL="1600080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에스코어 드림 4 Regular" panose="020B0503030302020204" pitchFamily="34" charset="-127"/>
          <a:ea typeface="에스코어 드림 4 Regular" panose="020B0503030302020204" pitchFamily="34" charset="-127"/>
          <a:cs typeface="+mn-cs"/>
        </a:defRPr>
      </a:lvl4pPr>
      <a:lvl5pPr marL="2057247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에스코어 드림 4 Regular" panose="020B0503030302020204" pitchFamily="34" charset="-127"/>
          <a:ea typeface="에스코어 드림 4 Regular" panose="020B0503030302020204" pitchFamily="34" charset="-127"/>
          <a:cs typeface="+mn-cs"/>
        </a:defRPr>
      </a:lvl5pPr>
      <a:lvl6pPr marL="2514412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5337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4038600" y="650149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8610600" y="650149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defRPr>
            </a:lvl1pPr>
          </a:lstStyle>
          <a:p>
            <a:fld id="{C2CAEC80-8439-4797-8FA2-50FAF2D160E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697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</p:sldLayoutIdLst>
  <p:hf hdr="0" ftr="0" dt="0"/>
  <p:txStyles>
    <p:titleStyle>
      <a:lvl1pPr algn="l" defTabSz="914332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에스코어 드림 4 Regular" panose="020B0503030302020204" pitchFamily="34" charset="-127"/>
          <a:ea typeface="에스코어 드림 4 Regular" panose="020B0503030302020204" pitchFamily="34" charset="-127"/>
          <a:cs typeface="+mj-cs"/>
        </a:defRPr>
      </a:lvl1pPr>
    </p:titleStyle>
    <p:bodyStyle>
      <a:lvl1pPr marL="228584" indent="-228584" algn="l" defTabSz="914332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에스코어 드림 4 Regular" panose="020B0503030302020204" pitchFamily="34" charset="-127"/>
          <a:ea typeface="에스코어 드림 4 Regular" panose="020B0503030302020204" pitchFamily="34" charset="-127"/>
          <a:cs typeface="+mn-cs"/>
        </a:defRPr>
      </a:lvl1pPr>
      <a:lvl2pPr marL="685750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에스코어 드림 4 Regular" panose="020B0503030302020204" pitchFamily="34" charset="-127"/>
          <a:ea typeface="에스코어 드림 4 Regular" panose="020B0503030302020204" pitchFamily="34" charset="-127"/>
          <a:cs typeface="+mn-cs"/>
        </a:defRPr>
      </a:lvl2pPr>
      <a:lvl3pPr marL="1142914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에스코어 드림 4 Regular" panose="020B0503030302020204" pitchFamily="34" charset="-127"/>
          <a:ea typeface="에스코어 드림 4 Regular" panose="020B0503030302020204" pitchFamily="34" charset="-127"/>
          <a:cs typeface="+mn-cs"/>
        </a:defRPr>
      </a:lvl3pPr>
      <a:lvl4pPr marL="1600080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에스코어 드림 4 Regular" panose="020B0503030302020204" pitchFamily="34" charset="-127"/>
          <a:ea typeface="에스코어 드림 4 Regular" panose="020B0503030302020204" pitchFamily="34" charset="-127"/>
          <a:cs typeface="+mn-cs"/>
        </a:defRPr>
      </a:lvl4pPr>
      <a:lvl5pPr marL="2057247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에스코어 드림 4 Regular" panose="020B0503030302020204" pitchFamily="34" charset="-127"/>
          <a:ea typeface="에스코어 드림 4 Regular" panose="020B0503030302020204" pitchFamily="34" charset="-127"/>
          <a:cs typeface="+mn-cs"/>
        </a:defRPr>
      </a:lvl5pPr>
      <a:lvl6pPr marL="2514412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533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895350" y="3938058"/>
            <a:ext cx="47625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모서리가 둥근 직사각형 1"/>
          <p:cNvSpPr/>
          <p:nvPr/>
        </p:nvSpPr>
        <p:spPr>
          <a:xfrm>
            <a:off x="2006600" y="3692525"/>
            <a:ext cx="2540000" cy="49106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spc="50" dirty="0">
                <a:ln w="127000">
                  <a:noFill/>
                </a:ln>
                <a:solidFill>
                  <a:srgbClr val="2B004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12</a:t>
            </a:r>
            <a:r>
              <a:rPr lang="ko-KR" altLang="en-US" sz="2800" spc="50" dirty="0" err="1">
                <a:ln w="127000">
                  <a:noFill/>
                </a:ln>
                <a:solidFill>
                  <a:srgbClr val="2B004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차시</a:t>
            </a:r>
            <a:r>
              <a:rPr lang="ko-KR" altLang="en-US" sz="2800" spc="50" dirty="0">
                <a:ln w="127000">
                  <a:noFill/>
                </a:ln>
                <a:solidFill>
                  <a:srgbClr val="2B004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</a:t>
            </a:r>
            <a:endParaRPr lang="ko-KR" altLang="en-US" sz="2800" dirty="0">
              <a:solidFill>
                <a:srgbClr val="2B004C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6150" y="4360610"/>
            <a:ext cx="4260900" cy="16687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 latinLnBrk="0">
              <a:lnSpc>
                <a:spcPts val="4000"/>
              </a:lnSpc>
            </a:pPr>
            <a:r>
              <a:rPr lang="ko-KR" altLang="en-US" sz="4000" spc="50" dirty="0">
                <a:ln w="127000">
                  <a:noFill/>
                </a:ln>
                <a:solidFill>
                  <a:srgbClr val="2B004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조건에 따른 선택</a:t>
            </a:r>
            <a:endParaRPr lang="en-US" altLang="ko-KR" sz="4000" spc="50" dirty="0">
              <a:ln w="127000">
                <a:noFill/>
              </a:ln>
              <a:solidFill>
                <a:srgbClr val="2B004C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  <a:p>
            <a:pPr algn="ctr" latinLnBrk="0">
              <a:lnSpc>
                <a:spcPts val="4000"/>
              </a:lnSpc>
            </a:pPr>
            <a:r>
              <a:rPr lang="en-US" altLang="ko-KR" sz="4000" spc="50" dirty="0">
                <a:ln w="127000">
                  <a:noFill/>
                </a:ln>
                <a:solidFill>
                  <a:srgbClr val="2B004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if … else</a:t>
            </a:r>
            <a:endParaRPr lang="ko-KR" altLang="en-US" sz="4000" spc="50" dirty="0">
              <a:ln w="127000">
                <a:noFill/>
              </a:ln>
              <a:solidFill>
                <a:srgbClr val="2B004C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0493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일상 코딩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: 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영화 조조 할인 판정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10</a:t>
            </a:fld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1899475"/>
            <a:ext cx="1040598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803272" y="2080448"/>
            <a:ext cx="9835698" cy="22565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from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time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import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localtime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hour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localtime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().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tm_hour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localtime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().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tm_min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if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hour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&lt;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10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지금 시각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%d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시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%d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분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조조 할인 된다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.’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% (hour,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else: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지금 시각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%d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시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%d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분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조조 할인 안 된다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.’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% (hour,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803274" y="1675857"/>
            <a:ext cx="9835696" cy="390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4" y="1735824"/>
            <a:ext cx="6388101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코딩실습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]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영화 조조 할인 판정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929916" y="1721756"/>
            <a:ext cx="1676400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6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FF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난이도 응용</a:t>
            </a:r>
            <a:endParaRPr lang="en-US" altLang="ko-KR" sz="16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FFFF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03271" y="5059848"/>
            <a:ext cx="9835699" cy="599660"/>
          </a:xfrm>
          <a:prstGeom prst="rect">
            <a:avLst/>
          </a:prstGeom>
          <a:solidFill>
            <a:srgbClr val="F3E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지금 시각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15</a:t>
            </a:r>
            <a:r>
              <a:rPr lang="ko-KR" altLang="en-US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59</a:t>
            </a:r>
            <a:r>
              <a:rPr lang="ko-KR" altLang="en-US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조조 할인 안 된다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8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F77C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03273" y="5059848"/>
            <a:ext cx="657227" cy="599660"/>
          </a:xfrm>
          <a:prstGeom prst="rect">
            <a:avLst/>
          </a:prstGeom>
          <a:solidFill>
            <a:srgbClr val="66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5218052"/>
            <a:ext cx="657226" cy="351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결과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456883" y="6442364"/>
            <a:ext cx="486888" cy="415636"/>
          </a:xfrm>
          <a:prstGeom prst="rect">
            <a:avLst/>
          </a:prstGeom>
          <a:solidFill>
            <a:srgbClr val="2A00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끝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803271" y="4386304"/>
            <a:ext cx="9835700" cy="6082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1, 2, 3</a:t>
            </a:r>
            <a:r>
              <a:rPr lang="ko-KR" altLang="en-US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번 줄에 유의해 작성하자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여러분의 실행 기간에 따라 조조 할인이 결정된다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8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F77C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03272" y="4386304"/>
            <a:ext cx="657227" cy="60827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4567426"/>
            <a:ext cx="657226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주의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498280" y="5178983"/>
            <a:ext cx="44839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지금 시각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9</a:t>
            </a:r>
            <a:r>
              <a:rPr lang="ko-KR" altLang="en-US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58</a:t>
            </a:r>
            <a:r>
              <a:rPr lang="ko-KR" altLang="en-US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조조 할인 된다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8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F77C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5840186" y="5144909"/>
            <a:ext cx="0" cy="424393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1860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2819999" y="3075376"/>
            <a:ext cx="6728227" cy="1000274"/>
          </a:xfrm>
          <a:prstGeom prst="rect">
            <a:avLst/>
          </a:prstGeom>
          <a:noFill/>
          <a:ln w="19050"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 latinLnBrk="0"/>
            <a:r>
              <a:rPr lang="en-US" altLang="ko-KR" sz="6500" spc="50" dirty="0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if </a:t>
            </a:r>
            <a:r>
              <a:rPr lang="en-US" altLang="ko-KR" sz="6500" spc="50" dirty="0" err="1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elif</a:t>
            </a:r>
            <a:endParaRPr lang="en-US" altLang="ko-KR" sz="6500" spc="50" dirty="0">
              <a:ln w="127000">
                <a:noFill/>
              </a:ln>
              <a:solidFill>
                <a:srgbClr val="370086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646035" y="1379776"/>
            <a:ext cx="2433680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spc="50" dirty="0">
                <a:ln w="127000">
                  <a:noFill/>
                </a:ln>
                <a:solidFill>
                  <a:srgbClr val="2A006D"/>
                </a:solidFill>
                <a:effectLst>
                  <a:glow rad="63500">
                    <a:schemeClr val="accent4">
                      <a:lumMod val="20000"/>
                      <a:lumOff val="80000"/>
                      <a:alpha val="40000"/>
                    </a:schemeClr>
                  </a:glo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Chapter </a:t>
            </a:r>
            <a:r>
              <a:rPr lang="en-US" altLang="ko-KR" sz="5000" spc="50" dirty="0">
                <a:ln w="127000">
                  <a:noFill/>
                </a:ln>
                <a:solidFill>
                  <a:srgbClr val="2A006D"/>
                </a:solidFill>
                <a:effectLst>
                  <a:glow rad="63500">
                    <a:schemeClr val="accent4">
                      <a:lumMod val="20000"/>
                      <a:lumOff val="80000"/>
                      <a:alpha val="40000"/>
                    </a:schemeClr>
                  </a:glo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3.</a:t>
            </a:r>
            <a:endParaRPr lang="ko-KR" altLang="en-US" sz="3000" dirty="0">
              <a:solidFill>
                <a:srgbClr val="2A006D"/>
              </a:solidFill>
              <a:effectLst>
                <a:glow rad="63500">
                  <a:schemeClr val="accent4">
                    <a:lumMod val="20000"/>
                    <a:lumOff val="80000"/>
                    <a:alpha val="40000"/>
                  </a:schemeClr>
                </a:glow>
              </a:effectLst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9794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직사각형 52"/>
          <p:cNvSpPr/>
          <p:nvPr/>
        </p:nvSpPr>
        <p:spPr>
          <a:xfrm>
            <a:off x="3647892" y="2666949"/>
            <a:ext cx="474165" cy="319604"/>
          </a:xfrm>
          <a:prstGeom prst="rect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133218" y="1478584"/>
            <a:ext cx="209723" cy="270524"/>
          </a:xfrm>
          <a:prstGeom prst="rect">
            <a:avLst/>
          </a:prstGeom>
          <a:solidFill>
            <a:schemeClr val="accent5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068723" y="1718758"/>
            <a:ext cx="755841" cy="917463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다중 택일 결정 구조인 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if … </a:t>
            </a:r>
            <a:r>
              <a:rPr lang="en-US" altLang="ko-KR" sz="2800" spc="50" dirty="0" err="1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elif</a:t>
            </a:r>
            <a:endParaRPr lang="ko-KR" altLang="en-US" sz="2800" spc="50" dirty="0">
              <a:ln w="127000">
                <a:noFill/>
              </a:ln>
              <a:solidFill>
                <a:srgbClr val="370086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590338" y="1395658"/>
            <a:ext cx="2234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if </a:t>
            </a:r>
            <a:r>
              <a:rPr lang="ko-KR" altLang="en-US" sz="2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논리 </a:t>
            </a:r>
            <a:r>
              <a:rPr lang="ko-KR" altLang="en-US" sz="2000" dirty="0" err="1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표현식</a:t>
            </a:r>
            <a:r>
              <a:rPr lang="ko-KR" altLang="en-US" sz="2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en-US" altLang="ko-KR" sz="2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:</a:t>
            </a:r>
            <a:endParaRPr lang="ko-KR" altLang="en-US" sz="20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22271" y="1796350"/>
            <a:ext cx="880961" cy="403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문장 </a:t>
            </a:r>
            <a:r>
              <a:rPr lang="en-US" altLang="ko-KR" sz="2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</a:t>
            </a:r>
            <a:endParaRPr lang="ko-KR" altLang="en-US" sz="20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022271" y="2256781"/>
            <a:ext cx="880961" cy="403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문장 </a:t>
            </a:r>
            <a:r>
              <a:rPr lang="en-US" altLang="ko-KR" sz="2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</a:t>
            </a:r>
            <a:endParaRPr lang="ko-KR" altLang="en-US" sz="20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4850282"/>
              </p:ext>
            </p:extLst>
          </p:nvPr>
        </p:nvGraphicFramePr>
        <p:xfrm>
          <a:off x="3745461" y="1796156"/>
          <a:ext cx="116313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7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0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07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07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2881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spc="-100" baseline="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spc="-100" baseline="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spc="-100" baseline="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spc="-100" baseline="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8408484"/>
              </p:ext>
            </p:extLst>
          </p:nvPr>
        </p:nvGraphicFramePr>
        <p:xfrm>
          <a:off x="3745461" y="2249208"/>
          <a:ext cx="116313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7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0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07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07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2881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spc="-100" baseline="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spc="-100" baseline="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spc="-100" baseline="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spc="-100" baseline="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5054209" y="2706416"/>
            <a:ext cx="209723" cy="270524"/>
          </a:xfrm>
          <a:prstGeom prst="rect">
            <a:avLst/>
          </a:prstGeom>
          <a:solidFill>
            <a:schemeClr val="accent5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068723" y="3006553"/>
            <a:ext cx="755841" cy="803807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590339" y="2632066"/>
            <a:ext cx="1896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elif</a:t>
            </a:r>
            <a:r>
              <a:rPr lang="en-US" altLang="ko-KR" sz="2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ko-KR" altLang="en-US" sz="2000" dirty="0" err="1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표현식</a:t>
            </a:r>
            <a:r>
              <a:rPr lang="ko-KR" altLang="en-US" sz="2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en-US" altLang="ko-KR" sz="2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 :</a:t>
            </a:r>
            <a:endParaRPr lang="ko-KR" altLang="en-US" sz="20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022271" y="3015188"/>
            <a:ext cx="880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문장 </a:t>
            </a:r>
            <a:r>
              <a:rPr lang="en-US" altLang="ko-KR" sz="2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3</a:t>
            </a:r>
            <a:endParaRPr lang="ko-KR" altLang="en-US" sz="20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022271" y="3452173"/>
            <a:ext cx="880961" cy="403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문장 </a:t>
            </a:r>
            <a:r>
              <a:rPr lang="en-US" altLang="ko-KR" sz="2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4</a:t>
            </a:r>
            <a:endParaRPr lang="ko-KR" altLang="en-US" sz="20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9174602"/>
              </p:ext>
            </p:extLst>
          </p:nvPr>
        </p:nvGraphicFramePr>
        <p:xfrm>
          <a:off x="3745461" y="3020856"/>
          <a:ext cx="116313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7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0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07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07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2881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spc="-100" baseline="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spc="-100" baseline="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spc="-100" baseline="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spc="-100" baseline="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2402224"/>
              </p:ext>
            </p:extLst>
          </p:nvPr>
        </p:nvGraphicFramePr>
        <p:xfrm>
          <a:off x="3745461" y="3444600"/>
          <a:ext cx="116313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7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0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07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07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2881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spc="-100" baseline="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spc="-100" baseline="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spc="-100" baseline="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spc="-100" baseline="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" name="직사각형 34"/>
          <p:cNvSpPr/>
          <p:nvPr/>
        </p:nvSpPr>
        <p:spPr>
          <a:xfrm>
            <a:off x="5036785" y="3926014"/>
            <a:ext cx="209723" cy="270524"/>
          </a:xfrm>
          <a:prstGeom prst="rect">
            <a:avLst/>
          </a:prstGeom>
          <a:solidFill>
            <a:schemeClr val="accent5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068723" y="4229627"/>
            <a:ext cx="755841" cy="823348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590338" y="3853806"/>
            <a:ext cx="1931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elif</a:t>
            </a:r>
            <a:r>
              <a:rPr lang="en-US" altLang="ko-KR" sz="2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ko-KR" altLang="en-US" sz="2000" dirty="0" err="1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표현식</a:t>
            </a:r>
            <a:r>
              <a:rPr lang="ko-KR" altLang="en-US" sz="2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en-US" altLang="ko-KR" sz="2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3 :</a:t>
            </a:r>
            <a:endParaRPr lang="ko-KR" altLang="en-US" sz="20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022271" y="4240224"/>
            <a:ext cx="880961" cy="403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문장 </a:t>
            </a:r>
            <a:r>
              <a:rPr lang="en-US" altLang="ko-KR" sz="2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5</a:t>
            </a:r>
            <a:endParaRPr lang="ko-KR" altLang="en-US" sz="20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022271" y="4694788"/>
            <a:ext cx="880961" cy="403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문장 </a:t>
            </a:r>
            <a:r>
              <a:rPr lang="en-US" altLang="ko-KR" sz="2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6</a:t>
            </a:r>
            <a:endParaRPr lang="ko-KR" altLang="en-US" sz="20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4084192"/>
              </p:ext>
            </p:extLst>
          </p:nvPr>
        </p:nvGraphicFramePr>
        <p:xfrm>
          <a:off x="3745461" y="4257616"/>
          <a:ext cx="116313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7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0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07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07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2881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spc="-100" baseline="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spc="-100" baseline="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spc="-100" baseline="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spc="-100" baseline="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3696053"/>
              </p:ext>
            </p:extLst>
          </p:nvPr>
        </p:nvGraphicFramePr>
        <p:xfrm>
          <a:off x="3745461" y="4687215"/>
          <a:ext cx="116313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7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0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07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07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2881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spc="-100" baseline="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spc="-100" baseline="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spc="-100" baseline="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spc="-100" baseline="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직사각형 42"/>
          <p:cNvSpPr/>
          <p:nvPr/>
        </p:nvSpPr>
        <p:spPr>
          <a:xfrm>
            <a:off x="4187439" y="5160377"/>
            <a:ext cx="209723" cy="270524"/>
          </a:xfrm>
          <a:prstGeom prst="rect">
            <a:avLst/>
          </a:prstGeom>
          <a:solidFill>
            <a:schemeClr val="accent5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5068723" y="5486878"/>
            <a:ext cx="755841" cy="816101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590338" y="5079871"/>
            <a:ext cx="952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else :</a:t>
            </a:r>
            <a:endParaRPr lang="ko-KR" altLang="en-US" sz="20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022271" y="5487072"/>
            <a:ext cx="880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문장 </a:t>
            </a:r>
            <a:r>
              <a:rPr lang="en-US" altLang="ko-KR" sz="2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7</a:t>
            </a:r>
            <a:endParaRPr lang="ko-KR" altLang="en-US" sz="20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022271" y="5929916"/>
            <a:ext cx="880961" cy="403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문장 </a:t>
            </a:r>
            <a:r>
              <a:rPr lang="en-US" altLang="ko-KR" sz="2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8</a:t>
            </a:r>
            <a:endParaRPr lang="ko-KR" altLang="en-US" sz="20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5387647"/>
              </p:ext>
            </p:extLst>
          </p:nvPr>
        </p:nvGraphicFramePr>
        <p:xfrm>
          <a:off x="3745461" y="5486878"/>
          <a:ext cx="116313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7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0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07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07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2881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spc="-100" baseline="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spc="-100" baseline="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spc="-100" baseline="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spc="-100" baseline="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9" name="표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6116147"/>
              </p:ext>
            </p:extLst>
          </p:nvPr>
        </p:nvGraphicFramePr>
        <p:xfrm>
          <a:off x="3745461" y="5922343"/>
          <a:ext cx="116313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7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0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07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07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2881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spc="-100" baseline="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spc="-100" baseline="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spc="-100" baseline="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spc="-100" baseline="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433352" y="2363291"/>
            <a:ext cx="2901559" cy="956773"/>
          </a:xfrm>
          <a:prstGeom prst="rect">
            <a:avLst/>
          </a:prstGeom>
          <a:solidFill>
            <a:srgbClr val="F3EAFA"/>
          </a:solidFill>
        </p:spPr>
        <p:txBody>
          <a:bodyPr wrap="square" lIns="108000" tIns="108000" rIns="108000" bIns="108000" rtlCol="0">
            <a:spAutoFit/>
          </a:bodyPr>
          <a:lstStyle/>
          <a:p>
            <a:pPr latinLnBrk="0"/>
            <a:r>
              <a:rPr lang="ko-KR" altLang="en-US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키워드 </a:t>
            </a:r>
            <a:r>
              <a:rPr lang="en-US" altLang="ko-KR" sz="16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elif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else if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의미하며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논리 </a:t>
            </a:r>
            <a:r>
              <a:rPr lang="ko-KR" altLang="en-US" sz="16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표현식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 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False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여야 </a:t>
            </a:r>
            <a:endParaRPr lang="en-US" altLang="ko-KR" sz="16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atinLnBrk="0"/>
            <a:r>
              <a:rPr lang="ko-KR" altLang="en-US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논리 </a:t>
            </a:r>
            <a:r>
              <a:rPr lang="ko-KR" altLang="en-US" sz="16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표현식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검사한다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</p:txBody>
      </p:sp>
      <p:cxnSp>
        <p:nvCxnSpPr>
          <p:cNvPr id="52" name="직선 화살표 연결선 51"/>
          <p:cNvCxnSpPr>
            <a:stCxn id="51" idx="3"/>
            <a:endCxn id="31" idx="1"/>
          </p:cNvCxnSpPr>
          <p:nvPr/>
        </p:nvCxnSpPr>
        <p:spPr>
          <a:xfrm flipV="1">
            <a:off x="3334911" y="2832121"/>
            <a:ext cx="255428" cy="9557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931297" y="4848279"/>
            <a:ext cx="3458255" cy="710552"/>
          </a:xfrm>
          <a:prstGeom prst="rect">
            <a:avLst/>
          </a:prstGeom>
          <a:solidFill>
            <a:srgbClr val="F3EAFA"/>
          </a:solidFill>
        </p:spPr>
        <p:txBody>
          <a:bodyPr wrap="square" lIns="108000" tIns="108000" rIns="108000" bIns="108000" rtlCol="0">
            <a:spAutoFit/>
          </a:bodyPr>
          <a:lstStyle/>
          <a:p>
            <a:pPr latinLnBrk="0"/>
            <a:r>
              <a:rPr lang="en-US" altLang="ko-KR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else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이후의 콜론도 반드시 필요하며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이후 들여쓰기 블록이 필요하다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</p:txBody>
      </p:sp>
      <p:cxnSp>
        <p:nvCxnSpPr>
          <p:cNvPr id="56" name="직선 화살표 연결선 55"/>
          <p:cNvCxnSpPr>
            <a:cxnSpLocks/>
            <a:stCxn id="55" idx="1"/>
            <a:endCxn id="45" idx="3"/>
          </p:cNvCxnSpPr>
          <p:nvPr/>
        </p:nvCxnSpPr>
        <p:spPr>
          <a:xfrm flipH="1">
            <a:off x="4542838" y="5203555"/>
            <a:ext cx="1388459" cy="76371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1123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다중 택일 결정 구조인 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if … </a:t>
            </a:r>
            <a:r>
              <a:rPr lang="en-US" altLang="ko-KR" sz="2800" spc="50" dirty="0" err="1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elif</a:t>
            </a:r>
            <a:endParaRPr lang="ko-KR" altLang="en-US" sz="2800" spc="50" dirty="0">
              <a:ln w="127000">
                <a:noFill/>
              </a:ln>
              <a:solidFill>
                <a:srgbClr val="370086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775138" y="1665288"/>
            <a:ext cx="7697350" cy="37703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point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82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성적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if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90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&lt;=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point: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...    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점수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{},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성적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{}’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format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point,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‘A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0660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...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elif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80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&lt;=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point: 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...    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점수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{},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성적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{}’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format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point,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‘B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0660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...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elif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70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&lt;=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point: 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...    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점수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{},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성적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{}’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format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point,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‘C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0660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...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elif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60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&lt;=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point: 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...    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점수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{},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성적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{}’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format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point,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‘D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0660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...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else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...    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점수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{},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성적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{}’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format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point,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‘F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...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점수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82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성적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B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0660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3026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275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일상 코딩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: 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미세먼지 농도에 따른 미세먼지 경고 예보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9832754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[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표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] 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미세먼지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(10</a:t>
            </a:r>
            <a:r>
              <a:rPr lang="ko-KR" altLang="en-US" sz="22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마이크로그램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) 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판정 구간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endParaRPr lang="ko-KR" altLang="en-US" sz="22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6600CC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748103"/>
              </p:ext>
            </p:extLst>
          </p:nvPr>
        </p:nvGraphicFramePr>
        <p:xfrm>
          <a:off x="714373" y="2094080"/>
          <a:ext cx="6787810" cy="21701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67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674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46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-100" baseline="0" dirty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미세먼지 농도 구간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0D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if…</a:t>
                      </a:r>
                      <a:r>
                        <a:rPr lang="en-US" altLang="ko-KR" sz="1800" spc="-100" baseline="0" dirty="0" err="1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elif</a:t>
                      </a:r>
                      <a:r>
                        <a:rPr lang="ko-KR" altLang="en-US" sz="1800" spc="-100" baseline="0" dirty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문</a:t>
                      </a:r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(</a:t>
                      </a:r>
                      <a:r>
                        <a:rPr lang="ko-KR" altLang="en-US" sz="1800" spc="-100" baseline="0" dirty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변수 </a:t>
                      </a:r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PM</a:t>
                      </a:r>
                      <a:r>
                        <a:rPr lang="ko-KR" altLang="en-US" sz="1800" spc="-100" baseline="0" dirty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에 미세먼지 농도 저장</a:t>
                      </a:r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)</a:t>
                      </a:r>
                      <a:endParaRPr lang="ko-KR" altLang="en-US" sz="1800" spc="-100" baseline="0" dirty="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0D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-100" baseline="0" dirty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등급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0D3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5618"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151</a:t>
                      </a:r>
                      <a:r>
                        <a:rPr lang="ko-KR" altLang="en-US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이상</a:t>
                      </a:r>
                      <a:endParaRPr lang="en-US" altLang="ko-KR" sz="1800" spc="-100" baseline="0" dirty="0">
                        <a:solidFill>
                          <a:schemeClr val="tx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marL="90000" marR="90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if 151 &lt;= PM:</a:t>
                      </a:r>
                      <a:endParaRPr lang="ko-KR" altLang="en-US" sz="1800" spc="-100" baseline="0" dirty="0">
                        <a:solidFill>
                          <a:schemeClr val="tx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marL="90000" marR="90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매우 나쁨</a:t>
                      </a:r>
                    </a:p>
                  </a:txBody>
                  <a:tcPr marL="90000" marR="90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288"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81</a:t>
                      </a:r>
                      <a:r>
                        <a:rPr lang="ko-KR" altLang="en-US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 이상</a:t>
                      </a:r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, 151 </a:t>
                      </a:r>
                      <a:r>
                        <a:rPr lang="ko-KR" altLang="en-US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미만</a:t>
                      </a:r>
                      <a:endParaRPr lang="en-US" altLang="ko-KR" sz="1800" spc="-100" baseline="0" dirty="0">
                        <a:solidFill>
                          <a:schemeClr val="tx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marL="90000" marR="90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lang="en-US" altLang="ko-KR" sz="1800" spc="-100" baseline="0" dirty="0" err="1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elif</a:t>
                      </a:r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 81 &lt;= PM:</a:t>
                      </a:r>
                      <a:endParaRPr lang="ko-KR" altLang="en-US" sz="1800" spc="-100" baseline="0" dirty="0">
                        <a:solidFill>
                          <a:schemeClr val="tx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marL="90000" marR="90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lang="ko-KR" altLang="en-US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나쁨</a:t>
                      </a:r>
                    </a:p>
                  </a:txBody>
                  <a:tcPr marL="90000" marR="90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817"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31 </a:t>
                      </a:r>
                      <a:r>
                        <a:rPr lang="ko-KR" altLang="en-US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이상</a:t>
                      </a:r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, 81 </a:t>
                      </a:r>
                      <a:r>
                        <a:rPr lang="ko-KR" altLang="en-US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미만</a:t>
                      </a:r>
                    </a:p>
                  </a:txBody>
                  <a:tcPr marL="90000" marR="90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spc="-100" baseline="0" dirty="0" err="1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elif</a:t>
                      </a:r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 31 &lt;= PM:</a:t>
                      </a:r>
                      <a:endParaRPr lang="ko-KR" altLang="en-US" sz="1800" spc="-100" baseline="0" dirty="0">
                        <a:solidFill>
                          <a:schemeClr val="tx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marL="90000" marR="90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lang="ko-KR" altLang="en-US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보통</a:t>
                      </a:r>
                    </a:p>
                  </a:txBody>
                  <a:tcPr marL="90000" marR="90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878"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31 </a:t>
                      </a:r>
                      <a:r>
                        <a:rPr lang="ko-KR" altLang="en-US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미만</a:t>
                      </a:r>
                      <a:endParaRPr lang="en-US" altLang="ko-KR" sz="1800" spc="-100" baseline="0" dirty="0">
                        <a:solidFill>
                          <a:schemeClr val="tx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marL="90000" marR="90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else:</a:t>
                      </a:r>
                    </a:p>
                  </a:txBody>
                  <a:tcPr marL="90000" marR="90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lang="ko-KR" altLang="en-US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좋음</a:t>
                      </a:r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 </a:t>
                      </a:r>
                    </a:p>
                  </a:txBody>
                  <a:tcPr marL="90000" marR="90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633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275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일상 코딩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: 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미세먼지 농도에 따른 미세먼지 경고 예보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15</a:t>
            </a:fld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1899475"/>
            <a:ext cx="1040598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803272" y="2080448"/>
            <a:ext cx="9835698" cy="26566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PM 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float(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미세먼지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(10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마이크로그램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의 농도는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? 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))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if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151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&lt;=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PM: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미세먼지 농도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{:.2f},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등급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{}’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format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(PM,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매우 나쁨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elif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81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&lt;=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PM: 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미세먼지 농도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{:.2f},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등급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{}’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format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(PM,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나쁨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elif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31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&lt;=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PM: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미세먼지 농도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{:.2f},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등급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{}’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format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(PM,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보통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else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 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미세먼지 농도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{:.2f},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등급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{}’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format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(PM,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좋음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803274" y="1675857"/>
            <a:ext cx="9835696" cy="390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4" y="1735824"/>
            <a:ext cx="6388101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코딩실습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]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미세먼지 예보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929916" y="1721756"/>
            <a:ext cx="1676400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6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FF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난이도 기본</a:t>
            </a:r>
            <a:endParaRPr lang="en-US" altLang="ko-KR" sz="16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FFFF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03271" y="5503761"/>
            <a:ext cx="9835699" cy="841547"/>
          </a:xfrm>
          <a:prstGeom prst="rect">
            <a:avLst/>
          </a:prstGeom>
          <a:solidFill>
            <a:srgbClr val="F3E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미세먼지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(10</a:t>
            </a:r>
            <a:r>
              <a:rPr lang="ko-KR" altLang="en-US" sz="18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마이크로그램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농도는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140</a:t>
            </a: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미세먼지 농도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140.00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등급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나쁨</a:t>
            </a:r>
            <a:endParaRPr lang="en-US" altLang="ko-KR" sz="18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F77C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03273" y="5503761"/>
            <a:ext cx="657227" cy="841547"/>
          </a:xfrm>
          <a:prstGeom prst="rect">
            <a:avLst/>
          </a:prstGeom>
          <a:solidFill>
            <a:srgbClr val="66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2" y="5748909"/>
            <a:ext cx="657226" cy="351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결과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03271" y="4792704"/>
            <a:ext cx="9835700" cy="6082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2, 4, 6, 8</a:t>
            </a:r>
            <a:r>
              <a:rPr lang="ko-KR" altLang="en-US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번 줄에는 콜론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3, 5, 7, 9</a:t>
            </a:r>
            <a:r>
              <a:rPr lang="ko-KR" altLang="en-US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번 줄에는 들여쓰기가 반드시 필요하다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8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F77C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03272" y="4792704"/>
            <a:ext cx="657227" cy="60827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4973826"/>
            <a:ext cx="657226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주의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498280" y="5598506"/>
            <a:ext cx="46281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미세먼지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(10</a:t>
            </a:r>
            <a:r>
              <a:rPr lang="ko-KR" altLang="en-US" sz="18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마이크로그램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농도는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30</a:t>
            </a: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미세먼지 농도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30.00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등급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좋음</a:t>
            </a:r>
            <a:endParaRPr lang="en-US" altLang="ko-KR" sz="18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F77C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5840186" y="5602109"/>
            <a:ext cx="0" cy="633591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95350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7" y="853501"/>
            <a:ext cx="83881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marR="0" lvl="0" indent="-442913" algn="l" defTabSz="91433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6AAD"/>
              </a:buClr>
              <a:buSzTx/>
              <a:buFont typeface="Noto Sans CJK KR Bold" panose="020B0800000000000000" pitchFamily="34" charset="-127"/>
              <a:buChar char="⚠"/>
              <a:tabLst/>
              <a:defRPr/>
            </a:pPr>
            <a:r>
              <a:rPr kumimoji="0" lang="en-US" altLang="ko-KR" sz="2800" b="0" i="0" u="none" strike="noStrike" kern="1200" cap="none" spc="50" normalizeH="0" baseline="0" noProof="0" dirty="0">
                <a:ln w="127000">
                  <a:noFill/>
                </a:ln>
                <a:solidFill>
                  <a:srgbClr val="370086"/>
                </a:solidFill>
                <a:effectLst/>
                <a:uLnTx/>
                <a:uFillTx/>
                <a:latin typeface="강원교육튼튼" panose="02020603020101020101" pitchFamily="18" charset="-127"/>
                <a:ea typeface="강원교육튼튼" panose="02020603020101020101" pitchFamily="18" charset="-127"/>
                <a:cs typeface="+mn-cs"/>
              </a:rPr>
              <a:t>f </a:t>
            </a:r>
            <a:r>
              <a:rPr kumimoji="0" lang="ko-KR" altLang="en-US" sz="2800" b="0" i="0" u="none" strike="noStrike" kern="1200" cap="none" spc="50" normalizeH="0" baseline="0" noProof="0" dirty="0">
                <a:ln w="127000">
                  <a:noFill/>
                </a:ln>
                <a:solidFill>
                  <a:srgbClr val="370086"/>
                </a:solidFill>
                <a:effectLst/>
                <a:uLnTx/>
                <a:uFillTx/>
                <a:latin typeface="강원교육튼튼" panose="02020603020101020101" pitchFamily="18" charset="-127"/>
                <a:ea typeface="강원교육튼튼" panose="02020603020101020101" pitchFamily="18" charset="-127"/>
                <a:cs typeface="+mn-cs"/>
              </a:rPr>
              <a:t>문자열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33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CAEC80-8439-4797-8FA2-50FAF2D160E5}" type="slidenum">
              <a:rPr kumimoji="0" lang="ko-KR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Noto Sans KR Black" panose="020B0A00000000000000" pitchFamily="34" charset="-127"/>
                <a:cs typeface="+mn-cs"/>
              </a:rPr>
              <a:pPr marL="0" marR="0" lvl="0" indent="0" algn="r" defTabSz="914332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Noto Sans KR Black" panose="020B0A00000000000000" pitchFamily="34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59" y="1421928"/>
            <a:ext cx="8065641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marR="0" lvl="0" indent="-361950" algn="l" defTabSz="914332" rtl="0" eaLnBrk="1" fontAlgn="auto" latinLnBrk="1" hangingPunct="1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6600CC"/>
              </a:buClr>
              <a:buSzTx/>
              <a:buFont typeface="Noto Sans CJK KR Bold" panose="020B0800000000000000" pitchFamily="34" charset="-127"/>
              <a:buChar char="✚"/>
              <a:tabLst/>
              <a:defRPr/>
            </a:pPr>
            <a:r>
              <a:rPr kumimoji="0" lang="ko-KR" altLang="en-US" sz="2200" b="0" i="0" u="none" strike="noStrike" kern="1200" cap="none" spc="0" normalizeH="0" baseline="0" noProof="0" dirty="0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srgbClr val="6600CC"/>
                </a:solidFill>
                <a:effectLst/>
                <a:uLnTx/>
                <a:uFillTx/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rPr>
              <a:t>포맷 문자열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srgbClr val="6600CC"/>
                </a:solidFill>
                <a:effectLst/>
                <a:uLnTx/>
                <a:uFillTx/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rPr>
              <a:t>(</a:t>
            </a:r>
            <a:r>
              <a:rPr kumimoji="0" lang="ko-KR" altLang="en-US" sz="2200" b="0" i="0" u="none" strike="noStrike" kern="1200" cap="none" spc="0" normalizeH="0" baseline="0" noProof="0" dirty="0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srgbClr val="6600CC"/>
                </a:solidFill>
                <a:effectLst/>
                <a:uLnTx/>
                <a:uFillTx/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rPr>
              <a:t>간단히 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srgbClr val="6600CC"/>
                </a:solidFill>
                <a:effectLst/>
                <a:uLnTx/>
                <a:uFillTx/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rPr>
              <a:t>f-</a:t>
            </a:r>
            <a:r>
              <a:rPr kumimoji="0" lang="ko-KR" altLang="en-US" sz="2200" b="0" i="0" u="none" strike="noStrike" kern="1200" cap="none" spc="0" normalizeH="0" baseline="0" noProof="0" dirty="0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srgbClr val="6600CC"/>
                </a:solidFill>
                <a:effectLst/>
                <a:uLnTx/>
                <a:uFillTx/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rPr>
              <a:t>문자열이라고도 한다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srgbClr val="6600CC"/>
                </a:solidFill>
                <a:effectLst/>
                <a:uLnTx/>
                <a:uFillTx/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2021907"/>
            <a:ext cx="791981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marR="0" lvl="0" indent="-180975" algn="l" defTabSz="914332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>
                <a:prstClr val="black">
                  <a:lumMod val="65000"/>
                  <a:lumOff val="35000"/>
                </a:prstClr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2000" b="0" i="0" u="none" strike="noStrike" kern="1200" cap="none" spc="-100" normalizeH="0" baseline="0" noProof="0" dirty="0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rPr>
              <a:t>문자열 내부</a:t>
            </a:r>
            <a:r>
              <a:rPr kumimoji="0" lang="ko-KR" altLang="en-US" sz="2000" b="0" i="0" u="none" strike="noStrike" kern="1200" cap="none" spc="-100" normalizeH="0" baseline="0" noProof="0" dirty="0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+mn-cs"/>
              </a:rPr>
              <a:t>에 </a:t>
            </a:r>
            <a:r>
              <a:rPr kumimoji="0" lang="ko-KR" altLang="en-US" sz="2000" b="0" i="0" u="none" strike="noStrike" kern="1200" cap="none" spc="-100" normalizeH="0" baseline="0" noProof="0" dirty="0" err="1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+mn-cs"/>
              </a:rPr>
              <a:t>표현식</a:t>
            </a:r>
            <a:r>
              <a:rPr kumimoji="0" lang="ko-KR" altLang="en-US" sz="2000" b="0" i="0" u="none" strike="noStrike" kern="1200" cap="none" spc="-100" normalizeH="0" baseline="0" noProof="0" dirty="0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+mn-cs"/>
              </a:rPr>
              <a:t> 값을 쉽게 삽입한 문자열</a:t>
            </a:r>
          </a:p>
          <a:p>
            <a:pPr marL="180975" marR="0" lvl="0" indent="-180975" algn="l" defTabSz="914332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>
                <a:prstClr val="black">
                  <a:lumMod val="65000"/>
                  <a:lumOff val="35000"/>
                </a:prstClr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2000" b="0" i="0" u="none" strike="noStrike" kern="1200" cap="none" spc="-100" normalizeH="0" baseline="0" noProof="0" dirty="0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+mn-cs"/>
              </a:rPr>
              <a:t>시작 인용 부호</a:t>
            </a:r>
            <a:r>
              <a:rPr kumimoji="0" lang="en-US" altLang="ko-KR" sz="2000" b="0" i="0" u="none" strike="noStrike" kern="1200" cap="none" spc="-100" normalizeH="0" baseline="0" noProof="0" dirty="0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+mn-cs"/>
              </a:rPr>
              <a:t>(' </a:t>
            </a:r>
            <a:r>
              <a:rPr kumimoji="0" lang="ko-KR" altLang="en-US" sz="2000" b="0" i="0" u="none" strike="noStrike" kern="1200" cap="none" spc="-100" normalizeH="0" baseline="0" noProof="0" dirty="0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+mn-cs"/>
              </a:rPr>
              <a:t>또는 </a:t>
            </a:r>
            <a:r>
              <a:rPr kumimoji="0" lang="en-US" altLang="ko-KR" sz="2000" b="0" i="0" u="none" strike="noStrike" kern="1200" cap="none" spc="-100" normalizeH="0" baseline="0" noProof="0" dirty="0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+mn-cs"/>
              </a:rPr>
              <a:t>") </a:t>
            </a:r>
            <a:r>
              <a:rPr kumimoji="0" lang="ko-KR" altLang="en-US" sz="2000" b="0" i="0" u="none" strike="noStrike" kern="1200" cap="none" spc="-100" normalizeH="0" baseline="0" noProof="0" dirty="0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+mn-cs"/>
              </a:rPr>
              <a:t>또는 삼중 인용 부호</a:t>
            </a:r>
            <a:r>
              <a:rPr kumimoji="0" lang="en-US" altLang="ko-KR" sz="2000" b="0" i="0" u="none" strike="noStrike" kern="1200" cap="none" spc="-100" normalizeH="0" baseline="0" noProof="0" dirty="0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+mn-cs"/>
              </a:rPr>
              <a:t>(''' </a:t>
            </a:r>
            <a:r>
              <a:rPr kumimoji="0" lang="ko-KR" altLang="en-US" sz="2000" b="0" i="0" u="none" strike="noStrike" kern="1200" cap="none" spc="-100" normalizeH="0" baseline="0" noProof="0" dirty="0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+mn-cs"/>
              </a:rPr>
              <a:t>또는 </a:t>
            </a:r>
            <a:r>
              <a:rPr kumimoji="0" lang="en-US" altLang="ko-KR" sz="2000" b="0" i="0" u="none" strike="noStrike" kern="1200" cap="none" spc="-100" normalizeH="0" baseline="0" noProof="0" dirty="0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+mn-cs"/>
              </a:rPr>
              <a:t>""") </a:t>
            </a:r>
            <a:r>
              <a:rPr kumimoji="0" lang="ko-KR" altLang="en-US" sz="2000" b="0" i="0" u="none" strike="noStrike" kern="1200" cap="none" spc="-100" normalizeH="0" baseline="0" noProof="0" dirty="0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+mn-cs"/>
              </a:rPr>
              <a:t>앞에 </a:t>
            </a:r>
            <a:br>
              <a:rPr kumimoji="0" lang="en-US" altLang="ko-KR" sz="2000" b="0" i="0" u="none" strike="noStrike" kern="1200" cap="none" spc="-100" normalizeH="0" baseline="0" noProof="0" dirty="0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+mn-cs"/>
              </a:rPr>
            </a:br>
            <a:r>
              <a:rPr kumimoji="0" lang="en-US" altLang="ko-KR" sz="2000" b="0" i="0" u="none" strike="noStrike" kern="1200" cap="none" spc="-100" normalizeH="0" baseline="0" noProof="0" dirty="0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rPr>
              <a:t>f </a:t>
            </a:r>
            <a:r>
              <a:rPr kumimoji="0" lang="ko-KR" altLang="en-US" sz="2000" b="0" i="0" u="none" strike="noStrike" kern="1200" cap="none" spc="-100" normalizeH="0" baseline="0" noProof="0" dirty="0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rPr>
              <a:t>또는 </a:t>
            </a:r>
            <a:r>
              <a:rPr kumimoji="0" lang="en-US" altLang="ko-KR" sz="2000" b="0" i="0" u="none" strike="noStrike" kern="1200" cap="none" spc="-100" normalizeH="0" baseline="0" noProof="0" dirty="0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rPr>
              <a:t>F </a:t>
            </a:r>
            <a:r>
              <a:rPr kumimoji="0" lang="ko-KR" altLang="en-US" sz="2000" b="0" i="0" u="none" strike="noStrike" kern="1200" cap="none" spc="-100" normalizeH="0" baseline="0" noProof="0" dirty="0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+mn-cs"/>
              </a:rPr>
              <a:t>를 붙여 문자열을 시작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3966426"/>
            <a:ext cx="7919813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marR="0" lvl="0" indent="-180975" algn="l" defTabSz="914332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>
                <a:prstClr val="black">
                  <a:lumMod val="65000"/>
                  <a:lumOff val="35000"/>
                </a:prstClr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-KR" sz="2000" b="0" i="0" u="none" strike="noStrike" kern="1200" cap="none" spc="-100" normalizeH="0" baseline="0" noProof="0" dirty="0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+mn-cs"/>
              </a:rPr>
              <a:t>2016</a:t>
            </a:r>
            <a:r>
              <a:rPr kumimoji="0" lang="ko-KR" altLang="en-US" sz="2000" b="0" i="0" u="none" strike="noStrike" kern="1200" cap="none" spc="-100" normalizeH="0" baseline="0" noProof="0" dirty="0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+mn-cs"/>
              </a:rPr>
              <a:t>년 </a:t>
            </a:r>
            <a:r>
              <a:rPr kumimoji="0" lang="ko-KR" altLang="en-US" sz="2000" b="0" i="0" u="none" strike="noStrike" kern="1200" cap="none" spc="-100" normalizeH="0" baseline="0" noProof="0" dirty="0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rPr>
              <a:t>버전 </a:t>
            </a:r>
            <a:r>
              <a:rPr kumimoji="0" lang="en-US" altLang="ko-KR" sz="2000" b="0" i="0" u="none" strike="noStrike" kern="1200" cap="none" spc="-100" normalizeH="0" baseline="0" noProof="0" dirty="0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rPr>
              <a:t>3.6</a:t>
            </a:r>
            <a:r>
              <a:rPr kumimoji="0" lang="en-US" altLang="ko-KR" sz="2000" b="0" i="0" u="none" strike="noStrike" kern="1200" cap="none" spc="-100" normalizeH="0" baseline="0" noProof="0" dirty="0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+mn-cs"/>
              </a:rPr>
              <a:t> </a:t>
            </a:r>
            <a:r>
              <a:rPr kumimoji="0" lang="ko-KR" altLang="en-US" sz="2000" b="0" i="0" u="none" strike="noStrike" kern="1200" cap="none" spc="-100" normalizeH="0" baseline="0" noProof="0" dirty="0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+mn-cs"/>
              </a:rPr>
              <a:t>추가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1302636" y="3119332"/>
            <a:ext cx="7137552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marR="0" lvl="0" indent="-271463" algn="l" defTabSz="914332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>
                <a:prstClr val="black">
                  <a:lumMod val="65000"/>
                  <a:lumOff val="35000"/>
                </a:prstClr>
              </a:buClr>
              <a:buSzTx/>
              <a:buFontTx/>
              <a:buChar char="-"/>
              <a:tabLst/>
              <a:defRPr/>
            </a:pPr>
            <a:r>
              <a:rPr kumimoji="0" lang="ko-KR" altLang="en-US" sz="2000" b="0" i="0" u="none" strike="noStrike" kern="1200" cap="none" spc="-100" normalizeH="0" baseline="0" noProof="0" dirty="0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+mn-cs"/>
              </a:rPr>
              <a:t>포맷 문자열 안에 </a:t>
            </a:r>
            <a:r>
              <a:rPr kumimoji="0" lang="ko-KR" altLang="en-US" sz="2000" b="0" i="0" u="none" strike="noStrike" kern="1200" cap="none" spc="-100" normalizeH="0" baseline="0" noProof="0" dirty="0" err="1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+mn-cs"/>
              </a:rPr>
              <a:t>표현식을</a:t>
            </a:r>
            <a:r>
              <a:rPr kumimoji="0" lang="ko-KR" altLang="en-US" sz="2000" b="0" i="0" u="none" strike="noStrike" kern="1200" cap="none" spc="-100" normalizeH="0" baseline="0" noProof="0" dirty="0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+mn-cs"/>
              </a:rPr>
              <a:t> 삽입하려면 </a:t>
            </a:r>
            <a:r>
              <a:rPr kumimoji="0" lang="en-US" altLang="ko-KR" sz="2000" b="0" i="0" u="none" strike="noStrike" kern="1200" cap="none" spc="-100" normalizeH="0" baseline="0" noProof="0" dirty="0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+mn-cs"/>
              </a:rPr>
              <a:t>{</a:t>
            </a:r>
            <a:r>
              <a:rPr kumimoji="0" lang="ko-KR" altLang="en-US" sz="2000" b="0" i="0" u="none" strike="noStrike" kern="1200" cap="none" spc="-100" normalizeH="0" baseline="0" noProof="0" dirty="0" err="1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+mn-cs"/>
              </a:rPr>
              <a:t>표현식</a:t>
            </a:r>
            <a:r>
              <a:rPr kumimoji="0" lang="en-US" altLang="ko-KR" sz="2000" b="0" i="0" u="none" strike="noStrike" kern="1200" cap="none" spc="-100" normalizeH="0" baseline="0" noProof="0" dirty="0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+mn-cs"/>
              </a:rPr>
              <a:t>} </a:t>
            </a:r>
            <a:r>
              <a:rPr kumimoji="0" lang="ko-KR" altLang="en-US" sz="2000" b="0" i="0" u="none" strike="noStrike" kern="1200" cap="none" spc="-100" normalizeH="0" baseline="0" noProof="0" dirty="0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+mn-cs"/>
              </a:rPr>
              <a:t>처럼 </a:t>
            </a:r>
            <a:r>
              <a:rPr kumimoji="0" lang="ko-KR" altLang="en-US" sz="2000" b="0" i="0" u="none" strike="noStrike" kern="1200" cap="none" spc="-100" normalizeH="0" baseline="0" noProof="0" dirty="0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srgbClr val="6600CC"/>
                </a:solidFill>
                <a:effectLst/>
                <a:uLnTx/>
                <a:uFillTx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+mn-cs"/>
              </a:rPr>
              <a:t>중괄호 내부</a:t>
            </a:r>
            <a:r>
              <a:rPr kumimoji="0" lang="ko-KR" altLang="en-US" sz="2000" b="0" i="0" u="none" strike="noStrike" kern="1200" cap="none" spc="-100" normalizeH="0" baseline="0" noProof="0" dirty="0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+mn-cs"/>
              </a:rPr>
              <a:t>에 </a:t>
            </a:r>
            <a:r>
              <a:rPr kumimoji="0" lang="ko-KR" altLang="en-US" sz="2000" b="0" i="0" u="none" strike="noStrike" kern="1200" cap="none" spc="-100" normalizeH="0" baseline="0" noProof="0" dirty="0" err="1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+mn-cs"/>
              </a:rPr>
              <a:t>표현식</a:t>
            </a:r>
            <a:r>
              <a:rPr kumimoji="0" lang="en-US" altLang="ko-KR" sz="2000" b="0" i="0" u="none" strike="noStrike" kern="1200" cap="none" spc="-100" normalizeH="0" baseline="0" noProof="0" dirty="0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+mn-cs"/>
              </a:rPr>
              <a:t>(</a:t>
            </a:r>
            <a:r>
              <a:rPr kumimoji="0" lang="ko-KR" altLang="en-US" sz="2000" b="0" i="0" u="none" strike="noStrike" kern="1200" cap="none" spc="-100" normalizeH="0" baseline="0" noProof="0" dirty="0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+mn-cs"/>
              </a:rPr>
              <a:t>변수와 </a:t>
            </a:r>
            <a:r>
              <a:rPr kumimoji="0" lang="ko-KR" altLang="en-US" sz="2000" b="0" i="0" u="none" strike="noStrike" kern="1200" cap="none" spc="-100" normalizeH="0" baseline="0" noProof="0" dirty="0" err="1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+mn-cs"/>
              </a:rPr>
              <a:t>리터럴</a:t>
            </a:r>
            <a:r>
              <a:rPr kumimoji="0" lang="ko-KR" altLang="en-US" sz="2000" b="0" i="0" u="none" strike="noStrike" kern="1200" cap="none" spc="-100" normalizeH="0" baseline="0" noProof="0" dirty="0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+mn-cs"/>
              </a:rPr>
              <a:t> 상수로 구성된 </a:t>
            </a:r>
            <a:r>
              <a:rPr kumimoji="0" lang="ko-KR" altLang="en-US" sz="2000" b="0" i="0" u="none" strike="noStrike" kern="1200" cap="none" spc="-100" normalizeH="0" baseline="0" noProof="0" dirty="0" err="1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+mn-cs"/>
              </a:rPr>
              <a:t>연산식</a:t>
            </a:r>
            <a:r>
              <a:rPr kumimoji="0" lang="en-US" altLang="ko-KR" sz="2000" b="0" i="0" u="none" strike="noStrike" kern="1200" cap="none" spc="-100" normalizeH="0" baseline="0" noProof="0" dirty="0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+mn-cs"/>
              </a:rPr>
              <a:t>) </a:t>
            </a:r>
            <a:r>
              <a:rPr kumimoji="0" lang="ko-KR" altLang="en-US" sz="2000" b="0" i="0" u="none" strike="noStrike" kern="1200" cap="none" spc="-100" normalizeH="0" baseline="0" noProof="0" dirty="0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+mn-cs"/>
              </a:rPr>
              <a:t>값을 사용</a:t>
            </a:r>
          </a:p>
        </p:txBody>
      </p:sp>
    </p:spTree>
    <p:extLst>
      <p:ext uri="{BB962C8B-B14F-4D97-AF65-F5344CB8AC3E}">
        <p14:creationId xmlns:p14="http://schemas.microsoft.com/office/powerpoint/2010/main" val="37894217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7" y="853501"/>
            <a:ext cx="83881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lvl="0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  <a:defRPr/>
            </a:pP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f 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문자열</a:t>
            </a:r>
            <a:endParaRPr kumimoji="0" lang="ko-KR" altLang="en-US" sz="2800" b="0" i="0" u="none" strike="noStrike" kern="1200" cap="none" spc="50" normalizeH="0" baseline="0" noProof="0" dirty="0">
              <a:ln w="127000">
                <a:noFill/>
              </a:ln>
              <a:solidFill>
                <a:srgbClr val="370086"/>
              </a:solidFill>
              <a:effectLst/>
              <a:uLnTx/>
              <a:uFillTx/>
              <a:latin typeface="강원교육튼튼" panose="02020603020101020101" pitchFamily="18" charset="-127"/>
              <a:ea typeface="강원교육튼튼" panose="02020603020101020101" pitchFamily="18" charset="-127"/>
              <a:cs typeface="+mn-cs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33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CAEC80-8439-4797-8FA2-50FAF2D160E5}" type="slidenum">
              <a:rPr kumimoji="0" lang="ko-KR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Noto Sans KR Black" panose="020B0A00000000000000" pitchFamily="34" charset="-127"/>
                <a:cs typeface="+mn-cs"/>
              </a:rPr>
              <a:pPr marL="0" marR="0" lvl="0" indent="0" algn="r" defTabSz="914332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Noto Sans KR Black" panose="020B0A00000000000000" pitchFamily="34" charset="-127"/>
              <a:cs typeface="+mn-cs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75137" y="1687938"/>
            <a:ext cx="7697351" cy="40947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93663" marR="0" lvl="0" indent="0" algn="l" defTabSz="91433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>
                  <a:lumMod val="75000"/>
                  <a:lumOff val="25000"/>
                </a:prstClr>
              </a:buClr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-100" normalizeH="0" baseline="0" noProof="0" dirty="0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srgbClr val="FF0000"/>
                </a:solidFill>
                <a:effectLst/>
                <a:uLnTx/>
                <a:uFillTx/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kumimoji="0" lang="en-US" altLang="ko-KR" sz="1600" b="1" i="0" u="none" strike="noStrike" kern="1200" cap="none" spc="-100" normalizeH="0" baseline="0" noProof="0" dirty="0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kumimoji="0" lang="en-US" altLang="ko-KR" sz="1600" b="1" i="0" u="none" strike="noStrike" kern="1200" cap="none" spc="-100" normalizeH="0" baseline="0" noProof="0" dirty="0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srgbClr val="006600"/>
                </a:solidFill>
                <a:effectLst/>
                <a:uLnTx/>
                <a:uFillTx/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f‘</a:t>
            </a:r>
            <a:r>
              <a:rPr kumimoji="0" lang="ko-KR" altLang="en-US" sz="1600" b="1" i="0" u="none" strike="noStrike" kern="1200" cap="none" spc="-100" normalizeH="0" baseline="0" noProof="0" dirty="0" err="1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srgbClr val="006600"/>
                </a:solidFill>
                <a:effectLst/>
                <a:uLnTx/>
                <a:uFillTx/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포멧문자열</a:t>
            </a:r>
            <a:r>
              <a:rPr kumimoji="0" lang="en-US" altLang="ko-KR" sz="1600" b="1" i="0" u="none" strike="noStrike" kern="1200" cap="none" spc="-100" normalizeH="0" baseline="0" noProof="0" dirty="0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srgbClr val="006600"/>
                </a:solidFill>
                <a:effectLst/>
                <a:uLnTx/>
                <a:uFillTx/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</a:p>
          <a:p>
            <a:pPr marL="93663" marR="0" lvl="0" indent="0" algn="l" defTabSz="91433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>
                  <a:lumMod val="75000"/>
                  <a:lumOff val="25000"/>
                </a:prstClr>
              </a:buClr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-100" normalizeH="0" baseline="0" noProof="0" dirty="0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srgbClr val="2A007A"/>
                </a:solidFill>
                <a:effectLst/>
                <a:uLnTx/>
                <a:uFillTx/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‘</a:t>
            </a:r>
            <a:r>
              <a:rPr kumimoji="0" lang="ko-KR" altLang="en-US" sz="1600" b="1" i="0" u="none" strike="noStrike" kern="1200" cap="none" spc="-100" normalizeH="0" baseline="0" noProof="0" dirty="0" err="1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srgbClr val="2A007A"/>
                </a:solidFill>
                <a:effectLst/>
                <a:uLnTx/>
                <a:uFillTx/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포멧문자열</a:t>
            </a:r>
            <a:r>
              <a:rPr kumimoji="0" lang="en-US" altLang="ko-KR" sz="1600" b="1" i="0" u="none" strike="noStrike" kern="1200" cap="none" spc="-100" normalizeH="0" baseline="0" noProof="0" dirty="0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srgbClr val="2A007A"/>
                </a:solidFill>
                <a:effectLst/>
                <a:uLnTx/>
                <a:uFillTx/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 </a:t>
            </a:r>
          </a:p>
          <a:p>
            <a:pPr marL="93663" marR="0" lvl="0" indent="0" algn="l" defTabSz="91433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>
                  <a:lumMod val="75000"/>
                  <a:lumOff val="25000"/>
                </a:prstClr>
              </a:buClr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-100" normalizeH="0" baseline="0" noProof="0" dirty="0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srgbClr val="FF0000"/>
                </a:solidFill>
                <a:effectLst/>
                <a:uLnTx/>
                <a:uFillTx/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kumimoji="0" lang="en-US" altLang="ko-KR" sz="1600" b="1" i="0" u="none" strike="noStrike" kern="1200" cap="none" spc="-100" normalizeH="0" baseline="0" noProof="0" dirty="0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kumimoji="0" lang="en-US" altLang="ko-KR" sz="1600" b="1" i="0" u="none" strike="noStrike" kern="1200" cap="none" spc="-100" normalizeH="0" baseline="0" noProof="0" dirty="0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import</a:t>
            </a:r>
            <a:r>
              <a:rPr kumimoji="0" lang="en-US" altLang="ko-KR" sz="1600" b="1" i="0" u="none" strike="noStrike" kern="1200" cap="none" spc="-100" normalizeH="0" baseline="0" noProof="0" dirty="0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srgbClr val="FF0000"/>
                </a:solidFill>
                <a:effectLst/>
                <a:uLnTx/>
                <a:uFillTx/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kumimoji="0" lang="en-US" altLang="ko-KR" sz="1600" b="1" i="0" u="none" strike="noStrike" kern="1200" cap="none" spc="-100" normalizeH="0" baseline="0" noProof="0" dirty="0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math</a:t>
            </a:r>
          </a:p>
          <a:p>
            <a:pPr marL="93663" marR="0" lvl="0" indent="0" algn="l" defTabSz="91433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>
                  <a:lumMod val="75000"/>
                  <a:lumOff val="25000"/>
                </a:prstClr>
              </a:buClr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-100" normalizeH="0" baseline="0" noProof="0" dirty="0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srgbClr val="FF0000"/>
                </a:solidFill>
                <a:effectLst/>
                <a:uLnTx/>
                <a:uFillTx/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kumimoji="0" lang="en-US" altLang="ko-KR" sz="1600" b="1" i="0" u="none" strike="noStrike" kern="1200" cap="none" spc="-100" normalizeH="0" baseline="0" noProof="0" dirty="0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kumimoji="0" lang="en-US" altLang="ko-KR" sz="1600" b="1" i="0" u="none" strike="noStrike" kern="1200" cap="none" spc="-100" normalizeH="0" baseline="0" noProof="0" dirty="0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srgbClr val="0070C0"/>
                </a:solidFill>
                <a:effectLst/>
                <a:uLnTx/>
                <a:uFillTx/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kumimoji="0" lang="en-US" altLang="ko-KR" sz="1600" b="1" i="0" u="none" strike="noStrike" kern="1200" cap="none" spc="-100" normalizeH="0" baseline="0" noProof="0" dirty="0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kumimoji="0" lang="en-US" altLang="ko-KR" sz="1600" b="1" i="0" u="none" strike="noStrike" kern="1200" cap="none" spc="-100" normalizeH="0" baseline="0" noProof="0" dirty="0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srgbClr val="006600"/>
                </a:solidFill>
                <a:effectLst/>
                <a:uLnTx/>
                <a:uFillTx/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f‘</a:t>
            </a:r>
            <a:r>
              <a:rPr kumimoji="0" lang="ko-KR" altLang="en-US" sz="1600" b="1" i="0" u="none" strike="noStrike" kern="1200" cap="none" spc="-100" normalizeH="0" baseline="0" noProof="0" dirty="0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srgbClr val="006600"/>
                </a:solidFill>
                <a:effectLst/>
                <a:uLnTx/>
                <a:uFillTx/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원주율 </a:t>
            </a:r>
            <a:r>
              <a:rPr kumimoji="0" lang="en-US" altLang="ko-KR" sz="1600" b="1" i="0" u="none" strike="noStrike" kern="1200" cap="none" spc="-100" normalizeH="0" baseline="0" noProof="0" dirty="0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srgbClr val="006600"/>
                </a:solidFill>
                <a:effectLst/>
                <a:uLnTx/>
                <a:uFillTx/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pi: {math.pi:.3f}’</a:t>
            </a:r>
            <a:r>
              <a:rPr kumimoji="0" lang="en-US" altLang="ko-KR" sz="1600" b="1" i="0" u="none" strike="noStrike" kern="1200" cap="none" spc="-100" normalizeH="0" baseline="0" noProof="0" dirty="0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93663" marR="0" lvl="0" indent="0" algn="l" defTabSz="91433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>
                  <a:lumMod val="75000"/>
                  <a:lumOff val="25000"/>
                </a:prstClr>
              </a:buClr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-100" normalizeH="0" baseline="0" noProof="0" dirty="0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srgbClr val="2A007A"/>
                </a:solidFill>
                <a:effectLst/>
                <a:uLnTx/>
                <a:uFillTx/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kumimoji="0" lang="ko-KR" altLang="en-US" sz="1600" b="1" i="0" u="none" strike="noStrike" kern="1200" cap="none" spc="-100" normalizeH="0" baseline="0" noProof="0" dirty="0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srgbClr val="2A007A"/>
                </a:solidFill>
                <a:effectLst/>
                <a:uLnTx/>
                <a:uFillTx/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원주율 </a:t>
            </a:r>
            <a:r>
              <a:rPr kumimoji="0" lang="en-US" altLang="ko-KR" sz="1600" b="1" i="0" u="none" strike="noStrike" kern="1200" cap="none" spc="-100" normalizeH="0" baseline="0" noProof="0" dirty="0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srgbClr val="2A007A"/>
                </a:solidFill>
                <a:effectLst/>
                <a:uLnTx/>
                <a:uFillTx/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pi: 3.142</a:t>
            </a:r>
          </a:p>
          <a:p>
            <a:pPr marL="93663" marR="0" lvl="0" indent="0" algn="l" defTabSz="91433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>
                  <a:lumMod val="75000"/>
                  <a:lumOff val="25000"/>
                </a:prstClr>
              </a:buClr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-100" normalizeH="0" baseline="0" noProof="0" dirty="0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srgbClr val="FF0000"/>
                </a:solidFill>
                <a:effectLst/>
                <a:uLnTx/>
                <a:uFillTx/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kumimoji="0" lang="en-US" altLang="ko-KR" sz="1600" b="1" i="0" u="none" strike="noStrike" kern="1200" cap="none" spc="-100" normalizeH="0" baseline="0" noProof="0" dirty="0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kumimoji="0" lang="en-US" altLang="ko-KR" sz="1600" b="1" i="0" u="none" strike="noStrike" kern="1200" cap="none" spc="-100" normalizeH="0" baseline="0" noProof="0" dirty="0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srgbClr val="0070C0"/>
                </a:solidFill>
                <a:effectLst/>
                <a:uLnTx/>
                <a:uFillTx/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kumimoji="0" lang="en-US" altLang="ko-KR" sz="1600" b="1" i="0" u="none" strike="noStrike" kern="1200" cap="none" spc="-100" normalizeH="0" baseline="0" noProof="0" dirty="0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kumimoji="0" lang="en-US" altLang="ko-KR" sz="1600" b="1" i="0" u="none" strike="noStrike" kern="1200" cap="none" spc="-100" normalizeH="0" baseline="0" noProof="0" dirty="0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srgbClr val="006600"/>
                </a:solidFill>
                <a:effectLst/>
                <a:uLnTx/>
                <a:uFillTx/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F‘</a:t>
            </a:r>
            <a:r>
              <a:rPr kumimoji="0" lang="ko-KR" altLang="en-US" sz="1600" b="1" i="0" u="none" strike="noStrike" kern="1200" cap="none" spc="-100" normalizeH="0" baseline="0" noProof="0" dirty="0" err="1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srgbClr val="006600"/>
                </a:solidFill>
                <a:effectLst/>
                <a:uLnTx/>
                <a:uFillTx/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오일러</a:t>
            </a:r>
            <a:r>
              <a:rPr kumimoji="0" lang="ko-KR" altLang="en-US" sz="1600" b="1" i="0" u="none" strike="noStrike" kern="1200" cap="none" spc="-100" normalizeH="0" baseline="0" noProof="0" dirty="0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srgbClr val="006600"/>
                </a:solidFill>
                <a:effectLst/>
                <a:uLnTx/>
                <a:uFillTx/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 수</a:t>
            </a:r>
            <a:r>
              <a:rPr kumimoji="0" lang="en-US" altLang="ko-KR" sz="1600" b="1" i="0" u="none" strike="noStrike" kern="1200" cap="none" spc="-100" normalizeH="0" baseline="0" noProof="0" dirty="0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srgbClr val="006600"/>
                </a:solidFill>
                <a:effectLst/>
                <a:uLnTx/>
                <a:uFillTx/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kumimoji="0" lang="ko-KR" altLang="en-US" sz="1600" b="1" i="0" u="none" strike="noStrike" kern="1200" cap="none" spc="-100" normalizeH="0" baseline="0" noProof="0" dirty="0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srgbClr val="006600"/>
                </a:solidFill>
                <a:effectLst/>
                <a:uLnTx/>
                <a:uFillTx/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자연수</a:t>
            </a:r>
            <a:r>
              <a:rPr kumimoji="0" lang="en-US" altLang="ko-KR" sz="1600" b="1" i="0" u="none" strike="noStrike" kern="1200" cap="none" spc="-100" normalizeH="0" baseline="0" noProof="0" dirty="0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srgbClr val="006600"/>
                </a:solidFill>
                <a:effectLst/>
                <a:uLnTx/>
                <a:uFillTx/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 e:</a:t>
            </a:r>
            <a:r>
              <a:rPr kumimoji="0" lang="ko-KR" altLang="en-US" sz="1600" b="1" i="0" u="none" strike="noStrike" kern="1200" cap="none" spc="-100" normalizeH="0" baseline="0" noProof="0" dirty="0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srgbClr val="006600"/>
                </a:solidFill>
                <a:effectLst/>
                <a:uLnTx/>
                <a:uFillTx/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 </a:t>
            </a:r>
            <a:r>
              <a:rPr kumimoji="0" lang="en-US" altLang="ko-KR" sz="1600" b="1" i="0" u="none" strike="noStrike" kern="1200" cap="none" spc="-100" normalizeH="0" baseline="0" noProof="0" dirty="0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srgbClr val="006600"/>
                </a:solidFill>
                <a:effectLst/>
                <a:uLnTx/>
                <a:uFillTx/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{math.e:.3f}’</a:t>
            </a:r>
            <a:r>
              <a:rPr kumimoji="0" lang="en-US" altLang="ko-KR" sz="1600" b="1" i="0" u="none" strike="noStrike" kern="1200" cap="none" spc="-100" normalizeH="0" baseline="0" noProof="0" dirty="0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93663" marR="0" lvl="0" indent="0" algn="l" defTabSz="91433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>
                  <a:lumMod val="75000"/>
                  <a:lumOff val="25000"/>
                </a:prstClr>
              </a:buClr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-100" normalizeH="0" baseline="0" noProof="0" dirty="0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srgbClr val="2A007A"/>
                </a:solidFill>
                <a:effectLst/>
                <a:uLnTx/>
                <a:uFillTx/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kumimoji="0" lang="ko-KR" altLang="en-US" sz="1600" b="1" i="0" u="none" strike="noStrike" kern="1200" cap="none" spc="-100" normalizeH="0" baseline="0" noProof="0" dirty="0" err="1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srgbClr val="2A007A"/>
                </a:solidFill>
                <a:effectLst/>
                <a:uLnTx/>
                <a:uFillTx/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오일러</a:t>
            </a:r>
            <a:r>
              <a:rPr kumimoji="0" lang="ko-KR" altLang="en-US" sz="1600" b="1" i="0" u="none" strike="noStrike" kern="1200" cap="none" spc="-100" normalizeH="0" baseline="0" noProof="0" dirty="0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srgbClr val="2A007A"/>
                </a:solidFill>
                <a:effectLst/>
                <a:uLnTx/>
                <a:uFillTx/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 수</a:t>
            </a:r>
            <a:r>
              <a:rPr kumimoji="0" lang="en-US" altLang="ko-KR" sz="1600" b="1" i="0" u="none" strike="noStrike" kern="1200" cap="none" spc="-100" normalizeH="0" baseline="0" noProof="0" dirty="0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srgbClr val="2A007A"/>
                </a:solidFill>
                <a:effectLst/>
                <a:uLnTx/>
                <a:uFillTx/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kumimoji="0" lang="ko-KR" altLang="en-US" sz="1600" b="1" i="0" u="none" strike="noStrike" kern="1200" cap="none" spc="-100" normalizeH="0" baseline="0" noProof="0" dirty="0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srgbClr val="2A007A"/>
                </a:solidFill>
                <a:effectLst/>
                <a:uLnTx/>
                <a:uFillTx/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자연수</a:t>
            </a:r>
            <a:r>
              <a:rPr kumimoji="0" lang="en-US" altLang="ko-KR" sz="1600" b="1" i="0" u="none" strike="noStrike" kern="1200" cap="none" spc="-100" normalizeH="0" baseline="0" noProof="0" dirty="0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srgbClr val="2A007A"/>
                </a:solidFill>
                <a:effectLst/>
                <a:uLnTx/>
                <a:uFillTx/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 e: 2.718</a:t>
            </a:r>
          </a:p>
          <a:p>
            <a:pPr marL="93663" marR="0" lvl="0" indent="0" algn="l" defTabSz="91433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>
                  <a:lumMod val="75000"/>
                  <a:lumOff val="25000"/>
                </a:prstClr>
              </a:buClr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-100" normalizeH="0" baseline="0" noProof="0" dirty="0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srgbClr val="FF0000"/>
                </a:solidFill>
                <a:effectLst/>
                <a:uLnTx/>
                <a:uFillTx/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endParaRPr kumimoji="0" lang="en-US" altLang="ko-KR" sz="1600" b="1" i="0" u="none" strike="noStrike" kern="1200" cap="none" spc="-100" normalizeH="0" baseline="0" noProof="0" dirty="0">
              <a:ln>
                <a:solidFill>
                  <a:srgbClr val="4F81BD">
                    <a:shade val="50000"/>
                    <a:alpha val="1000"/>
                  </a:srgbClr>
                </a:solidFill>
              </a:ln>
              <a:solidFill>
                <a:srgbClr val="2A007A"/>
              </a:solidFill>
              <a:effectLst/>
              <a:uLnTx/>
              <a:uFillTx/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456883" y="6442364"/>
            <a:ext cx="486888" cy="415636"/>
          </a:xfrm>
          <a:prstGeom prst="rect">
            <a:avLst/>
          </a:prstGeom>
          <a:solidFill>
            <a:srgbClr val="2A00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3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rPr>
              <a:t>끝</a:t>
            </a:r>
          </a:p>
        </p:txBody>
      </p:sp>
    </p:spTree>
    <p:extLst>
      <p:ext uri="{BB962C8B-B14F-4D97-AF65-F5344CB8AC3E}">
        <p14:creationId xmlns:p14="http://schemas.microsoft.com/office/powerpoint/2010/main" val="32175076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5A6E75F-B3B4-4E7B-B48D-CE853807B71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288308-0200-4A5C-A0B6-789D5DDA9AD2}"/>
              </a:ext>
            </a:extLst>
          </p:cNvPr>
          <p:cNvSpPr txBox="1"/>
          <p:nvPr/>
        </p:nvSpPr>
        <p:spPr>
          <a:xfrm>
            <a:off x="803273" y="853501"/>
            <a:ext cx="6418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836AAD"/>
              </a:buClr>
            </a:pPr>
            <a:r>
              <a:rPr lang="ko-KR" altLang="en-US" sz="2800" spc="50" dirty="0">
                <a:ln w="127000">
                  <a:noFill/>
                </a:ln>
                <a:solidFill>
                  <a:srgbClr val="C00000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좀 더 알아봅시다</a:t>
            </a:r>
            <a:r>
              <a:rPr lang="en-US" altLang="ko-KR" sz="2800" spc="50" dirty="0">
                <a:ln w="127000">
                  <a:noFill/>
                </a:ln>
                <a:solidFill>
                  <a:srgbClr val="C00000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!</a:t>
            </a:r>
            <a:endParaRPr lang="ko-KR" altLang="en-US" sz="2800" spc="50" dirty="0">
              <a:ln w="127000">
                <a:noFill/>
              </a:ln>
              <a:solidFill>
                <a:srgbClr val="C00000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9BA5AC-6A76-47C0-9D38-2F1089F392C6}"/>
              </a:ext>
            </a:extLst>
          </p:cNvPr>
          <p:cNvSpPr txBox="1"/>
          <p:nvPr/>
        </p:nvSpPr>
        <p:spPr>
          <a:xfrm>
            <a:off x="544960" y="1421928"/>
            <a:ext cx="7086124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범위라는 단어를 쓰는 함수 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C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range()</a:t>
            </a:r>
            <a:endParaRPr lang="ko-KR" altLang="en-US" sz="22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C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EA0BA85-8E8E-401A-8A14-B2E19B53305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41" y="785871"/>
            <a:ext cx="517594" cy="5106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426DFA-B61A-4B25-A2F9-76B367E62A3E}"/>
              </a:ext>
            </a:extLst>
          </p:cNvPr>
          <p:cNvSpPr txBox="1"/>
          <p:nvPr/>
        </p:nvSpPr>
        <p:spPr>
          <a:xfrm>
            <a:off x="803272" y="1979022"/>
            <a:ext cx="6538821" cy="29649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내장 함수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range()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일정 간격의 </a:t>
            </a:r>
            <a:r>
              <a:rPr lang="ko-KR" altLang="en-US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정숫값의</a:t>
            </a:r>
            <a:r>
              <a:rPr lang="ko-KR" altLang="en-US" sz="2000" spc="-10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나열인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시퀀스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생성해주는 함수다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 </a:t>
            </a:r>
            <a:b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</a:b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함수의 인자는 총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3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개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적어도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개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인자를 지정해 줘야 한다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만약 인자 중 하나만 지정하면 자동으로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stop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값이 지정되는데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stop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이전 </a:t>
            </a:r>
            <a:r>
              <a:rPr lang="ko-KR" altLang="en-US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정숫값까지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포함된다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시퀀스의 시작인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start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와 인접한 숫자의 간격인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step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은 자동으로 각각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0, 1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지정된다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 </a:t>
            </a:r>
            <a:b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</a:b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인자를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개 지정하면 자동으로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start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와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stop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값을 설정하게 되며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증가값은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자동으로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지정된다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904791-57F4-46ED-A6E2-CF55316A01BD}"/>
              </a:ext>
            </a:extLst>
          </p:cNvPr>
          <p:cNvSpPr txBox="1"/>
          <p:nvPr/>
        </p:nvSpPr>
        <p:spPr>
          <a:xfrm>
            <a:off x="1302636" y="4923755"/>
            <a:ext cx="7242848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Tx/>
              <a:buChar char="-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모든 인자는 문자열 또는 부동소수점 숫자나 다른 유형이 올 수 없으며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b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</a:b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반드시 정수여야 한다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FED81123-CF63-413F-ADEA-BC4A9698D1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0858046"/>
              </p:ext>
            </p:extLst>
          </p:nvPr>
        </p:nvGraphicFramePr>
        <p:xfrm>
          <a:off x="7462995" y="2980782"/>
          <a:ext cx="3274482" cy="3959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57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57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57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57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57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59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spc="-100" baseline="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0</a:t>
                      </a:r>
                      <a:endParaRPr lang="ko-KR" altLang="en-US" sz="1800" b="0" spc="-100" baseline="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spc="-100" baseline="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1</a:t>
                      </a:r>
                      <a:endParaRPr lang="ko-KR" altLang="en-US" sz="1800" b="0" spc="-100" baseline="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spc="-100" baseline="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2</a:t>
                      </a:r>
                      <a:endParaRPr lang="ko-KR" altLang="en-US" sz="1800" b="0" spc="-100" baseline="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spc="-100" baseline="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3</a:t>
                      </a:r>
                      <a:endParaRPr lang="ko-KR" altLang="en-US" sz="1800" b="0" spc="-100" baseline="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spc="-100" baseline="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4</a:t>
                      </a:r>
                      <a:endParaRPr lang="ko-KR" altLang="en-US" sz="1800" b="0" spc="-100" baseline="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spc="-100" baseline="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5</a:t>
                      </a:r>
                      <a:endParaRPr lang="ko-KR" altLang="en-US" sz="1800" b="0" spc="-100" baseline="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395BDF8-26E8-4B2F-9D14-E74A5B5992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337325"/>
              </p:ext>
            </p:extLst>
          </p:nvPr>
        </p:nvGraphicFramePr>
        <p:xfrm>
          <a:off x="10927856" y="2982294"/>
          <a:ext cx="524436" cy="3959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4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59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spc="-100" baseline="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6</a:t>
                      </a:r>
                      <a:endParaRPr lang="ko-KR" altLang="en-US" sz="1800" b="0" spc="-100" baseline="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4CBCC327-0CC3-4559-BAFD-9FC78D2FB3F3}"/>
              </a:ext>
            </a:extLst>
          </p:cNvPr>
          <p:cNvSpPr txBox="1"/>
          <p:nvPr/>
        </p:nvSpPr>
        <p:spPr>
          <a:xfrm>
            <a:off x="7932583" y="2322260"/>
            <a:ext cx="23353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Python range(6)</a:t>
            </a:r>
            <a:endParaRPr lang="ko-KR" altLang="en-US" sz="20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77AC3E6-19B3-4844-95F5-257538C1BE64}"/>
              </a:ext>
            </a:extLst>
          </p:cNvPr>
          <p:cNvCxnSpPr/>
          <p:nvPr/>
        </p:nvCxnSpPr>
        <p:spPr>
          <a:xfrm>
            <a:off x="7462995" y="3509680"/>
            <a:ext cx="3274482" cy="0"/>
          </a:xfrm>
          <a:prstGeom prst="straightConnector1">
            <a:avLst/>
          </a:prstGeom>
          <a:ln w="28575">
            <a:solidFill>
              <a:srgbClr val="2B004C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45FC0D7-5663-44BF-94CE-651F6B9DB5F2}"/>
              </a:ext>
            </a:extLst>
          </p:cNvPr>
          <p:cNvSpPr txBox="1"/>
          <p:nvPr/>
        </p:nvSpPr>
        <p:spPr>
          <a:xfrm>
            <a:off x="8545484" y="3624376"/>
            <a:ext cx="1109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Output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3F9A851-9E57-43B5-AE08-13E4A9A52479}"/>
              </a:ext>
            </a:extLst>
          </p:cNvPr>
          <p:cNvCxnSpPr/>
          <p:nvPr/>
        </p:nvCxnSpPr>
        <p:spPr>
          <a:xfrm flipV="1">
            <a:off x="11190074" y="3440779"/>
            <a:ext cx="0" cy="715873"/>
          </a:xfrm>
          <a:prstGeom prst="straightConnector1">
            <a:avLst/>
          </a:prstGeom>
          <a:ln w="28575">
            <a:solidFill>
              <a:srgbClr val="2B004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0D326D4-44E0-4939-8F7C-8CB0D6BBDB03}"/>
              </a:ext>
            </a:extLst>
          </p:cNvPr>
          <p:cNvSpPr txBox="1"/>
          <p:nvPr/>
        </p:nvSpPr>
        <p:spPr>
          <a:xfrm>
            <a:off x="10804591" y="4219196"/>
            <a:ext cx="770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Stop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68676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46E43DD-2D94-4C2C-BD5F-8C0114B07B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77B42F-0A3C-4327-8DC0-EE308656209F}"/>
              </a:ext>
            </a:extLst>
          </p:cNvPr>
          <p:cNvSpPr txBox="1"/>
          <p:nvPr/>
        </p:nvSpPr>
        <p:spPr>
          <a:xfrm>
            <a:off x="803273" y="853501"/>
            <a:ext cx="6418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836AAD"/>
              </a:buClr>
            </a:pPr>
            <a:r>
              <a:rPr lang="ko-KR" altLang="en-US" sz="2800" spc="50" dirty="0">
                <a:ln w="127000">
                  <a:noFill/>
                </a:ln>
                <a:solidFill>
                  <a:srgbClr val="C00000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좀 더 알아봅시다</a:t>
            </a:r>
            <a:r>
              <a:rPr lang="en-US" altLang="ko-KR" sz="2800" spc="50" dirty="0">
                <a:ln w="127000">
                  <a:noFill/>
                </a:ln>
                <a:solidFill>
                  <a:srgbClr val="C00000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!</a:t>
            </a:r>
            <a:endParaRPr lang="ko-KR" altLang="en-US" sz="2800" spc="50" dirty="0">
              <a:ln w="127000">
                <a:noFill/>
              </a:ln>
              <a:solidFill>
                <a:srgbClr val="C00000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3487DC-A0B8-45A5-BF45-8793F534E2F2}"/>
              </a:ext>
            </a:extLst>
          </p:cNvPr>
          <p:cNvSpPr txBox="1"/>
          <p:nvPr/>
        </p:nvSpPr>
        <p:spPr>
          <a:xfrm>
            <a:off x="544960" y="1421928"/>
            <a:ext cx="7086124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범위라는 단어를 쓰는 함수 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C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range()</a:t>
            </a:r>
            <a:endParaRPr lang="ko-KR" altLang="en-US" sz="22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C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F407B3D-8614-4590-ABD2-376E1673D7C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41" y="785871"/>
            <a:ext cx="517594" cy="5106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F23BDC-BD81-4E71-8DD8-184F7B0EBA6D}"/>
              </a:ext>
            </a:extLst>
          </p:cNvPr>
          <p:cNvSpPr txBox="1"/>
          <p:nvPr/>
        </p:nvSpPr>
        <p:spPr>
          <a:xfrm>
            <a:off x="803272" y="1979022"/>
            <a:ext cx="7669216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다음 코드에서 볼 수 있듯이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list()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함수 내부에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range()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함수를 사용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하면 </a:t>
            </a:r>
            <a:b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</a:b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바로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시퀀스 결과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알 수 있다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CFBBDD0-E86A-4A42-9D40-C53D11D74DB8}"/>
              </a:ext>
            </a:extLst>
          </p:cNvPr>
          <p:cNvSpPr/>
          <p:nvPr/>
        </p:nvSpPr>
        <p:spPr>
          <a:xfrm>
            <a:off x="775138" y="2905846"/>
            <a:ext cx="3915925" cy="18813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&gt;&gt;&gt;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list(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range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))</a:t>
            </a:r>
            <a:endParaRPr lang="en-US" altLang="ko-KR" sz="18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070C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[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1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2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3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]     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&gt;&gt;&gt;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list(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range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10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))</a:t>
            </a:r>
            <a:endParaRPr lang="en-US" altLang="ko-KR" sz="18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070C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[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7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8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9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]     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&gt;&gt;&gt;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list(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range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20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2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))</a:t>
            </a:r>
            <a:endParaRPr lang="en-US" altLang="ko-KR" sz="18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070C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[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12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14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16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18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]     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AD87AE16-06B5-448C-82E0-A05EA95913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5238615"/>
              </p:ext>
            </p:extLst>
          </p:nvPr>
        </p:nvGraphicFramePr>
        <p:xfrm>
          <a:off x="4950196" y="2905845"/>
          <a:ext cx="5134416" cy="18813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4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27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7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3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-100" baseline="0" dirty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함수 호출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0D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-100" baseline="0" dirty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인자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0D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-100" baseline="0" dirty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결과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0D3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0569"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range(4)</a:t>
                      </a:r>
                    </a:p>
                  </a:txBody>
                  <a:tcPr marL="90000" marR="90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stop</a:t>
                      </a:r>
                      <a:endParaRPr lang="ko-KR" altLang="en-US" sz="1800" spc="-100" baseline="0" dirty="0">
                        <a:solidFill>
                          <a:schemeClr val="tx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marL="90000" marR="90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800" spc="-100" baseline="0" dirty="0">
                          <a:solidFill>
                            <a:srgbClr val="0F77C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0</a:t>
                      </a:r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, </a:t>
                      </a:r>
                      <a:r>
                        <a:rPr lang="en-US" altLang="ko-KR" sz="1800" spc="-100" baseline="0" dirty="0">
                          <a:solidFill>
                            <a:srgbClr val="0F77C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1</a:t>
                      </a:r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, </a:t>
                      </a:r>
                      <a:r>
                        <a:rPr lang="en-US" altLang="ko-KR" sz="1800" spc="-100" baseline="0" dirty="0">
                          <a:solidFill>
                            <a:srgbClr val="0F77C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2</a:t>
                      </a:r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, </a:t>
                      </a:r>
                      <a:r>
                        <a:rPr lang="en-US" altLang="ko-KR" sz="1800" spc="-100" baseline="0" dirty="0">
                          <a:solidFill>
                            <a:srgbClr val="0F77C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3</a:t>
                      </a:r>
                      <a:endParaRPr lang="ko-KR" altLang="en-US" sz="1800" spc="-100" baseline="0" dirty="0">
                        <a:solidFill>
                          <a:srgbClr val="0F77C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marL="90000" marR="90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50"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range(6,10)</a:t>
                      </a:r>
                    </a:p>
                  </a:txBody>
                  <a:tcPr marL="90000" marR="90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start, stop</a:t>
                      </a:r>
                      <a:endParaRPr lang="ko-KR" altLang="en-US" sz="1800" spc="-100" baseline="0" dirty="0">
                        <a:solidFill>
                          <a:schemeClr val="tx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marL="90000" marR="90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lang="en-US" altLang="ko-KR" sz="1800" spc="-100" baseline="0" dirty="0">
                          <a:solidFill>
                            <a:srgbClr val="0F77C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6</a:t>
                      </a:r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, </a:t>
                      </a:r>
                      <a:r>
                        <a:rPr lang="en-US" altLang="ko-KR" sz="1800" spc="-100" baseline="0" dirty="0">
                          <a:solidFill>
                            <a:srgbClr val="0F77C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7</a:t>
                      </a:r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, </a:t>
                      </a:r>
                      <a:r>
                        <a:rPr lang="en-US" altLang="ko-KR" sz="1800" spc="-100" baseline="0" dirty="0">
                          <a:solidFill>
                            <a:srgbClr val="0F77C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8</a:t>
                      </a:r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, </a:t>
                      </a:r>
                      <a:r>
                        <a:rPr lang="en-US" altLang="ko-KR" sz="1800" spc="-100" baseline="0" dirty="0">
                          <a:solidFill>
                            <a:srgbClr val="0F77C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9</a:t>
                      </a:r>
                      <a:endParaRPr lang="ko-KR" altLang="en-US" sz="1800" spc="-100" baseline="0" dirty="0">
                        <a:solidFill>
                          <a:srgbClr val="0F77C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marL="90000" marR="90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344"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range(10, 20, 2)</a:t>
                      </a:r>
                    </a:p>
                  </a:txBody>
                  <a:tcPr marL="90000" marR="90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start, stop, step</a:t>
                      </a:r>
                      <a:endParaRPr lang="ko-KR" altLang="en-US" sz="1800" spc="-100" baseline="0" dirty="0">
                        <a:solidFill>
                          <a:schemeClr val="tx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marL="90000" marR="90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lang="en-US" altLang="ko-KR" sz="1800" spc="-100" baseline="0" dirty="0">
                          <a:solidFill>
                            <a:srgbClr val="0F77C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10</a:t>
                      </a:r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, </a:t>
                      </a:r>
                      <a:r>
                        <a:rPr lang="en-US" altLang="ko-KR" sz="1800" spc="-100" baseline="0" dirty="0">
                          <a:solidFill>
                            <a:srgbClr val="0F77C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12</a:t>
                      </a:r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, </a:t>
                      </a:r>
                      <a:r>
                        <a:rPr lang="en-US" altLang="ko-KR" sz="1800" spc="-100" baseline="0" dirty="0">
                          <a:solidFill>
                            <a:srgbClr val="0F77C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14</a:t>
                      </a:r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, </a:t>
                      </a:r>
                      <a:r>
                        <a:rPr lang="en-US" altLang="ko-KR" sz="1800" spc="-100" baseline="0" dirty="0">
                          <a:solidFill>
                            <a:srgbClr val="0F77C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16</a:t>
                      </a:r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, </a:t>
                      </a:r>
                      <a:r>
                        <a:rPr lang="en-US" altLang="ko-KR" sz="1800" spc="-100" baseline="0" dirty="0">
                          <a:solidFill>
                            <a:srgbClr val="0F77C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18</a:t>
                      </a:r>
                      <a:endParaRPr lang="ko-KR" altLang="en-US" sz="1800" spc="-100" baseline="0" dirty="0">
                        <a:solidFill>
                          <a:srgbClr val="0F77C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marL="90000" marR="90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3980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460663" y="1136861"/>
            <a:ext cx="2997431" cy="756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571500" indent="-571500">
              <a:lnSpc>
                <a:spcPts val="6000"/>
              </a:lnSpc>
              <a:buClr>
                <a:srgbClr val="370086"/>
              </a:buClr>
              <a:buFont typeface="Noto Sans CJK KR Bold" panose="020B0800000000000000" pitchFamily="34" charset="-127"/>
              <a:buChar char="⚠"/>
              <a:defRPr sz="3800" spc="5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defRPr>
            </a:lvl1pPr>
          </a:lstStyle>
          <a:p>
            <a:r>
              <a:rPr lang="ko-KR" altLang="en-US" dirty="0"/>
              <a:t>학습개요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64768" y="1947102"/>
            <a:ext cx="770771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3600"/>
              </a:lnSpc>
              <a:defRPr sz="2200" spc="-5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r>
              <a:rPr lang="en-US" altLang="ko-KR" dirty="0"/>
              <a:t>… </a:t>
            </a:r>
            <a:r>
              <a:rPr lang="ko-KR" altLang="en-US" dirty="0" err="1"/>
              <a:t>조건문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… if else</a:t>
            </a:r>
          </a:p>
          <a:p>
            <a:r>
              <a:rPr lang="en-US" altLang="ko-KR" dirty="0"/>
              <a:t>… if </a:t>
            </a:r>
            <a:r>
              <a:rPr lang="en-US" altLang="ko-KR" dirty="0" err="1"/>
              <a:t>elif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1179790" y="2448543"/>
            <a:ext cx="7636915" cy="787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if</a:t>
            </a:r>
          </a:p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콜론과 </a:t>
            </a:r>
            <a:r>
              <a:rPr lang="ko-KR" altLang="en-US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인덴트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블록</a:t>
            </a:r>
          </a:p>
        </p:txBody>
      </p:sp>
    </p:spTree>
    <p:extLst>
      <p:ext uri="{BB962C8B-B14F-4D97-AF65-F5344CB8AC3E}">
        <p14:creationId xmlns:p14="http://schemas.microsoft.com/office/powerpoint/2010/main" val="34282404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460663" y="1100649"/>
            <a:ext cx="8146308" cy="756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571500" indent="-571500">
              <a:lnSpc>
                <a:spcPts val="6000"/>
              </a:lnSpc>
              <a:buClr>
                <a:srgbClr val="370086"/>
              </a:buClr>
              <a:buFont typeface="Noto Sans CJK KR Bold" panose="020B0800000000000000" pitchFamily="34" charset="-127"/>
              <a:buChar char="⚠"/>
              <a:defRPr sz="4000" spc="5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defRPr>
            </a:lvl1pPr>
          </a:lstStyle>
          <a:p>
            <a:r>
              <a:rPr lang="ko-KR" altLang="en-US" dirty="0" err="1"/>
              <a:t>조건문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64768" y="1947102"/>
            <a:ext cx="770771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3000"/>
              </a:lnSpc>
              <a:defRPr sz="2000" spc="-5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r>
              <a:rPr lang="en-US" altLang="ko-KR" dirty="0"/>
              <a:t>… if</a:t>
            </a:r>
          </a:p>
          <a:p>
            <a:r>
              <a:rPr lang="en-US" altLang="ko-KR" dirty="0"/>
              <a:t>… </a:t>
            </a:r>
            <a:r>
              <a:rPr lang="ko-KR" altLang="en-US" dirty="0"/>
              <a:t>콜론과 </a:t>
            </a:r>
            <a:r>
              <a:rPr lang="ko-KR" altLang="en-US" dirty="0" err="1"/>
              <a:t>인덴트</a:t>
            </a:r>
            <a:r>
              <a:rPr lang="ko-KR" altLang="en-US" dirty="0"/>
              <a:t> 블록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7857506" y="5736606"/>
            <a:ext cx="395845" cy="395845"/>
            <a:chOff x="7837714" y="5716814"/>
            <a:chExt cx="435429" cy="435429"/>
          </a:xfrm>
        </p:grpSpPr>
        <p:sp>
          <p:nvSpPr>
            <p:cNvPr id="12" name="타원 11"/>
            <p:cNvSpPr/>
            <p:nvPr/>
          </p:nvSpPr>
          <p:spPr>
            <a:xfrm>
              <a:off x="7837714" y="5716814"/>
              <a:ext cx="435429" cy="435429"/>
            </a:xfrm>
            <a:prstGeom prst="ellipse">
              <a:avLst/>
            </a:prstGeom>
            <a:solidFill>
              <a:srgbClr val="C8C0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3" name="갈매기형 수장 12"/>
            <p:cNvSpPr/>
            <p:nvPr/>
          </p:nvSpPr>
          <p:spPr>
            <a:xfrm>
              <a:off x="7936928" y="5806956"/>
              <a:ext cx="239905" cy="239905"/>
            </a:xfrm>
            <a:prstGeom prst="chevron">
              <a:avLst/>
            </a:prstGeom>
            <a:solidFill>
              <a:srgbClr val="3700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7192782" y="5734473"/>
            <a:ext cx="64493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latinLnBrk="0"/>
            <a:r>
              <a:rPr lang="en-US" altLang="ko-KR" sz="2000" spc="-50" dirty="0">
                <a:ln w="127000">
                  <a:noFill/>
                </a:ln>
                <a:solidFill>
                  <a:srgbClr val="7030A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</a:t>
            </a:r>
            <a:r>
              <a:rPr lang="en-US" altLang="ko-KR" sz="2000" spc="-50" dirty="0">
                <a:ln w="12700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/2</a:t>
            </a:r>
            <a:endParaRPr lang="ko-KR" altLang="en-US" sz="2000" spc="-50" dirty="0">
              <a:ln w="127000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0663" y="3509800"/>
            <a:ext cx="9844480" cy="756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571500" indent="-571500">
              <a:lnSpc>
                <a:spcPts val="6000"/>
              </a:lnSpc>
              <a:buClr>
                <a:srgbClr val="2B004C"/>
              </a:buClr>
              <a:buFont typeface="Noto Sans CJK KR Bold" panose="020B0800000000000000" pitchFamily="34" charset="-127"/>
              <a:buChar char="⚠"/>
              <a:defRPr sz="4000" spc="50">
                <a:ln w="127000">
                  <a:noFill/>
                </a:ln>
                <a:solidFill>
                  <a:srgbClr val="2B004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defRPr>
            </a:lvl1pPr>
          </a:lstStyle>
          <a:p>
            <a:r>
              <a:rPr lang="en-US" altLang="ko-KR" dirty="0"/>
              <a:t>if else</a:t>
            </a:r>
          </a:p>
        </p:txBody>
      </p:sp>
    </p:spTree>
    <p:extLst>
      <p:ext uri="{BB962C8B-B14F-4D97-AF65-F5344CB8AC3E}">
        <p14:creationId xmlns:p14="http://schemas.microsoft.com/office/powerpoint/2010/main" val="28196552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460663" y="1100649"/>
            <a:ext cx="8146308" cy="756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571500" indent="-571500">
              <a:lnSpc>
                <a:spcPts val="6000"/>
              </a:lnSpc>
              <a:buClr>
                <a:srgbClr val="370086"/>
              </a:buClr>
              <a:buFont typeface="Noto Sans CJK KR Bold" panose="020B0800000000000000" pitchFamily="34" charset="-127"/>
              <a:buChar char="⚠"/>
              <a:defRPr sz="4000" spc="5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defRPr>
            </a:lvl1pPr>
          </a:lstStyle>
          <a:p>
            <a:r>
              <a:rPr lang="en-US" altLang="ko-KR" dirty="0"/>
              <a:t>if </a:t>
            </a:r>
            <a:r>
              <a:rPr lang="en-US" altLang="ko-KR" dirty="0" err="1"/>
              <a:t>elif</a:t>
            </a:r>
            <a:endParaRPr lang="en-US" altLang="ko-KR" dirty="0"/>
          </a:p>
        </p:txBody>
      </p:sp>
      <p:sp>
        <p:nvSpPr>
          <p:cNvPr id="14" name="TextBox 13"/>
          <p:cNvSpPr txBox="1"/>
          <p:nvPr/>
        </p:nvSpPr>
        <p:spPr>
          <a:xfrm>
            <a:off x="7192782" y="5734473"/>
            <a:ext cx="64493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latinLnBrk="0"/>
            <a:r>
              <a:rPr lang="en-US" altLang="ko-KR" sz="2000" spc="-50" dirty="0">
                <a:ln w="127000">
                  <a:noFill/>
                </a:ln>
                <a:solidFill>
                  <a:srgbClr val="7030A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</a:t>
            </a:r>
            <a:r>
              <a:rPr lang="en-US" altLang="ko-KR" sz="2000" spc="-50" dirty="0">
                <a:ln w="12700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/2</a:t>
            </a:r>
            <a:endParaRPr lang="ko-KR" altLang="en-US" sz="2000" spc="-50" dirty="0">
              <a:ln w="127000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3106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764768" y="1947102"/>
            <a:ext cx="77077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3600"/>
              </a:lnSpc>
              <a:defRPr sz="2200" spc="-5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r>
              <a:rPr lang="en-US" altLang="ko-KR" dirty="0"/>
              <a:t>… </a:t>
            </a:r>
            <a:r>
              <a:rPr lang="ko-KR" altLang="en-US" dirty="0" err="1"/>
              <a:t>조건문을</a:t>
            </a:r>
            <a:r>
              <a:rPr lang="ko-KR" altLang="en-US" dirty="0"/>
              <a:t> 이해하고 </a:t>
            </a:r>
            <a:r>
              <a:rPr lang="en-US" altLang="ko-KR" dirty="0"/>
              <a:t>if </a:t>
            </a:r>
            <a:r>
              <a:rPr lang="ko-KR" altLang="en-US" dirty="0"/>
              <a:t>문을 사용할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… if else </a:t>
            </a:r>
            <a:r>
              <a:rPr lang="ko-KR" altLang="en-US" dirty="0"/>
              <a:t>문을 사용할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… if </a:t>
            </a:r>
            <a:r>
              <a:rPr lang="en-US" altLang="ko-KR" dirty="0" err="1"/>
              <a:t>elif</a:t>
            </a:r>
            <a:r>
              <a:rPr lang="en-US" altLang="ko-KR" dirty="0"/>
              <a:t> </a:t>
            </a:r>
            <a:r>
              <a:rPr lang="ko-KR" altLang="en-US" dirty="0"/>
              <a:t>문을 사용할 수 있다</a:t>
            </a:r>
            <a:r>
              <a:rPr lang="en-US" altLang="ko-KR" dirty="0"/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0663" y="1138750"/>
            <a:ext cx="269939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ts val="6000"/>
              </a:lnSpc>
              <a:buClr>
                <a:srgbClr val="2B004C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3800" spc="50" dirty="0">
                <a:ln w="127000">
                  <a:noFill/>
                </a:ln>
                <a:solidFill>
                  <a:srgbClr val="2B004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학습목표</a:t>
            </a:r>
          </a:p>
        </p:txBody>
      </p:sp>
    </p:spTree>
    <p:extLst>
      <p:ext uri="{BB962C8B-B14F-4D97-AF65-F5344CB8AC3E}">
        <p14:creationId xmlns:p14="http://schemas.microsoft.com/office/powerpoint/2010/main" val="580871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2819999" y="3075376"/>
            <a:ext cx="6728227" cy="1000274"/>
          </a:xfrm>
          <a:prstGeom prst="rect">
            <a:avLst/>
          </a:prstGeom>
          <a:noFill/>
          <a:ln w="19050"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 latinLnBrk="0"/>
            <a:r>
              <a:rPr lang="ko-KR" altLang="en-US" sz="6500" spc="50" dirty="0" err="1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조건문</a:t>
            </a:r>
            <a:endParaRPr lang="ko-KR" altLang="en-US" sz="6500" spc="50" dirty="0">
              <a:ln w="127000">
                <a:noFill/>
              </a:ln>
              <a:solidFill>
                <a:srgbClr val="370086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646035" y="1379776"/>
            <a:ext cx="2263761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spc="50" dirty="0">
                <a:ln w="127000">
                  <a:noFill/>
                </a:ln>
                <a:solidFill>
                  <a:srgbClr val="2A006D"/>
                </a:solidFill>
                <a:effectLst>
                  <a:glow rad="63500">
                    <a:schemeClr val="accent4">
                      <a:lumMod val="20000"/>
                      <a:lumOff val="80000"/>
                      <a:alpha val="40000"/>
                    </a:schemeClr>
                  </a:glo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Chapter </a:t>
            </a:r>
            <a:r>
              <a:rPr lang="en-US" altLang="ko-KR" sz="5000" spc="50" dirty="0">
                <a:ln w="127000">
                  <a:noFill/>
                </a:ln>
                <a:solidFill>
                  <a:srgbClr val="2A006D"/>
                </a:solidFill>
                <a:effectLst>
                  <a:glow rad="63500">
                    <a:schemeClr val="accent4">
                      <a:lumMod val="20000"/>
                      <a:lumOff val="80000"/>
                      <a:alpha val="40000"/>
                    </a:schemeClr>
                  </a:glo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1.</a:t>
            </a:r>
            <a:endParaRPr lang="ko-KR" altLang="en-US" sz="3000" dirty="0">
              <a:solidFill>
                <a:srgbClr val="2A006D"/>
              </a:solidFill>
              <a:effectLst>
                <a:glow rad="63500">
                  <a:schemeClr val="accent4">
                    <a:lumMod val="20000"/>
                    <a:lumOff val="80000"/>
                    <a:alpha val="40000"/>
                  </a:schemeClr>
                </a:glow>
              </a:effectLst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4123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조건에 따른 선택을 결정하는 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if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문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75138" y="2110106"/>
            <a:ext cx="7697350" cy="12247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weather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화창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if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weather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==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화창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0660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어제 산 신발을 신고 가야지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!’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070C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59" y="1421928"/>
            <a:ext cx="8182181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조건문</a:t>
            </a:r>
            <a:endParaRPr lang="ko-KR" altLang="en-US" sz="22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6600CC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120937" y="4887353"/>
            <a:ext cx="5030224" cy="246221"/>
          </a:xfrm>
          <a:prstGeom prst="rect">
            <a:avLst/>
          </a:prstGeom>
          <a:noFill/>
        </p:spPr>
        <p:txBody>
          <a:bodyPr wrap="none" lIns="0" tIns="0" rIns="0" bIns="0" anchor="b">
            <a:spAutoFit/>
          </a:bodyPr>
          <a:lstStyle/>
          <a:p>
            <a:pPr algn="r"/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[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그림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12-1] 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일상생활에서 날씨나 미세먼지 조건에 따른 선택</a:t>
            </a:r>
            <a:endParaRPr lang="en-US" altLang="ko-KR" sz="16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75138" y="3492006"/>
            <a:ext cx="7697350" cy="12247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PM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90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particulate matter: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미세먼지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if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81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&lt;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PM: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마스크를 착용합시다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!’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070C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5093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5200480" y="3709991"/>
            <a:ext cx="209723" cy="270524"/>
          </a:xfrm>
          <a:prstGeom prst="rect">
            <a:avLst/>
          </a:prstGeom>
          <a:solidFill>
            <a:schemeClr val="accent5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743255" y="4254971"/>
            <a:ext cx="755841" cy="1099597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조건에 따른 선택을 결정하는 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if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문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59" y="1421928"/>
            <a:ext cx="8182181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조건문</a:t>
            </a:r>
            <a:endParaRPr lang="ko-KR" altLang="en-US" sz="22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6600CC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2008049"/>
            <a:ext cx="763691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if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문에서 논리 </a:t>
            </a:r>
            <a:r>
              <a:rPr lang="ko-KR" altLang="en-US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표현식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이후에는 반드시 콜론이 있어야 함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콜론 이후 다음 줄부터 시작되는 블록은 반드시 들여쓰기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(indentation)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해야 한다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그렇지 않으면 오류가 발생하니 주의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57600" y="3627065"/>
            <a:ext cx="2234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if </a:t>
            </a:r>
            <a:r>
              <a:rPr lang="ko-KR" altLang="en-US" sz="2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논리 </a:t>
            </a:r>
            <a:r>
              <a:rPr lang="ko-KR" altLang="en-US" sz="2000" dirty="0" err="1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표현식</a:t>
            </a:r>
            <a:r>
              <a:rPr lang="ko-KR" altLang="en-US" sz="2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en-US" altLang="ko-KR" sz="2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:</a:t>
            </a:r>
            <a:endParaRPr lang="ko-KR" altLang="en-US" sz="20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96803" y="4279805"/>
            <a:ext cx="880961" cy="403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문장 </a:t>
            </a:r>
            <a:r>
              <a:rPr lang="en-US" altLang="ko-KR" sz="2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</a:t>
            </a:r>
            <a:endParaRPr lang="ko-KR" altLang="en-US" sz="20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96803" y="4957120"/>
            <a:ext cx="880961" cy="403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문장 </a:t>
            </a:r>
            <a:r>
              <a:rPr lang="en-US" altLang="ko-KR" sz="2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</a:t>
            </a:r>
            <a:endParaRPr lang="ko-KR" altLang="en-US" sz="20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891040"/>
              </p:ext>
            </p:extLst>
          </p:nvPr>
        </p:nvGraphicFramePr>
        <p:xfrm>
          <a:off x="3783413" y="4332369"/>
          <a:ext cx="90600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5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5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5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65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2881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spc="-100" baseline="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spc="-100" baseline="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spc="-100" baseline="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spc="-100" baseline="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6856219"/>
              </p:ext>
            </p:extLst>
          </p:nvPr>
        </p:nvGraphicFramePr>
        <p:xfrm>
          <a:off x="3783413" y="4949547"/>
          <a:ext cx="90600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5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5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5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65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2881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spc="-100" baseline="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spc="-100" baseline="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spc="-100" baseline="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spc="-100" baseline="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803273" y="3529906"/>
            <a:ext cx="2581964" cy="1941658"/>
          </a:xfrm>
          <a:prstGeom prst="rect">
            <a:avLst/>
          </a:prstGeom>
          <a:solidFill>
            <a:srgbClr val="F3EAFA"/>
          </a:solidFill>
        </p:spPr>
        <p:txBody>
          <a:bodyPr wrap="square" lIns="108000" tIns="108000" rIns="108000" bIns="108000" rtlCol="0">
            <a:spAutoFit/>
          </a:bodyPr>
          <a:lstStyle/>
          <a:p>
            <a:pPr latinLnBrk="0"/>
            <a:r>
              <a:rPr lang="ko-KR" altLang="en-US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들여쓰기는 보통 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4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개의 </a:t>
            </a:r>
            <a:endParaRPr lang="en-US" altLang="ko-KR" sz="16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atinLnBrk="0"/>
            <a:r>
              <a:rPr lang="ko-KR" altLang="en-US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빈 공백을 사용한다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atinLnBrk="0"/>
            <a:r>
              <a:rPr lang="ko-KR" altLang="en-US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통함 개발 환경에서는 </a:t>
            </a:r>
            <a:endParaRPr lang="en-US" altLang="ko-KR" sz="16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atinLnBrk="0"/>
            <a:r>
              <a:rPr lang="ko-KR" altLang="en-US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대부분의 자동으로 </a:t>
            </a:r>
            <a:endParaRPr lang="en-US" altLang="ko-KR" sz="16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atinLnBrk="0"/>
            <a:r>
              <a:rPr lang="ko-KR" altLang="en-US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들여쓰기가 수행되는데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</a:t>
            </a:r>
          </a:p>
          <a:p>
            <a:pPr latinLnBrk="0"/>
            <a:r>
              <a:rPr lang="ko-KR" altLang="en-US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대부분 직업        을 사용하면 </a:t>
            </a:r>
            <a:endParaRPr lang="en-US" altLang="ko-KR" sz="16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atinLnBrk="0"/>
            <a:r>
              <a:rPr lang="en-US" altLang="ko-KR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4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개의 빈 공백이 삽입된다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</p:txBody>
      </p:sp>
      <p:cxnSp>
        <p:nvCxnSpPr>
          <p:cNvPr id="6" name="직선 화살표 연결선 5"/>
          <p:cNvCxnSpPr>
            <a:stCxn id="23" idx="3"/>
          </p:cNvCxnSpPr>
          <p:nvPr/>
        </p:nvCxnSpPr>
        <p:spPr>
          <a:xfrm flipV="1">
            <a:off x="3385237" y="4481710"/>
            <a:ext cx="272363" cy="19025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309080" y="3529906"/>
            <a:ext cx="3673120" cy="710552"/>
          </a:xfrm>
          <a:prstGeom prst="rect">
            <a:avLst/>
          </a:prstGeom>
          <a:solidFill>
            <a:srgbClr val="F3EAFA"/>
          </a:solidFill>
        </p:spPr>
        <p:txBody>
          <a:bodyPr wrap="square" lIns="108000" tIns="108000" rIns="108000" bIns="108000" rtlCol="0">
            <a:spAutoFit/>
          </a:bodyPr>
          <a:lstStyle/>
          <a:p>
            <a:pPr latinLnBrk="0"/>
            <a:r>
              <a:rPr lang="ko-KR" altLang="en-US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블록의 시작의 표시인 콜론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sym typeface="Wingdings" panose="05000000000000000000" pitchFamily="2" charset="2"/>
              </a:rPr>
              <a:t>:)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sym typeface="Wingdings" panose="05000000000000000000" pitchFamily="2" charset="2"/>
              </a:rPr>
              <a:t>은 반드시 필요하다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sym typeface="Wingdings" panose="05000000000000000000" pitchFamily="2" charset="2"/>
              </a:rPr>
              <a:t>. :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sym typeface="Wingdings" panose="05000000000000000000" pitchFamily="2" charset="2"/>
              </a:rPr>
              <a:t>앞의 빈 공간은 선택이다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sym typeface="Wingdings" panose="05000000000000000000" pitchFamily="2" charset="2"/>
              </a:rPr>
              <a:t>.</a:t>
            </a:r>
            <a:endParaRPr lang="en-US" altLang="ko-KR" sz="16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26" name="직선 화살표 연결선 25"/>
          <p:cNvCxnSpPr/>
          <p:nvPr/>
        </p:nvCxnSpPr>
        <p:spPr>
          <a:xfrm flipH="1">
            <a:off x="5461000" y="3790257"/>
            <a:ext cx="848081" cy="36863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916350" y="4853115"/>
            <a:ext cx="3673120" cy="956773"/>
          </a:xfrm>
          <a:prstGeom prst="rect">
            <a:avLst/>
          </a:prstGeom>
          <a:solidFill>
            <a:srgbClr val="F3EAFA"/>
          </a:solidFill>
        </p:spPr>
        <p:txBody>
          <a:bodyPr wrap="square" lIns="108000" tIns="108000" rIns="108000" bIns="108000" rtlCol="0">
            <a:spAutoFit/>
          </a:bodyPr>
          <a:lstStyle/>
          <a:p>
            <a:pPr latinLnBrk="0"/>
            <a:r>
              <a:rPr lang="ko-KR" altLang="en-US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진리 표현식의 결과가 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이면 블록인 문장 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과 문장 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실행되며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</a:p>
          <a:p>
            <a:pPr latinLnBrk="0"/>
            <a:r>
              <a:rPr lang="ko-KR" altLang="en-US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필요하면 더 많은 문장을 쓰면 된다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</p:txBody>
      </p:sp>
      <p:cxnSp>
        <p:nvCxnSpPr>
          <p:cNvPr id="29" name="직선 화살표 연결선 28"/>
          <p:cNvCxnSpPr>
            <a:endCxn id="17" idx="3"/>
          </p:cNvCxnSpPr>
          <p:nvPr/>
        </p:nvCxnSpPr>
        <p:spPr>
          <a:xfrm flipH="1" flipV="1">
            <a:off x="5577764" y="5159025"/>
            <a:ext cx="321415" cy="174659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그림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193" y="4870621"/>
            <a:ext cx="277471" cy="217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544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일상 코딩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: 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놀이공원에서 키를 제한하는 놀이 기구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7</a:t>
            </a:fld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1899475"/>
            <a:ext cx="1040598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803272" y="2080449"/>
            <a:ext cx="7807328" cy="11871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height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152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탑승을 체크할 키를 대입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if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140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&lt;=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height: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롤러코스터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T-Express,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즐기세요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!’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803274" y="1675857"/>
            <a:ext cx="7807326" cy="390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4" y="1735824"/>
            <a:ext cx="6388101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코딩실습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]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키가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140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이상이면 놀이 기구 타기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6926947" y="1721756"/>
            <a:ext cx="1676400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6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FF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난이도 기본</a:t>
            </a:r>
            <a:endParaRPr lang="en-US" altLang="ko-KR" sz="16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FFFF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03272" y="4000305"/>
            <a:ext cx="7807328" cy="599660"/>
          </a:xfrm>
          <a:prstGeom prst="rect">
            <a:avLst/>
          </a:prstGeom>
          <a:solidFill>
            <a:srgbClr val="F3E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8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롤러코스터</a:t>
            </a:r>
            <a:r>
              <a:rPr lang="ko-KR" altLang="en-US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T-Express, </a:t>
            </a:r>
            <a:r>
              <a:rPr lang="ko-KR" altLang="en-US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즐기세요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!</a:t>
            </a:r>
            <a:endParaRPr lang="en-US" altLang="ko-KR" sz="18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F77C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03273" y="4000305"/>
            <a:ext cx="657227" cy="599660"/>
          </a:xfrm>
          <a:prstGeom prst="rect">
            <a:avLst/>
          </a:prstGeom>
          <a:solidFill>
            <a:srgbClr val="66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4158509"/>
            <a:ext cx="657226" cy="351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결과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03271" y="3326761"/>
            <a:ext cx="7807328" cy="6082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조건 검사 이후의 콜론을 잊지 말고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ko-KR" altLang="en-US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번 줄은 블록으로 들여쓰기하자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8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F77C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03272" y="3326761"/>
            <a:ext cx="657227" cy="60827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3507883"/>
            <a:ext cx="657226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주의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03271" y="4653542"/>
            <a:ext cx="7807328" cy="14783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endParaRPr lang="en-US" altLang="ko-KR" sz="18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F77C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803273" y="4653543"/>
            <a:ext cx="2168527" cy="37325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1" y="4690817"/>
            <a:ext cx="2112071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Upgrade coding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03271" y="5093207"/>
            <a:ext cx="76369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변수 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height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에 표준 입력으로 검사할 키를 표준 입력으로 받아 저장하도록 수정해보자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 </a:t>
            </a:r>
          </a:p>
          <a:p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키를 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139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로 입력하면 아무것도 출력되지 않을 것이다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</a:p>
        </p:txBody>
      </p:sp>
      <p:sp>
        <p:nvSpPr>
          <p:cNvPr id="28" name="모서리가 둥근 직사각형 27"/>
          <p:cNvSpPr/>
          <p:nvPr/>
        </p:nvSpPr>
        <p:spPr>
          <a:xfrm>
            <a:off x="922047" y="5674573"/>
            <a:ext cx="731948" cy="323284"/>
          </a:xfrm>
          <a:prstGeom prst="roundRect">
            <a:avLst/>
          </a:prstGeom>
          <a:solidFill>
            <a:srgbClr val="2A00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en-US" altLang="ko-KR" sz="2000" spc="-1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922047" y="5668643"/>
            <a:ext cx="731948" cy="33855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ko-KR" altLang="en-US" sz="1600" spc="-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힌트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1606899" y="5630443"/>
            <a:ext cx="20632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(input(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키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))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87773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2819999" y="3075376"/>
            <a:ext cx="6728227" cy="1000274"/>
          </a:xfrm>
          <a:prstGeom prst="rect">
            <a:avLst/>
          </a:prstGeom>
          <a:noFill/>
          <a:ln w="19050"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 latinLnBrk="0"/>
            <a:r>
              <a:rPr lang="en-US" altLang="ko-KR" sz="6500" spc="50" dirty="0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if else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646035" y="1379776"/>
            <a:ext cx="2433680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spc="50" dirty="0">
                <a:ln w="127000">
                  <a:noFill/>
                </a:ln>
                <a:solidFill>
                  <a:srgbClr val="2A006D"/>
                </a:solidFill>
                <a:effectLst>
                  <a:glow rad="63500">
                    <a:schemeClr val="accent4">
                      <a:lumMod val="20000"/>
                      <a:lumOff val="80000"/>
                      <a:alpha val="40000"/>
                    </a:schemeClr>
                  </a:glo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Chapter </a:t>
            </a:r>
            <a:r>
              <a:rPr lang="en-US" altLang="ko-KR" sz="5000" spc="50" dirty="0">
                <a:ln w="127000">
                  <a:noFill/>
                </a:ln>
                <a:solidFill>
                  <a:srgbClr val="2A006D"/>
                </a:solidFill>
                <a:effectLst>
                  <a:glow rad="63500">
                    <a:schemeClr val="accent4">
                      <a:lumMod val="20000"/>
                      <a:lumOff val="80000"/>
                      <a:alpha val="40000"/>
                    </a:schemeClr>
                  </a:glo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2.</a:t>
            </a:r>
            <a:endParaRPr lang="ko-KR" altLang="en-US" sz="3000" dirty="0">
              <a:solidFill>
                <a:srgbClr val="2A006D"/>
              </a:solidFill>
              <a:effectLst>
                <a:glow rad="63500">
                  <a:schemeClr val="accent4">
                    <a:lumMod val="20000"/>
                    <a:lumOff val="80000"/>
                    <a:alpha val="40000"/>
                  </a:schemeClr>
                </a:glow>
              </a:effectLst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0182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5200480" y="2419079"/>
            <a:ext cx="209723" cy="270524"/>
          </a:xfrm>
          <a:prstGeom prst="rect">
            <a:avLst/>
          </a:prstGeom>
          <a:solidFill>
            <a:schemeClr val="accent5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649475" y="2964059"/>
            <a:ext cx="755841" cy="1099597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if … else 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문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59" y="1421928"/>
            <a:ext cx="8182181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논리 </a:t>
            </a:r>
            <a:r>
              <a:rPr lang="ko-KR" altLang="en-US" sz="22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표현식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결과인 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True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와 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False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에 따라 나뉨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57600" y="2336153"/>
            <a:ext cx="2234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if </a:t>
            </a:r>
            <a:r>
              <a:rPr lang="ko-KR" altLang="en-US" sz="2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논리 </a:t>
            </a:r>
            <a:r>
              <a:rPr lang="ko-KR" altLang="en-US" sz="2000" dirty="0" err="1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표현식</a:t>
            </a:r>
            <a:r>
              <a:rPr lang="ko-KR" altLang="en-US" sz="2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en-US" altLang="ko-KR" sz="2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:</a:t>
            </a:r>
            <a:endParaRPr lang="ko-KR" altLang="en-US" sz="20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03023" y="2988893"/>
            <a:ext cx="880961" cy="403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문장 </a:t>
            </a:r>
            <a:r>
              <a:rPr lang="en-US" altLang="ko-KR" sz="2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</a:t>
            </a:r>
            <a:endParaRPr lang="ko-KR" altLang="en-US" sz="20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03023" y="3666208"/>
            <a:ext cx="880961" cy="403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문장 </a:t>
            </a:r>
            <a:r>
              <a:rPr lang="en-US" altLang="ko-KR" sz="2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</a:t>
            </a:r>
            <a:endParaRPr lang="ko-KR" altLang="en-US" sz="20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1442217"/>
              </p:ext>
            </p:extLst>
          </p:nvPr>
        </p:nvGraphicFramePr>
        <p:xfrm>
          <a:off x="3812723" y="3041457"/>
          <a:ext cx="83312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2881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spc="-100" baseline="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spc="-100" baseline="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spc="-100" baseline="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spc="-100" baseline="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4067754"/>
              </p:ext>
            </p:extLst>
          </p:nvPr>
        </p:nvGraphicFramePr>
        <p:xfrm>
          <a:off x="3812723" y="3658635"/>
          <a:ext cx="83312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2881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spc="-100" baseline="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spc="-100" baseline="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spc="-100" baseline="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spc="-100" baseline="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582656" y="4431113"/>
            <a:ext cx="2899502" cy="1449216"/>
          </a:xfrm>
          <a:prstGeom prst="rect">
            <a:avLst/>
          </a:prstGeom>
          <a:solidFill>
            <a:srgbClr val="F3EAFA"/>
          </a:solidFill>
        </p:spPr>
        <p:txBody>
          <a:bodyPr wrap="square" lIns="108000" tIns="108000" rIns="108000" bIns="108000" rtlCol="0">
            <a:spAutoFit/>
          </a:bodyPr>
          <a:lstStyle/>
          <a:p>
            <a:pPr latinLnBrk="0"/>
            <a:r>
              <a:rPr lang="ko-KR" altLang="en-US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문장 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이후에        를 누르면 자동으로 문장 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와</a:t>
            </a:r>
            <a:endParaRPr lang="en-US" altLang="ko-KR" sz="16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atinLnBrk="0"/>
            <a:r>
              <a:rPr lang="ko-KR" altLang="en-US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열을 맞추지만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앞으로 이동시켜 </a:t>
            </a:r>
            <a:endParaRPr lang="en-US" altLang="ko-KR" sz="16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atinLnBrk="0"/>
            <a:r>
              <a:rPr lang="en-US" altLang="ko-KR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if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와 열을 반드시 맞춰 </a:t>
            </a:r>
            <a:endParaRPr lang="en-US" altLang="ko-KR" sz="16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atinLnBrk="0"/>
            <a:r>
              <a:rPr lang="en-US" altLang="ko-KR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else: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입력해야 한다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3522499" y="5278832"/>
            <a:ext cx="175442" cy="5862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309080" y="2238994"/>
            <a:ext cx="3673120" cy="710552"/>
          </a:xfrm>
          <a:prstGeom prst="rect">
            <a:avLst/>
          </a:prstGeom>
          <a:solidFill>
            <a:srgbClr val="F3EAFA"/>
          </a:solidFill>
        </p:spPr>
        <p:txBody>
          <a:bodyPr wrap="square" lIns="108000" tIns="108000" rIns="108000" bIns="108000" rtlCol="0">
            <a:spAutoFit/>
          </a:bodyPr>
          <a:lstStyle/>
          <a:p>
            <a:pPr latinLnBrk="0"/>
            <a:r>
              <a:rPr lang="ko-KR" altLang="en-US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블록의 시작의 표시인 콜론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sym typeface="Wingdings" panose="05000000000000000000" pitchFamily="2" charset="2"/>
              </a:rPr>
              <a:t>:)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sym typeface="Wingdings" panose="05000000000000000000" pitchFamily="2" charset="2"/>
              </a:rPr>
              <a:t>은 반드시 필요하다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sym typeface="Wingdings" panose="05000000000000000000" pitchFamily="2" charset="2"/>
              </a:rPr>
              <a:t>. :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sym typeface="Wingdings" panose="05000000000000000000" pitchFamily="2" charset="2"/>
              </a:rPr>
              <a:t>앞의 빈 공간은 선택이다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sym typeface="Wingdings" panose="05000000000000000000" pitchFamily="2" charset="2"/>
              </a:rPr>
              <a:t>.</a:t>
            </a:r>
            <a:endParaRPr lang="en-US" altLang="ko-KR" sz="16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26" name="직선 화살표 연결선 25"/>
          <p:cNvCxnSpPr/>
          <p:nvPr/>
        </p:nvCxnSpPr>
        <p:spPr>
          <a:xfrm flipH="1">
            <a:off x="5461000" y="2499345"/>
            <a:ext cx="848081" cy="36863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309080" y="4424697"/>
            <a:ext cx="3673120" cy="710552"/>
          </a:xfrm>
          <a:prstGeom prst="rect">
            <a:avLst/>
          </a:prstGeom>
          <a:solidFill>
            <a:srgbClr val="F3EAFA"/>
          </a:solidFill>
        </p:spPr>
        <p:txBody>
          <a:bodyPr wrap="square" lIns="108000" tIns="108000" rIns="108000" bIns="108000" rtlCol="0">
            <a:spAutoFit/>
          </a:bodyPr>
          <a:lstStyle/>
          <a:p>
            <a:pPr latinLnBrk="0"/>
            <a:r>
              <a:rPr lang="en-US" altLang="ko-KR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else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이후의 콜론도 반드시 필요하며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</a:t>
            </a:r>
          </a:p>
          <a:p>
            <a:pPr latinLnBrk="0"/>
            <a:r>
              <a:rPr lang="ko-KR" altLang="en-US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이후 들여쓰기의 블록이 필요하다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</p:txBody>
      </p:sp>
      <p:cxnSp>
        <p:nvCxnSpPr>
          <p:cNvPr id="29" name="직선 화살표 연결선 28"/>
          <p:cNvCxnSpPr/>
          <p:nvPr/>
        </p:nvCxnSpPr>
        <p:spPr>
          <a:xfrm flipH="1" flipV="1">
            <a:off x="4614006" y="4599103"/>
            <a:ext cx="1695074" cy="150974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4254701" y="4479553"/>
            <a:ext cx="209723" cy="270524"/>
          </a:xfrm>
          <a:prstGeom prst="rect">
            <a:avLst/>
          </a:prstGeom>
          <a:solidFill>
            <a:schemeClr val="accent5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649475" y="5026953"/>
            <a:ext cx="755841" cy="1099597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657600" y="4399047"/>
            <a:ext cx="952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else :</a:t>
            </a:r>
            <a:endParaRPr lang="ko-KR" altLang="en-US" sz="20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603023" y="5051787"/>
            <a:ext cx="880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문장 </a:t>
            </a:r>
            <a:r>
              <a:rPr lang="en-US" altLang="ko-KR" sz="2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3</a:t>
            </a:r>
            <a:endParaRPr lang="ko-KR" altLang="en-US" sz="20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603023" y="5729102"/>
            <a:ext cx="880961" cy="403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문장 </a:t>
            </a:r>
            <a:r>
              <a:rPr lang="en-US" altLang="ko-KR" sz="2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4</a:t>
            </a:r>
            <a:endParaRPr lang="ko-KR" altLang="en-US" sz="20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5963748"/>
              </p:ext>
            </p:extLst>
          </p:nvPr>
        </p:nvGraphicFramePr>
        <p:xfrm>
          <a:off x="3812723" y="5104351"/>
          <a:ext cx="83312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2881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spc="-100" baseline="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spc="-100" baseline="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spc="-100" baseline="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spc="-100" baseline="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4933980"/>
              </p:ext>
            </p:extLst>
          </p:nvPr>
        </p:nvGraphicFramePr>
        <p:xfrm>
          <a:off x="3812723" y="5721529"/>
          <a:ext cx="83312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2881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spc="-100" baseline="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spc="-100" baseline="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spc="-100" baseline="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spc="-100" baseline="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307" y="4529031"/>
            <a:ext cx="303966" cy="244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408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2">
      <a:majorFont>
        <a:latin typeface="에스코어 드림 6 Bold"/>
        <a:ea typeface="에스코어 드림 5 Medium"/>
        <a:cs typeface=""/>
      </a:majorFont>
      <a:minorFont>
        <a:latin typeface="에스코어 드림 4 Regular"/>
        <a:ea typeface="에스코어 드림 4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2">
      <a:majorFont>
        <a:latin typeface="에스코어 드림 6 Bold"/>
        <a:ea typeface="에스코어 드림 5 Medium"/>
        <a:cs typeface=""/>
      </a:majorFont>
      <a:minorFont>
        <a:latin typeface="에스코어 드림 4 Regular"/>
        <a:ea typeface="에스코어 드림 4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7725</TotalTime>
  <Words>1375</Words>
  <Application>Microsoft Office PowerPoint</Application>
  <PresentationFormat>와이드스크린</PresentationFormat>
  <Paragraphs>239</Paragraphs>
  <Slides>21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21</vt:i4>
      </vt:variant>
    </vt:vector>
  </HeadingPairs>
  <TitlesOfParts>
    <vt:vector size="34" baseType="lpstr">
      <vt:lpstr>Noto Sans CJK KR Bold</vt:lpstr>
      <vt:lpstr>Noto Sans CJK KR Medium</vt:lpstr>
      <vt:lpstr>Noto Sans CJK KR Regular</vt:lpstr>
      <vt:lpstr>Noto Sans KR Black</vt:lpstr>
      <vt:lpstr>강원교육튼튼</vt:lpstr>
      <vt:lpstr>나눔고딕코딩</vt:lpstr>
      <vt:lpstr>맑은 고딕</vt:lpstr>
      <vt:lpstr>에스코어 드림 4 Regular</vt:lpstr>
      <vt:lpstr>Arial</vt:lpstr>
      <vt:lpstr>DejaVu Sans Mono</vt:lpstr>
      <vt:lpstr>Wingdings</vt:lpstr>
      <vt:lpstr>Office 테마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work</dc:creator>
  <cp:lastModifiedBy> </cp:lastModifiedBy>
  <cp:revision>561</cp:revision>
  <dcterms:created xsi:type="dcterms:W3CDTF">2020-07-21T20:23:05Z</dcterms:created>
  <dcterms:modified xsi:type="dcterms:W3CDTF">2023-03-01T08:22:07Z</dcterms:modified>
</cp:coreProperties>
</file>