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1518" r:id="rId2"/>
    <p:sldId id="1740" r:id="rId3"/>
    <p:sldId id="1497" r:id="rId4"/>
    <p:sldId id="1546" r:id="rId5"/>
    <p:sldId id="1755" r:id="rId6"/>
    <p:sldId id="1768" r:id="rId7"/>
    <p:sldId id="1769" r:id="rId8"/>
    <p:sldId id="1770" r:id="rId9"/>
    <p:sldId id="1756" r:id="rId10"/>
    <p:sldId id="1771" r:id="rId11"/>
    <p:sldId id="1758" r:id="rId12"/>
    <p:sldId id="1772" r:id="rId13"/>
    <p:sldId id="1773" r:id="rId14"/>
    <p:sldId id="1774" r:id="rId15"/>
    <p:sldId id="1775" r:id="rId16"/>
    <p:sldId id="1760" r:id="rId17"/>
    <p:sldId id="1776" r:id="rId18"/>
    <p:sldId id="1777" r:id="rId19"/>
    <p:sldId id="1778" r:id="rId20"/>
    <p:sldId id="1779" r:id="rId21"/>
    <p:sldId id="1780" r:id="rId22"/>
    <p:sldId id="1759" r:id="rId23"/>
    <p:sldId id="1761" r:id="rId24"/>
    <p:sldId id="1571" r:id="rId25"/>
    <p:sldId id="1781" r:id="rId26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55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867" userDrawn="1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9" orient="horz" pos="1071" userDrawn="1">
          <p15:clr>
            <a:srgbClr val="A4A3A4"/>
          </p15:clr>
        </p15:guide>
        <p15:guide id="10" orient="horz" pos="1616" userDrawn="1">
          <p15:clr>
            <a:srgbClr val="A4A3A4"/>
          </p15:clr>
        </p15:guide>
        <p15:guide id="11" orient="horz" pos="14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F77C1"/>
    <a:srgbClr val="2B004C"/>
    <a:srgbClr val="006601"/>
    <a:srgbClr val="FEFEFE"/>
    <a:srgbClr val="2A007A"/>
    <a:srgbClr val="D9D9D9"/>
    <a:srgbClr val="39AD73"/>
    <a:srgbClr val="F9D9C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3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750"/>
      </p:cViewPr>
      <p:guideLst>
        <p:guide pos="2955"/>
        <p:guide orient="horz" pos="572"/>
        <p:guide orient="horz" pos="1139"/>
        <p:guide orient="horz" pos="867"/>
        <p:guide orient="horz" pos="3997"/>
        <p:guide orient="horz" pos="1071"/>
        <p:guide orient="horz" pos="1616"/>
        <p:guide orient="horz" pos="145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18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9C318483-D496-4D6D-86D5-EF9D84087313}"/>
    <pc:docChg chg="custSel modMainMaster">
      <pc:chgData name=" " userId="f1cac8d9-9172-4d6c-9b10-74cb51d57900" providerId="ADAL" clId="{9C318483-D496-4D6D-86D5-EF9D84087313}" dt="2023-03-01T08:22:27.043" v="2" actId="478"/>
      <pc:docMkLst>
        <pc:docMk/>
      </pc:docMkLst>
      <pc:sldMasterChg chg="delSp modSldLayout">
        <pc:chgData name=" " userId="f1cac8d9-9172-4d6c-9b10-74cb51d57900" providerId="ADAL" clId="{9C318483-D496-4D6D-86D5-EF9D84087313}" dt="2023-03-01T08:22:27.043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9C318483-D496-4D6D-86D5-EF9D84087313}" dt="2023-03-01T08:22:21.388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9C318483-D496-4D6D-86D5-EF9D84087313}" dt="2023-03-01T08:22:25.152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9C318483-D496-4D6D-86D5-EF9D84087313}" dt="2023-03-01T08:22:25.152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9C318483-D496-4D6D-86D5-EF9D84087313}" dt="2023-03-01T08:22:27.043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9C318483-D496-4D6D-86D5-EF9D84087313}" dt="2023-03-01T08:22:27.043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  <pc:docChgLst>
    <pc:chgData name=" " userId="f1cac8d9-9172-4d6c-9b10-74cb51d57900" providerId="ADAL" clId="{AC0E166F-01DC-4ABA-9FE7-5BC95CD463DA}"/>
    <pc:docChg chg="custSel modSld">
      <pc:chgData name=" " userId="f1cac8d9-9172-4d6c-9b10-74cb51d57900" providerId="ADAL" clId="{AC0E166F-01DC-4ABA-9FE7-5BC95CD463DA}" dt="2023-03-01T07:14:31.622" v="5" actId="6549"/>
      <pc:docMkLst>
        <pc:docMk/>
      </pc:docMkLst>
      <pc:sldChg chg="modSp">
        <pc:chgData name=" " userId="f1cac8d9-9172-4d6c-9b10-74cb51d57900" providerId="ADAL" clId="{AC0E166F-01DC-4ABA-9FE7-5BC95CD463DA}" dt="2023-03-01T07:14:31.622" v="5" actId="6549"/>
        <pc:sldMkLst>
          <pc:docMk/>
          <pc:sldMk cId="1287773456" sldId="1758"/>
        </pc:sldMkLst>
        <pc:spChg chg="mod">
          <ac:chgData name=" " userId="f1cac8d9-9172-4d6c-9b10-74cb51d57900" providerId="ADAL" clId="{AC0E166F-01DC-4ABA-9FE7-5BC95CD463DA}" dt="2023-03-01T07:14:31.622" v="5" actId="6549"/>
          <ac:spMkLst>
            <pc:docMk/>
            <pc:sldMk cId="1287773456" sldId="1758"/>
            <ac:spMk id="19" creationId="{00000000-0000-0000-0000-000000000000}"/>
          </ac:spMkLst>
        </pc:spChg>
      </pc:sldChg>
      <pc:sldChg chg="delSp">
        <pc:chgData name=" " userId="f1cac8d9-9172-4d6c-9b10-74cb51d57900" providerId="ADAL" clId="{AC0E166F-01DC-4ABA-9FE7-5BC95CD463DA}" dt="2023-03-01T07:13:35.547" v="1" actId="478"/>
        <pc:sldMkLst>
          <pc:docMk/>
          <pc:sldMk cId="4051860486" sldId="1761"/>
        </pc:sldMkLst>
        <pc:spChg chg="del">
          <ac:chgData name=" " userId="f1cac8d9-9172-4d6c-9b10-74cb51d57900" providerId="ADAL" clId="{AC0E166F-01DC-4ABA-9FE7-5BC95CD463DA}" dt="2023-03-01T07:13:35.547" v="1" actId="478"/>
          <ac:spMkLst>
            <pc:docMk/>
            <pc:sldMk cId="4051860486" sldId="1761"/>
            <ac:spMk id="22" creationId="{00000000-0000-0000-0000-000000000000}"/>
          </ac:spMkLst>
        </pc:spChg>
      </pc:sldChg>
      <pc:sldChg chg="delSp">
        <pc:chgData name=" " userId="f1cac8d9-9172-4d6c-9b10-74cb51d57900" providerId="ADAL" clId="{AC0E166F-01DC-4ABA-9FE7-5BC95CD463DA}" dt="2023-03-01T07:13:27.396" v="0" actId="478"/>
        <pc:sldMkLst>
          <pc:docMk/>
          <pc:sldMk cId="287111679" sldId="1768"/>
        </pc:sldMkLst>
        <pc:spChg chg="del">
          <ac:chgData name=" " userId="f1cac8d9-9172-4d6c-9b10-74cb51d57900" providerId="ADAL" clId="{AC0E166F-01DC-4ABA-9FE7-5BC95CD463DA}" dt="2023-03-01T07:13:27.396" v="0" actId="478"/>
          <ac:spMkLst>
            <pc:docMk/>
            <pc:sldMk cId="287111679" sldId="1768"/>
            <ac:spMk id="1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18AD8-5B72-42E1-8DF0-3C0B60BE217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F8971-CAF1-4F2E-8170-4F947470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9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95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481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0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19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0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4" y="227279"/>
            <a:ext cx="3798021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2" y="247833"/>
            <a:ext cx="3734653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반복을 제어하는 </a:t>
            </a:r>
            <a:r>
              <a:rPr lang="en-US" altLang="ko-KR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for</a:t>
            </a: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문과 </a:t>
            </a:r>
            <a:r>
              <a:rPr lang="en-US" altLang="ko-KR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while</a:t>
            </a: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</a:t>
            </a: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13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반복을 제어하는</a:t>
            </a:r>
            <a:endParaRPr lang="en-US" altLang="ko-KR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>
              <a:lnSpc>
                <a:spcPts val="4000"/>
              </a:lnSpc>
            </a:pPr>
            <a:r>
              <a:rPr lang="en-US" altLang="ko-KR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for</a:t>
            </a: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문과 </a:t>
            </a:r>
            <a:r>
              <a:rPr lang="en-US" altLang="ko-KR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while</a:t>
            </a: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정해져 있는 시퀀스의 항목 값으로 반복을 실행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다이아몬드 3"/>
          <p:cNvSpPr/>
          <p:nvPr/>
        </p:nvSpPr>
        <p:spPr>
          <a:xfrm>
            <a:off x="1579581" y="1718225"/>
            <a:ext cx="2614821" cy="1086530"/>
          </a:xfrm>
          <a:prstGeom prst="diamond">
            <a:avLst/>
          </a:prstGeom>
          <a:noFill/>
          <a:ln w="28575">
            <a:solidFill>
              <a:srgbClr val="2B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시퀀스에서</a:t>
            </a:r>
            <a:endParaRPr lang="en-US" altLang="ko-KR" sz="16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순서대로 모든</a:t>
            </a:r>
            <a:endParaRPr lang="en-US" altLang="ko-KR" sz="16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항목을 처리</a:t>
            </a:r>
            <a:r>
              <a:rPr lang="en-US" altLang="ko-KR" sz="16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?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57336" y="3294744"/>
            <a:ext cx="2859313" cy="1364342"/>
          </a:xfrm>
          <a:prstGeom prst="rect">
            <a:avLst/>
          </a:prstGeom>
          <a:noFill/>
          <a:ln w="28575">
            <a:solidFill>
              <a:srgbClr val="2B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57336" y="3294743"/>
            <a:ext cx="2859313" cy="449943"/>
          </a:xfrm>
          <a:prstGeom prst="rect">
            <a:avLst/>
          </a:prstGeom>
          <a:solidFill>
            <a:srgbClr val="2B004C"/>
          </a:solidFill>
          <a:ln w="28575">
            <a:solidFill>
              <a:srgbClr val="2B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for each item in sequence</a:t>
            </a:r>
            <a:endParaRPr lang="ko-KR" altLang="en-US" sz="16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79157" y="3911531"/>
            <a:ext cx="2215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시퀀스 순으로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항목 하나를 변수에 저장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457336" y="5014616"/>
            <a:ext cx="2859313" cy="1308839"/>
          </a:xfrm>
          <a:prstGeom prst="rect">
            <a:avLst/>
          </a:prstGeom>
          <a:noFill/>
          <a:ln w="28575">
            <a:solidFill>
              <a:srgbClr val="2B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457336" y="5014616"/>
            <a:ext cx="2859313" cy="449943"/>
          </a:xfrm>
          <a:prstGeom prst="rect">
            <a:avLst/>
          </a:prstGeom>
          <a:solidFill>
            <a:srgbClr val="2B004C"/>
          </a:solidFill>
          <a:ln w="28575">
            <a:solidFill>
              <a:srgbClr val="2B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반복 몸체 블록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518459" y="5759930"/>
            <a:ext cx="2738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블록인 문장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과 문장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실행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260079" y="3294744"/>
            <a:ext cx="2859313" cy="1364342"/>
          </a:xfrm>
          <a:prstGeom prst="rect">
            <a:avLst/>
          </a:prstGeom>
          <a:noFill/>
          <a:ln w="28575">
            <a:solidFill>
              <a:srgbClr val="2B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260079" y="3294743"/>
            <a:ext cx="2859313" cy="449943"/>
          </a:xfrm>
          <a:prstGeom prst="rect">
            <a:avLst/>
          </a:prstGeom>
          <a:solidFill>
            <a:srgbClr val="2B004C"/>
          </a:solidFill>
          <a:ln w="28575">
            <a:solidFill>
              <a:srgbClr val="2B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선택 사항 </a:t>
            </a:r>
            <a:r>
              <a:rPr lang="en-US" altLang="ko-KR" sz="1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else:</a:t>
            </a:r>
            <a:endParaRPr lang="ko-KR" altLang="en-US" sz="16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10941" y="4032609"/>
            <a:ext cx="1957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블록인 문장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실행</a:t>
            </a:r>
          </a:p>
        </p:txBody>
      </p:sp>
      <p:cxnSp>
        <p:nvCxnSpPr>
          <p:cNvPr id="10" name="꺾인 연결선 9"/>
          <p:cNvCxnSpPr>
            <a:stCxn id="4" idx="3"/>
            <a:endCxn id="39" idx="0"/>
          </p:cNvCxnSpPr>
          <p:nvPr/>
        </p:nvCxnSpPr>
        <p:spPr>
          <a:xfrm>
            <a:off x="4194402" y="2261490"/>
            <a:ext cx="2495334" cy="1033253"/>
          </a:xfrm>
          <a:prstGeom prst="bentConnector2">
            <a:avLst/>
          </a:prstGeom>
          <a:ln w="28575">
            <a:solidFill>
              <a:srgbClr val="2B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2"/>
            <a:endCxn id="5" idx="0"/>
          </p:cNvCxnSpPr>
          <p:nvPr/>
        </p:nvCxnSpPr>
        <p:spPr>
          <a:xfrm>
            <a:off x="2886992" y="2804755"/>
            <a:ext cx="1" cy="489989"/>
          </a:xfrm>
          <a:prstGeom prst="straightConnector1">
            <a:avLst/>
          </a:prstGeom>
          <a:ln w="28575">
            <a:solidFill>
              <a:srgbClr val="2B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2"/>
            <a:endCxn id="34" idx="0"/>
          </p:cNvCxnSpPr>
          <p:nvPr/>
        </p:nvCxnSpPr>
        <p:spPr>
          <a:xfrm>
            <a:off x="2886993" y="4659086"/>
            <a:ext cx="0" cy="355530"/>
          </a:xfrm>
          <a:prstGeom prst="line">
            <a:avLst/>
          </a:prstGeom>
          <a:ln w="28575">
            <a:solidFill>
              <a:srgbClr val="2B00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4" idx="1"/>
            <a:endCxn id="33" idx="1"/>
          </p:cNvCxnSpPr>
          <p:nvPr/>
        </p:nvCxnSpPr>
        <p:spPr>
          <a:xfrm rot="10800000" flipV="1">
            <a:off x="1457337" y="2261490"/>
            <a:ext cx="122245" cy="3407546"/>
          </a:xfrm>
          <a:prstGeom prst="bentConnector3">
            <a:avLst>
              <a:gd name="adj1" fmla="val 287002"/>
            </a:avLst>
          </a:prstGeom>
          <a:ln w="28575">
            <a:solidFill>
              <a:srgbClr val="2B00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689734" y="4655445"/>
            <a:ext cx="1" cy="489989"/>
          </a:xfrm>
          <a:prstGeom prst="straightConnector1">
            <a:avLst/>
          </a:prstGeom>
          <a:ln w="28575">
            <a:solidFill>
              <a:srgbClr val="2B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23208" y="1905960"/>
            <a:ext cx="81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YES</a:t>
            </a:r>
            <a:endParaRPr lang="ko-KR" altLang="en-US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86991" y="2880472"/>
            <a:ext cx="81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</a:t>
            </a:r>
            <a:endParaRPr lang="ko-KR" altLang="en-US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06211" y="5198883"/>
            <a:ext cx="1367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반복 종료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(exit loop)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408023" y="6323456"/>
            <a:ext cx="3009606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13-3] for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문과 실행 흐름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31868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8983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실수의 나열인 시퀀스에서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for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구문으로 합과 평균 구하기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99475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1" y="2080449"/>
            <a:ext cx="9400271" cy="182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1.1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2.5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3.6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4.2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5.4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sum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sum)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%.2f,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평균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%2f’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(sum, sum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4" y="1675857"/>
            <a:ext cx="9400268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35824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수의 나열에서 합과 평균 구하기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436431" y="1721756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2" y="4566362"/>
            <a:ext cx="9400270" cy="1764361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1.1 1.1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2.5 3.6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3.6 7.2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4.2 11.4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5.4 16.8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16.80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3.36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3273" y="4566362"/>
            <a:ext cx="657227" cy="1764361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5272917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3271" y="3936361"/>
            <a:ext cx="9400272" cy="60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2, 5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줄에는 콜론을 잊지 말아야 하고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3, 4, 6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줄은 들여쓰기로 입력해야 한다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3272" y="3938781"/>
            <a:ext cx="657227" cy="6082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4102969"/>
            <a:ext cx="6572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77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501640" y="4645521"/>
            <a:ext cx="495791" cy="270524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01640" y="4143960"/>
            <a:ext cx="495791" cy="34245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01640" y="5093131"/>
            <a:ext cx="495791" cy="270524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233970" y="3985627"/>
            <a:ext cx="517277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5738" indent="-185738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start: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시퀀스의 시작</a:t>
            </a: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5738" indent="-185738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stop: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시퀀스의 끝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미만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실질적으로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stop-1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</a:t>
            </a: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5738" indent="-185738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step: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증가 값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range( 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를 사용한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for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range(5)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92386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까지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개의 항목인 정수로 구성되는 시퀀스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431019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0 1 2 3 4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5138" y="4098611"/>
            <a:ext cx="3915925" cy="1364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end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1 3 5 7 9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33100" y="4256268"/>
            <a:ext cx="157738" cy="230151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42662" y="4256268"/>
            <a:ext cx="243463" cy="230151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33745" y="4251057"/>
            <a:ext cx="166705" cy="235362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771200" y="3637541"/>
            <a:ext cx="2905700" cy="1512200"/>
          </a:xfrm>
          <a:prstGeom prst="arc">
            <a:avLst>
              <a:gd name="adj1" fmla="val 11159076"/>
              <a:gd name="adj2" fmla="val 20873031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>
            <a:off x="2928938" y="4098611"/>
            <a:ext cx="2572702" cy="954926"/>
          </a:xfrm>
          <a:prstGeom prst="arc">
            <a:avLst>
              <a:gd name="adj1" fmla="val 11707427"/>
              <a:gd name="adj2" fmla="val 12961"/>
            </a:avLst>
          </a:prstGeom>
          <a:ln w="19050">
            <a:solidFill>
              <a:srgbClr val="00660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/>
          <p:cNvSpPr/>
          <p:nvPr/>
        </p:nvSpPr>
        <p:spPr>
          <a:xfrm>
            <a:off x="2450669" y="4251057"/>
            <a:ext cx="3195493" cy="1751112"/>
          </a:xfrm>
          <a:prstGeom prst="arc">
            <a:avLst>
              <a:gd name="adj1" fmla="val 14501505"/>
              <a:gd name="adj2" fmla="val 21511649"/>
            </a:avLst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379588-E07E-46A3-AF53-761ED6A36436}"/>
              </a:ext>
            </a:extLst>
          </p:cNvPr>
          <p:cNvSpPr txBox="1"/>
          <p:nvPr/>
        </p:nvSpPr>
        <p:spPr>
          <a:xfrm>
            <a:off x="541056" y="3254634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range(1, 10, 2)</a:t>
            </a:r>
          </a:p>
        </p:txBody>
      </p:sp>
    </p:spTree>
    <p:extLst>
      <p:ext uri="{BB962C8B-B14F-4D97-AF65-F5344CB8AC3E}">
        <p14:creationId xmlns:p14="http://schemas.microsoft.com/office/powerpoint/2010/main" val="354485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좀 더 알아봅시다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범위라는 단어를 쓰는 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range()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C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6538821" cy="294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내장 함수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range()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일정 간격의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정숫값의</a:t>
            </a:r>
            <a:r>
              <a:rPr lang="ko-KR" altLang="en-US"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나열인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시퀀스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생성해주는 함수다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인자는 총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적어도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인자를 지정해 줘야 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만약 인자 중 하나만 지정하면 자동으로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stop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지정되는데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stop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이전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정숫값까지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포함된다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시퀀스의 시작인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start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인접한 숫자의 간격인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step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자동으로 각각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0, 1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인자를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 지정하면 자동으로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start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stop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설정하게 되며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증가값은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자동으로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4923755"/>
            <a:ext cx="724284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인자는 문자열 또는 부동소수점 숫자나 다른 유형이 올 수 없으며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반드시 정수여야 한다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47933"/>
              </p:ext>
            </p:extLst>
          </p:nvPr>
        </p:nvGraphicFramePr>
        <p:xfrm>
          <a:off x="7462995" y="2980782"/>
          <a:ext cx="3274482" cy="395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5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756174"/>
              </p:ext>
            </p:extLst>
          </p:nvPr>
        </p:nvGraphicFramePr>
        <p:xfrm>
          <a:off x="10927856" y="2982294"/>
          <a:ext cx="524436" cy="395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32583" y="2322260"/>
            <a:ext cx="2335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Python range(6)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462995" y="3509680"/>
            <a:ext cx="3274482" cy="0"/>
          </a:xfrm>
          <a:prstGeom prst="straightConnector1">
            <a:avLst/>
          </a:prstGeom>
          <a:ln w="28575">
            <a:solidFill>
              <a:srgbClr val="2B004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45484" y="3624376"/>
            <a:ext cx="1109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Output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1190074" y="3440779"/>
            <a:ext cx="0" cy="715873"/>
          </a:xfrm>
          <a:prstGeom prst="straightConnector1">
            <a:avLst/>
          </a:prstGeom>
          <a:ln w="28575">
            <a:solidFill>
              <a:srgbClr val="2B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804591" y="4219196"/>
            <a:ext cx="770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Stop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759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좀 더 알아봅시다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범위라는 단어를 쓰는 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range()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C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 코드에서 볼 수 있듯이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list()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내부에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range()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함수를 사용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하면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바로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시퀀스 결과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알 수 있다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75138" y="2905846"/>
            <a:ext cx="3915925" cy="1881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3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   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list(</a:t>
            </a:r>
            <a:r>
              <a:rPr lang="en-US" altLang="ko-KR" sz="18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</a:t>
            </a:r>
            <a:r>
              <a:rPr lang="en-US" altLang="ko-KR" sz="18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8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8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7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8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9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   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12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14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    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651504"/>
              </p:ext>
            </p:extLst>
          </p:nvPr>
        </p:nvGraphicFramePr>
        <p:xfrm>
          <a:off x="4950196" y="2905845"/>
          <a:ext cx="5134416" cy="1881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인자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569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range(4)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stop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</a:t>
                      </a:r>
                      <a:endParaRPr lang="ko-KR" altLang="en-US" sz="1800" spc="-100" baseline="0" dirty="0">
                        <a:solidFill>
                          <a:srgbClr val="0F77C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range(6,10)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start, stop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7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8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9</a:t>
                      </a:r>
                      <a:endParaRPr lang="ko-KR" altLang="en-US" sz="1800" spc="-100" baseline="0" dirty="0">
                        <a:solidFill>
                          <a:srgbClr val="0F77C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4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range(10, 20, 2)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start, stop, step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10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12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14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16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18</a:t>
                      </a:r>
                      <a:endParaRPr lang="ko-KR" altLang="en-US" sz="1800" spc="-100" baseline="0" dirty="0">
                        <a:solidFill>
                          <a:srgbClr val="0F77C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03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43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표준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입력값을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최소 한 번 포함하는 두 자리 정수 찾기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99475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80448"/>
            <a:ext cx="9835698" cy="2396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진수의 한 자릿수 입력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&gt;&gt;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두 자릿수 정수에서 최소 한 자릿수가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%s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인 정수 찾기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결과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).center(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‘=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snum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if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snum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end=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4" y="1675857"/>
            <a:ext cx="983569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35824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지정된 최소 한 자릿수가 포함된 두 자리 정수 찾기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929916" y="1721756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03271" y="5187419"/>
            <a:ext cx="9835699" cy="1168195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진수의 한 자릿수 입력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자릿수 정수에서 최소 한 자릿수가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정수 찾기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====================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=====================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17 27 37 47 57 67 70 71 72 73 74 75 76 77 78 79 87 97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03273" y="5140530"/>
            <a:ext cx="657227" cy="1168194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5549001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3271" y="4507327"/>
            <a:ext cx="9835700" cy="60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6, 7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줄은 들여쓰기로 입력한다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03272" y="4507327"/>
            <a:ext cx="657227" cy="6082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4688449"/>
            <a:ext cx="6572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42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19999" y="3075376"/>
            <a:ext cx="6728227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while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182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110740" y="2974044"/>
            <a:ext cx="755841" cy="1006135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78309" y="2545931"/>
            <a:ext cx="1221081" cy="2615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049355" y="4427629"/>
            <a:ext cx="755841" cy="403810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9829" y="2493618"/>
            <a:ext cx="2312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while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논리 </a:t>
            </a:r>
            <a:r>
              <a:rPr lang="ko-KR" altLang="en-US" sz="20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표현식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반복 구조가 간단한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while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반복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049774" y="2944677"/>
            <a:ext cx="880961" cy="40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49774" y="3621992"/>
            <a:ext cx="880961" cy="40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7518" y="5118506"/>
            <a:ext cx="2997515" cy="956773"/>
          </a:xfrm>
          <a:prstGeom prst="rect">
            <a:avLst/>
          </a:prstGeom>
          <a:solidFill>
            <a:srgbClr val="F3EAFA"/>
          </a:solidFill>
        </p:spPr>
        <p:txBody>
          <a:bodyPr wrap="square" lIns="108000" tIns="108000" rIns="108000" bIns="108000" rtlCol="0">
            <a:spAutoFit/>
          </a:bodyPr>
          <a:lstStyle/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else: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이후의 블록인 문장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표현식이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돼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반복이 종료된 마지막에 실행된다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589030" y="4750237"/>
            <a:ext cx="135163" cy="36826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44010" y="1602436"/>
            <a:ext cx="2301850" cy="710552"/>
          </a:xfrm>
          <a:prstGeom prst="rect">
            <a:avLst/>
          </a:prstGeom>
          <a:solidFill>
            <a:srgbClr val="F3EAFA"/>
          </a:solidFill>
        </p:spPr>
        <p:txBody>
          <a:bodyPr wrap="square" lIns="108000" tIns="108000" rIns="108000" bIns="108000" rtlCol="0">
            <a:spAutoFit/>
          </a:bodyPr>
          <a:lstStyle/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표현식이 위치하며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반드시 콜론이 필요하다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996577" y="2312988"/>
            <a:ext cx="29876" cy="21418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00431" y="3276723"/>
            <a:ext cx="2316276" cy="1202994"/>
          </a:xfrm>
          <a:prstGeom prst="rect">
            <a:avLst/>
          </a:prstGeom>
          <a:solidFill>
            <a:srgbClr val="F3EAFA"/>
          </a:solidFill>
        </p:spPr>
        <p:txBody>
          <a:bodyPr wrap="square" lIns="108000" tIns="108000" rIns="108000" bIns="108000" rtlCol="0">
            <a:spAutoFit/>
          </a:bodyPr>
          <a:lstStyle/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블록인 문장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문장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 몸체라고 하며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</a:p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표현식이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실행되는 반복 단위다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3011516" y="3805521"/>
            <a:ext cx="577142" cy="1837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91851" y="4013952"/>
            <a:ext cx="84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else:</a:t>
            </a:r>
            <a:endParaRPr lang="ko-KR" altLang="en-US" sz="2000" dirty="0">
              <a:solidFill>
                <a:srgbClr val="C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16448" y="4447835"/>
            <a:ext cx="880961" cy="40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922758" y="6133498"/>
            <a:ext cx="3270127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13-3] while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문과 실행 흐름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(1/2)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033325" y="4083208"/>
            <a:ext cx="77415" cy="2615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011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반복 구조가 간단한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while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반복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다이아몬드 3"/>
          <p:cNvSpPr/>
          <p:nvPr/>
        </p:nvSpPr>
        <p:spPr>
          <a:xfrm>
            <a:off x="1579581" y="1718225"/>
            <a:ext cx="2614821" cy="1086530"/>
          </a:xfrm>
          <a:prstGeom prst="diamond">
            <a:avLst/>
          </a:prstGeom>
          <a:noFill/>
          <a:ln w="28575">
            <a:solidFill>
              <a:srgbClr val="2B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논리 </a:t>
            </a:r>
            <a:r>
              <a:rPr lang="ko-KR" altLang="en-US" sz="1800" dirty="0" err="1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표현식</a:t>
            </a:r>
            <a:endParaRPr lang="en-US" altLang="ko-KR" sz="18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800" dirty="0" err="1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결괏값</a:t>
            </a:r>
            <a:r>
              <a:rPr lang="en-US" altLang="ko-KR" sz="18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?</a:t>
            </a:r>
            <a:endParaRPr lang="ko-KR" altLang="en-US" sz="18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57336" y="5014616"/>
            <a:ext cx="2859313" cy="1330621"/>
          </a:xfrm>
          <a:prstGeom prst="rect">
            <a:avLst/>
          </a:prstGeom>
          <a:noFill/>
          <a:ln w="28575">
            <a:solidFill>
              <a:srgbClr val="2B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457336" y="5014616"/>
            <a:ext cx="2859313" cy="449943"/>
          </a:xfrm>
          <a:prstGeom prst="rect">
            <a:avLst/>
          </a:prstGeom>
          <a:solidFill>
            <a:srgbClr val="2B004C"/>
          </a:solidFill>
          <a:ln w="28575">
            <a:solidFill>
              <a:srgbClr val="2B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반복 몸체 블록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517871" y="5749940"/>
            <a:ext cx="2738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블록인 문장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과 문장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실행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260079" y="3294744"/>
            <a:ext cx="2859313" cy="1364342"/>
          </a:xfrm>
          <a:prstGeom prst="rect">
            <a:avLst/>
          </a:prstGeom>
          <a:noFill/>
          <a:ln w="28575">
            <a:solidFill>
              <a:srgbClr val="2B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260079" y="3294743"/>
            <a:ext cx="2859313" cy="449943"/>
          </a:xfrm>
          <a:prstGeom prst="rect">
            <a:avLst/>
          </a:prstGeom>
          <a:solidFill>
            <a:srgbClr val="2B004C"/>
          </a:solidFill>
          <a:ln w="28575">
            <a:solidFill>
              <a:srgbClr val="2B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선택 사항 </a:t>
            </a:r>
            <a:r>
              <a:rPr lang="en-US" altLang="ko-KR" sz="1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else:</a:t>
            </a:r>
            <a:endParaRPr lang="ko-KR" altLang="en-US" sz="16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10941" y="4032609"/>
            <a:ext cx="1957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블록인 문장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실행</a:t>
            </a:r>
          </a:p>
        </p:txBody>
      </p:sp>
      <p:cxnSp>
        <p:nvCxnSpPr>
          <p:cNvPr id="10" name="꺾인 연결선 9"/>
          <p:cNvCxnSpPr>
            <a:stCxn id="4" idx="3"/>
            <a:endCxn id="39" idx="0"/>
          </p:cNvCxnSpPr>
          <p:nvPr/>
        </p:nvCxnSpPr>
        <p:spPr>
          <a:xfrm>
            <a:off x="4194402" y="2261490"/>
            <a:ext cx="2495334" cy="1033253"/>
          </a:xfrm>
          <a:prstGeom prst="bentConnector2">
            <a:avLst/>
          </a:prstGeom>
          <a:ln w="28575">
            <a:solidFill>
              <a:srgbClr val="2B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2"/>
            <a:endCxn id="34" idx="0"/>
          </p:cNvCxnSpPr>
          <p:nvPr/>
        </p:nvCxnSpPr>
        <p:spPr>
          <a:xfrm>
            <a:off x="2886992" y="2804755"/>
            <a:ext cx="1" cy="2209861"/>
          </a:xfrm>
          <a:prstGeom prst="straightConnector1">
            <a:avLst/>
          </a:prstGeom>
          <a:ln w="28575">
            <a:solidFill>
              <a:srgbClr val="2B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4" idx="1"/>
            <a:endCxn id="33" idx="1"/>
          </p:cNvCxnSpPr>
          <p:nvPr/>
        </p:nvCxnSpPr>
        <p:spPr>
          <a:xfrm rot="10800000" flipV="1">
            <a:off x="1457337" y="2261489"/>
            <a:ext cx="122245" cy="3418437"/>
          </a:xfrm>
          <a:prstGeom prst="bentConnector3">
            <a:avLst>
              <a:gd name="adj1" fmla="val 287002"/>
            </a:avLst>
          </a:prstGeom>
          <a:ln w="28575">
            <a:solidFill>
              <a:srgbClr val="2B00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689734" y="4655445"/>
            <a:ext cx="1" cy="489989"/>
          </a:xfrm>
          <a:prstGeom prst="straightConnector1">
            <a:avLst/>
          </a:prstGeom>
          <a:ln w="28575">
            <a:solidFill>
              <a:srgbClr val="2B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23208" y="1905960"/>
            <a:ext cx="81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False</a:t>
            </a:r>
            <a:endParaRPr lang="ko-KR" altLang="en-US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86991" y="2880472"/>
            <a:ext cx="81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True</a:t>
            </a:r>
            <a:endParaRPr lang="ko-KR" altLang="en-US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06211" y="5145434"/>
            <a:ext cx="1367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반복 종료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(exit loop)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922758" y="6133498"/>
            <a:ext cx="3270127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13-3] while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문과 실행 흐름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215413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반복 구조가 간단한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while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반복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75138" y="1705629"/>
            <a:ext cx="7697350" cy="1898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&lt;=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(n, end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    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“\n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반복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종료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n =&gt; %d”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n)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80691" y="2175627"/>
            <a:ext cx="137160" cy="239492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03332" y="2911166"/>
            <a:ext cx="137160" cy="239492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06579" y="3162300"/>
            <a:ext cx="180976" cy="239492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99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반복 개요</a:t>
            </a:r>
            <a:endParaRPr lang="en-US" altLang="ko-KR" dirty="0"/>
          </a:p>
          <a:p>
            <a:r>
              <a:rPr lang="en-US" altLang="ko-KR" dirty="0"/>
              <a:t>… for in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… while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179790" y="2878847"/>
            <a:ext cx="7636915" cy="78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뒤의 시퀀스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내장 함수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range()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179790" y="4297350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 블록</a:t>
            </a:r>
          </a:p>
        </p:txBody>
      </p:sp>
    </p:spTree>
    <p:extLst>
      <p:ext uri="{BB962C8B-B14F-4D97-AF65-F5344CB8AC3E}">
        <p14:creationId xmlns:p14="http://schemas.microsoft.com/office/powerpoint/2010/main" val="3428240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어린이를 위한 놀이 기구 탑승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603641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1784614"/>
            <a:ext cx="9835698" cy="45241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MAXNUM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MAXHEIGHT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130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more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more: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height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float(input(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키는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if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height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MAXHEIGHT: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들어가세요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‘%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명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else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404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커서 못 들어갑니다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if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MAXNUM: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more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False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’%d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명 모두 찼습니다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다음 번에 이용하세요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4" y="1380023"/>
            <a:ext cx="983569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439990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어린이를 위한 놀이 기구 탑승 검사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929916" y="1425922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800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어린이를 위한 놀이 기구 탑승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3271" y="2383885"/>
            <a:ext cx="9835699" cy="1095641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120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들어가세요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1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046" y="2723447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3271" y="1710342"/>
            <a:ext cx="9835700" cy="60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</a:t>
            </a:r>
            <a:r>
              <a:rPr lang="en-US" altLang="ko-KR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cnt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사용해 한 번에 탑승 인원인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명을 검사한다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3272" y="1710342"/>
            <a:ext cx="657227" cy="6082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891464"/>
            <a:ext cx="6572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21120" y="2435185"/>
            <a:ext cx="22525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125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들어가세요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1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129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991063" y="2468603"/>
            <a:ext cx="0" cy="82493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03271" y="3479527"/>
            <a:ext cx="9835699" cy="2517862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046" y="4495902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91810" y="3271172"/>
            <a:ext cx="494558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들어가세요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2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131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커서 못 들어갑니다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110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들어가세요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3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105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들어가세요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4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 모두 찼습니다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번에 이용하세요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5998648" y="3326387"/>
            <a:ext cx="0" cy="222966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62008" y="3284380"/>
            <a:ext cx="468589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들어가세요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2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105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들어가세요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3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107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들어가세요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4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 모두 찼습니다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번에 이용하세요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3273" y="2383885"/>
            <a:ext cx="657227" cy="3620613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157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중첩된 반복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일상 코딩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반복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for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중첩 표준 구구단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75138" y="2073929"/>
            <a:ext cx="8965762" cy="14185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j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‘%d * %d = %2d’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j,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*j), end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03271" y="3526886"/>
            <a:ext cx="8937629" cy="812975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18 6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24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중략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48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54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03273" y="3526886"/>
            <a:ext cx="657227" cy="812975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3668631"/>
            <a:ext cx="657226" cy="607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408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놀이공원에서 키를 제한하는 놀이 기구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10575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1" y="1978848"/>
            <a:ext cx="11210927" cy="13259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for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‘%d *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%d = %2d’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j,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j), end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4" y="1574257"/>
            <a:ext cx="11210924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634224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전형적인 구구단 출력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0199916" y="1620156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1" y="3954947"/>
            <a:ext cx="11210929" cy="2331553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6 2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8 2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14 2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16 2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9 3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12 3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12 3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24 3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27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12 4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16 4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24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28 4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32 4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36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15 5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20 5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35 5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40 5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45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18 6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24 6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36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42 6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48 6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54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21 7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28 7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35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42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49 7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56 7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63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24 8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32 8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48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56 8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64 8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72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27 9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36 9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45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54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63 9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72 9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81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3" y="3954948"/>
            <a:ext cx="657227" cy="2331552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0" y="4945098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3270" y="3319504"/>
            <a:ext cx="11210929" cy="60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콜론과 들여쓰기를 잊지 말자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3272" y="3319504"/>
            <a:ext cx="657227" cy="6082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500626"/>
            <a:ext cx="6572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1860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반복 개요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2" name="타원 11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663" y="3509800"/>
            <a:ext cx="9844480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en-US" altLang="ko-KR" dirty="0"/>
              <a:t>while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767" y="4386325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조건 블록</a:t>
            </a:r>
          </a:p>
        </p:txBody>
      </p:sp>
    </p:spTree>
    <p:extLst>
      <p:ext uri="{BB962C8B-B14F-4D97-AF65-F5344CB8AC3E}">
        <p14:creationId xmlns:p14="http://schemas.microsoft.com/office/powerpoint/2010/main" val="2819655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en-US" altLang="ko-KR" dirty="0"/>
              <a:t>for 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in </a:t>
            </a:r>
            <a:r>
              <a:rPr lang="ko-KR" altLang="en-US" dirty="0"/>
              <a:t>뒤의 시퀀스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내장 함수 </a:t>
            </a:r>
            <a:r>
              <a:rPr lang="en-US" altLang="ko-KR" dirty="0"/>
              <a:t>range()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24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764768" y="1947102"/>
            <a:ext cx="7707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반복이 필요한 상황을 설명할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반복을 위한 </a:t>
            </a:r>
            <a:r>
              <a:rPr lang="en-US" altLang="ko-KR" dirty="0"/>
              <a:t>while </a:t>
            </a:r>
            <a:r>
              <a:rPr lang="ko-KR" altLang="en-US" dirty="0"/>
              <a:t>과 </a:t>
            </a:r>
            <a:r>
              <a:rPr lang="en-US" altLang="ko-KR" dirty="0"/>
              <a:t>for </a:t>
            </a:r>
            <a:r>
              <a:rPr lang="ko-KR" altLang="en-US" dirty="0"/>
              <a:t>문장을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함수 </a:t>
            </a:r>
            <a:r>
              <a:rPr lang="en-US" altLang="ko-KR" dirty="0"/>
              <a:t>range()</a:t>
            </a:r>
            <a:r>
              <a:rPr lang="ko-KR" altLang="en-US" dirty="0"/>
              <a:t>를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구구단을 출력하는 프로그램을 작성할 수 있다</a:t>
            </a:r>
            <a:r>
              <a:rPr lang="en-US" altLang="ko-KR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663" y="1138750"/>
            <a:ext cx="2699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58087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19999" y="3075376"/>
            <a:ext cx="6728227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반복 개요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일상생활과 같은 반복의 실행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콜론과 반복 몸체인 블록 구성이 반드시 필요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03273" y="2725905"/>
            <a:ext cx="3365316" cy="11871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while &lt;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조건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몸체인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문장들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404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3274" y="2321313"/>
            <a:ext cx="3365315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5" y="2381280"/>
            <a:ext cx="336531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 조건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따른 반복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22238" y="2725905"/>
            <a:ext cx="3365316" cy="11871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 &lt;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시퀀스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몸체인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문장들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404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22239" y="2321313"/>
            <a:ext cx="3365315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4622240" y="2381280"/>
            <a:ext cx="336531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시퀀스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항목마다 반복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41835" y="4119843"/>
            <a:ext cx="3323795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13-1]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파이썬의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while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 과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for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09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일상생활과 같은 반복의 실행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03272" y="1703933"/>
            <a:ext cx="5543740" cy="13971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로그인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캐릭터 및 아이템 등 여러 옵션 선택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게임 실행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게임 종료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16044" y="1714034"/>
            <a:ext cx="4670521" cy="3812708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캐릭터 및 아이템 등 여러 옵션 선택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게임 실행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게임 종료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캐릭터 및 아이템 등 여러 옵션 선택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게임 실행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게임 종료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캐릭터 및 아이템 등 여러 옵션 선택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게임 실행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게임 종료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16045" y="1714034"/>
            <a:ext cx="657227" cy="3812708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616043" y="3316523"/>
            <a:ext cx="657226" cy="607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왼쪽 대괄호 2"/>
          <p:cNvSpPr/>
          <p:nvPr/>
        </p:nvSpPr>
        <p:spPr>
          <a:xfrm>
            <a:off x="1001627" y="1909482"/>
            <a:ext cx="262396" cy="1064502"/>
          </a:xfrm>
          <a:prstGeom prst="leftBracket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대괄호 30"/>
          <p:cNvSpPr/>
          <p:nvPr/>
        </p:nvSpPr>
        <p:spPr>
          <a:xfrm>
            <a:off x="7327057" y="1860550"/>
            <a:ext cx="235502" cy="1048298"/>
          </a:xfrm>
          <a:prstGeom prst="leftBracket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 대괄호 31"/>
          <p:cNvSpPr/>
          <p:nvPr/>
        </p:nvSpPr>
        <p:spPr>
          <a:xfrm>
            <a:off x="7327057" y="2947837"/>
            <a:ext cx="235502" cy="1071713"/>
          </a:xfrm>
          <a:prstGeom prst="leftBracket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 대괄호 32"/>
          <p:cNvSpPr/>
          <p:nvPr/>
        </p:nvSpPr>
        <p:spPr>
          <a:xfrm>
            <a:off x="7327057" y="4058539"/>
            <a:ext cx="235502" cy="1071713"/>
          </a:xfrm>
          <a:prstGeom prst="leftBracket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1264023" y="2636838"/>
            <a:ext cx="6009246" cy="1025211"/>
          </a:xfrm>
          <a:custGeom>
            <a:avLst/>
            <a:gdLst>
              <a:gd name="connsiteX0" fmla="*/ 0 w 6064624"/>
              <a:gd name="connsiteY0" fmla="*/ 376518 h 1872701"/>
              <a:gd name="connsiteX1" fmla="*/ 1815353 w 6064624"/>
              <a:gd name="connsiteY1" fmla="*/ 1869142 h 1872701"/>
              <a:gd name="connsiteX2" fmla="*/ 6064624 w 6064624"/>
              <a:gd name="connsiteY2" fmla="*/ 0 h 1872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4624" h="1872701">
                <a:moveTo>
                  <a:pt x="0" y="376518"/>
                </a:moveTo>
                <a:cubicBezTo>
                  <a:pt x="402291" y="1154206"/>
                  <a:pt x="804582" y="1931895"/>
                  <a:pt x="1815353" y="1869142"/>
                </a:cubicBezTo>
                <a:cubicBezTo>
                  <a:pt x="2826124" y="1806389"/>
                  <a:pt x="4445374" y="903194"/>
                  <a:pt x="6064624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937695" y="5767894"/>
            <a:ext cx="2006961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13-2]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게임과 반복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1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19999" y="3075376"/>
            <a:ext cx="6728227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for in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82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for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정해져 있는 시퀀스의 항목 값으로 반복을 실행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923867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개의 값을 갖는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시퀀스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변수에 하나의 값을 순서대로 할당한다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변숫값을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갖고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블록의 문장들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1,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순차적으로 실행한다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 몸체인 문장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문장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변수를 사용할 수 있다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시퀀스의 그 다음 값을 변수에 할당해 다시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반복 블록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실행한다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이러한 과정을 시퀀스의 마지막 항목까지 수행한다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시뭔스의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마지막 항목까지  실행한 후 선택 사항인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else: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블록을 실행하고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반복을 종료한다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759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666202" y="2823956"/>
            <a:ext cx="726837" cy="270524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2728" y="3390464"/>
            <a:ext cx="755841" cy="1099597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99390" y="2823956"/>
            <a:ext cx="184666" cy="26492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842728" y="4831786"/>
            <a:ext cx="755841" cy="403810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9829" y="2762558"/>
            <a:ext cx="2312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for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변수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시퀀스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for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781762" y="3415298"/>
            <a:ext cx="880961" cy="40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81762" y="4092613"/>
            <a:ext cx="880961" cy="40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3867"/>
              </p:ext>
            </p:extLst>
          </p:nvPr>
        </p:nvGraphicFramePr>
        <p:xfrm>
          <a:off x="1504952" y="3467862"/>
          <a:ext cx="11631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1110"/>
              </p:ext>
            </p:extLst>
          </p:nvPr>
        </p:nvGraphicFramePr>
        <p:xfrm>
          <a:off x="1504952" y="4085040"/>
          <a:ext cx="11631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07518" y="5387446"/>
            <a:ext cx="2997515" cy="956773"/>
          </a:xfrm>
          <a:prstGeom prst="rect">
            <a:avLst/>
          </a:prstGeom>
          <a:solidFill>
            <a:srgbClr val="F3EAFA"/>
          </a:solidFill>
        </p:spPr>
        <p:txBody>
          <a:bodyPr wrap="square" lIns="108000" tIns="108000" rIns="108000" bIns="108000" rtlCol="0">
            <a:spAutoFit/>
          </a:bodyPr>
          <a:lstStyle/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else: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이후의 블록인 문장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시퀀스의 모든 항목으로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</a:p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반복이 종료된 마지막에 실행된다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589030" y="5019177"/>
            <a:ext cx="135163" cy="36826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07518" y="1708803"/>
            <a:ext cx="6534327" cy="710552"/>
          </a:xfrm>
          <a:prstGeom prst="rect">
            <a:avLst/>
          </a:prstGeom>
          <a:solidFill>
            <a:srgbClr val="F3EAFA"/>
          </a:solidFill>
        </p:spPr>
        <p:txBody>
          <a:bodyPr wrap="square" lIns="108000" tIns="108000" rIns="108000" bIns="108000" rtlCol="0">
            <a:spAutoFit/>
          </a:bodyPr>
          <a:lstStyle/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문자열과 같은 시퀀스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레인지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리스트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튜플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딕셔너리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집합 등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위치하고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반드시 콜론이 필요하다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980000" y="2422750"/>
            <a:ext cx="46453" cy="3330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01308" y="3988608"/>
            <a:ext cx="3981549" cy="956773"/>
          </a:xfrm>
          <a:prstGeom prst="rect">
            <a:avLst/>
          </a:prstGeom>
          <a:solidFill>
            <a:srgbClr val="F3EAFA"/>
          </a:solidFill>
        </p:spPr>
        <p:txBody>
          <a:bodyPr wrap="square" lIns="108000" tIns="108000" rIns="108000" bIns="108000" rtlCol="0">
            <a:spAutoFit/>
          </a:bodyPr>
          <a:lstStyle/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블록인 문장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문장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반복 몸체라고 하며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할당된 하나의 값으로 실행되는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 단위다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9" name="직선 화살표 연결선 28"/>
          <p:cNvCxnSpPr>
            <a:endCxn id="17" idx="3"/>
          </p:cNvCxnSpPr>
          <p:nvPr/>
        </p:nvCxnSpPr>
        <p:spPr>
          <a:xfrm flipH="1" flipV="1">
            <a:off x="3662723" y="4294518"/>
            <a:ext cx="321415" cy="17465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91851" y="4619067"/>
            <a:ext cx="84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else:</a:t>
            </a:r>
            <a:endParaRPr lang="ko-KR" altLang="en-US" sz="2000" dirty="0">
              <a:solidFill>
                <a:srgbClr val="C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09821" y="4864692"/>
            <a:ext cx="880961" cy="40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08023" y="6323456"/>
            <a:ext cx="3009606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13-3] for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문과 실행 흐름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(1/2)</a:t>
            </a:r>
          </a:p>
        </p:txBody>
      </p:sp>
    </p:spTree>
    <p:extLst>
      <p:ext uri="{BB962C8B-B14F-4D97-AF65-F5344CB8AC3E}">
        <p14:creationId xmlns:p14="http://schemas.microsoft.com/office/powerpoint/2010/main" val="99654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7917</TotalTime>
  <Words>1953</Words>
  <Application>Microsoft Office PowerPoint</Application>
  <PresentationFormat>와이드스크린</PresentationFormat>
  <Paragraphs>313</Paragraphs>
  <Slides>25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Noto Sans CJK KR Bold</vt:lpstr>
      <vt:lpstr>Noto Sans CJK KR Medium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579</cp:revision>
  <dcterms:created xsi:type="dcterms:W3CDTF">2020-07-21T20:23:05Z</dcterms:created>
  <dcterms:modified xsi:type="dcterms:W3CDTF">2023-03-01T08:22:35Z</dcterms:modified>
</cp:coreProperties>
</file>