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1518" r:id="rId2"/>
    <p:sldId id="1497" r:id="rId3"/>
    <p:sldId id="1546" r:id="rId4"/>
    <p:sldId id="1565" r:id="rId5"/>
    <p:sldId id="1586" r:id="rId6"/>
    <p:sldId id="1597" r:id="rId7"/>
    <p:sldId id="1587" r:id="rId8"/>
    <p:sldId id="1588" r:id="rId9"/>
    <p:sldId id="1589" r:id="rId10"/>
    <p:sldId id="1590" r:id="rId11"/>
    <p:sldId id="1598" r:id="rId12"/>
    <p:sldId id="1591" r:id="rId13"/>
    <p:sldId id="1592" r:id="rId14"/>
    <p:sldId id="1593" r:id="rId15"/>
    <p:sldId id="1594" r:id="rId16"/>
    <p:sldId id="1595" r:id="rId17"/>
    <p:sldId id="1596" r:id="rId18"/>
    <p:sldId id="1601" r:id="rId19"/>
    <p:sldId id="1599" r:id="rId20"/>
    <p:sldId id="1600" r:id="rId21"/>
    <p:sldId id="1558" r:id="rId22"/>
    <p:sldId id="1559" r:id="rId23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84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201929"/>
    <a:srgbClr val="370086"/>
    <a:srgbClr val="C8C0D3"/>
    <a:srgbClr val="FFFFFF"/>
    <a:srgbClr val="D9D9D9"/>
    <a:srgbClr val="FFFFCC"/>
    <a:srgbClr val="C8BFD3"/>
    <a:srgbClr val="E3DEE8"/>
    <a:srgbClr val="E8E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08"/>
      </p:cViewPr>
      <p:guideLst>
        <p:guide pos="2978"/>
        <p:guide orient="horz" pos="572"/>
        <p:guide orient="horz" pos="890"/>
        <p:guide orient="horz" pos="1026"/>
        <p:guide orient="horz" pos="4065"/>
        <p:guide orient="horz" pos="1094"/>
        <p:guide orient="horz" pos="1684"/>
        <p:guide orient="horz" pos="14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8D6A5CDA-079F-4484-BC16-16E6084FDD22}"/>
    <pc:docChg chg="custSel modMainMaster">
      <pc:chgData name=" " userId="f1cac8d9-9172-4d6c-9b10-74cb51d57900" providerId="ADAL" clId="{8D6A5CDA-079F-4484-BC16-16E6084FDD22}" dt="2023-03-01T08:22:57.514" v="2" actId="478"/>
      <pc:docMkLst>
        <pc:docMk/>
      </pc:docMkLst>
      <pc:sldMasterChg chg="delSp modSldLayout">
        <pc:chgData name=" " userId="f1cac8d9-9172-4d6c-9b10-74cb51d57900" providerId="ADAL" clId="{8D6A5CDA-079F-4484-BC16-16E6084FDD22}" dt="2023-03-01T08:22:57.514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8D6A5CDA-079F-4484-BC16-16E6084FDD22}" dt="2023-03-01T08:22:51.652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8D6A5CDA-079F-4484-BC16-16E6084FDD22}" dt="2023-03-01T08:22:55.421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8D6A5CDA-079F-4484-BC16-16E6084FDD22}" dt="2023-03-01T08:22:55.421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8D6A5CDA-079F-4484-BC16-16E6084FDD22}" dt="2023-03-01T08:22:57.514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8D6A5CDA-079F-4484-BC16-16E6084FDD22}" dt="2023-03-01T08:22:57.514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  <pc:docChgLst>
    <pc:chgData name=" " userId="f1cac8d9-9172-4d6c-9b10-74cb51d57900" providerId="ADAL" clId="{3829914D-CD09-4B98-8FC7-A4CF1BF23C4C}"/>
    <pc:docChg chg="modSld">
      <pc:chgData name=" " userId="f1cac8d9-9172-4d6c-9b10-74cb51d57900" providerId="ADAL" clId="{3829914D-CD09-4B98-8FC7-A4CF1BF23C4C}" dt="2023-03-01T07:23:43.908" v="38" actId="6549"/>
      <pc:docMkLst>
        <pc:docMk/>
      </pc:docMkLst>
      <pc:sldChg chg="modSp">
        <pc:chgData name=" " userId="f1cac8d9-9172-4d6c-9b10-74cb51d57900" providerId="ADAL" clId="{3829914D-CD09-4B98-8FC7-A4CF1BF23C4C}" dt="2023-03-01T07:21:43.177" v="22" actId="20577"/>
        <pc:sldMkLst>
          <pc:docMk/>
          <pc:sldMk cId="3390852480" sldId="1591"/>
        </pc:sldMkLst>
        <pc:spChg chg="mod">
          <ac:chgData name=" " userId="f1cac8d9-9172-4d6c-9b10-74cb51d57900" providerId="ADAL" clId="{3829914D-CD09-4B98-8FC7-A4CF1BF23C4C}" dt="2023-03-01T07:21:39.299" v="19" actId="20577"/>
          <ac:spMkLst>
            <pc:docMk/>
            <pc:sldMk cId="3390852480" sldId="1591"/>
            <ac:spMk id="53" creationId="{00000000-0000-0000-0000-000000000000}"/>
          </ac:spMkLst>
        </pc:spChg>
        <pc:spChg chg="mod">
          <ac:chgData name=" " userId="f1cac8d9-9172-4d6c-9b10-74cb51d57900" providerId="ADAL" clId="{3829914D-CD09-4B98-8FC7-A4CF1BF23C4C}" dt="2023-03-01T07:21:43.177" v="22" actId="20577"/>
          <ac:spMkLst>
            <pc:docMk/>
            <pc:sldMk cId="3390852480" sldId="1591"/>
            <ac:spMk id="56" creationId="{00000000-0000-0000-0000-000000000000}"/>
          </ac:spMkLst>
        </pc:spChg>
      </pc:sldChg>
      <pc:sldChg chg="modSp">
        <pc:chgData name=" " userId="f1cac8d9-9172-4d6c-9b10-74cb51d57900" providerId="ADAL" clId="{3829914D-CD09-4B98-8FC7-A4CF1BF23C4C}" dt="2023-03-01T07:23:43.908" v="38" actId="6549"/>
        <pc:sldMkLst>
          <pc:docMk/>
          <pc:sldMk cId="583812635" sldId="1601"/>
        </pc:sldMkLst>
        <pc:spChg chg="mod">
          <ac:chgData name=" " userId="f1cac8d9-9172-4d6c-9b10-74cb51d57900" providerId="ADAL" clId="{3829914D-CD09-4B98-8FC7-A4CF1BF23C4C}" dt="2023-03-01T07:23:43.908" v="38" actId="6549"/>
          <ac:spMkLst>
            <pc:docMk/>
            <pc:sldMk cId="583812635" sldId="1601"/>
            <ac:spMk id="11" creationId="{27DD02AA-2076-4618-82C2-3C7C7CB56D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7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26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1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1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3" y="227279"/>
            <a:ext cx="6250277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2" y="247833"/>
            <a:ext cx="702510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임의의 수인 </a:t>
            </a:r>
            <a:r>
              <a:rPr lang="ko-KR" altLang="en-US" sz="2100" spc="-100" baseline="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난수와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반복을 제어하는 </a:t>
            </a:r>
            <a:r>
              <a:rPr lang="en-US" altLang="ko-KR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break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</a:t>
            </a:r>
            <a:r>
              <a:rPr lang="en-US" altLang="ko-KR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continue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</a:t>
            </a: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14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4360610"/>
            <a:ext cx="5295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임의의 수인 </a:t>
            </a:r>
            <a:r>
              <a:rPr lang="ko-KR" altLang="en-US" sz="40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난수와</a:t>
            </a: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반복을 제어하는 </a:t>
            </a:r>
            <a:r>
              <a:rPr lang="en-US" altLang="ko-KR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break</a:t>
            </a: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</a:t>
            </a:r>
            <a:r>
              <a:rPr lang="en-US" altLang="ko-KR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continue</a:t>
            </a: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random.randint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randint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사용할 수 없나요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?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66921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from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구문은 모듈의 특정 함수를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모듈명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없이 바로 사용할 수 있다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from random import 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randint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같이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from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뒤에 모듈 이름을 지정하고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뒤에 가져올 함수를 기술한다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from import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이후에 가져온 함수를 사용할 때는 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randint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같이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모듈의 이름을 붙이지 않고 바로 사용할 수 있다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89205" y="3950823"/>
            <a:ext cx="7697351" cy="808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random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# from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모듈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import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변수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모듈 없이 바로 함수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()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사용 가능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나눔고딕코딩" panose="020D0009000000000000" pitchFamily="49" charset="-127"/>
              <a:cs typeface="DejaVu Sans Mono" panose="020B06090308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19300" y="4357713"/>
            <a:ext cx="1466749" cy="24032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25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50389" y="2552090"/>
            <a:ext cx="6555562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break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continue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77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반복을 종료하는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break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0497" y="6206967"/>
            <a:ext cx="2822376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14-1]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반복의 종료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break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852983" y="1412875"/>
            <a:ext cx="6662666" cy="5040313"/>
            <a:chOff x="1456726" y="1409181"/>
            <a:chExt cx="6662666" cy="5040313"/>
          </a:xfrm>
        </p:grpSpPr>
        <p:sp>
          <p:nvSpPr>
            <p:cNvPr id="4" name="다이아몬드 3"/>
            <p:cNvSpPr/>
            <p:nvPr/>
          </p:nvSpPr>
          <p:spPr>
            <a:xfrm>
              <a:off x="1579581" y="1718225"/>
              <a:ext cx="2614821" cy="1086530"/>
            </a:xfrm>
            <a:prstGeom prst="diamond">
              <a:avLst/>
            </a:prstGeom>
            <a:noFill/>
            <a:ln w="28575">
              <a:solidFill>
                <a:srgbClr val="2B00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다음 반복</a:t>
              </a:r>
              <a:endParaRPr lang="en-US" altLang="ko-KR" sz="16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표현식</a:t>
              </a:r>
              <a:r>
                <a:rPr lang="ko-KR" altLang="en-US" sz="1600" dirty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검사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457336" y="3294744"/>
              <a:ext cx="2859313" cy="3154750"/>
            </a:xfrm>
            <a:prstGeom prst="rect">
              <a:avLst/>
            </a:prstGeom>
            <a:noFill/>
            <a:ln w="28575">
              <a:solidFill>
                <a:srgbClr val="2B00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457336" y="3294743"/>
              <a:ext cx="2859313" cy="449943"/>
            </a:xfrm>
            <a:prstGeom prst="rect">
              <a:avLst/>
            </a:prstGeom>
            <a:solidFill>
              <a:srgbClr val="2B004C"/>
            </a:solidFill>
            <a:ln w="28575">
              <a:solidFill>
                <a:srgbClr val="2B00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반복</a:t>
              </a:r>
              <a:r>
                <a:rPr lang="en-US" altLang="ko-KR" sz="16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몸체 블록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73737" y="4055598"/>
              <a:ext cx="202651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반복 몸체 문장들 실행</a:t>
              </a:r>
              <a:endPara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(break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앞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문장들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)</a:t>
              </a:r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60079" y="3294744"/>
              <a:ext cx="2859313" cy="1364342"/>
            </a:xfrm>
            <a:prstGeom prst="rect">
              <a:avLst/>
            </a:prstGeom>
            <a:noFill/>
            <a:ln w="28575">
              <a:solidFill>
                <a:srgbClr val="2B00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260079" y="3294743"/>
              <a:ext cx="2859313" cy="449943"/>
            </a:xfrm>
            <a:prstGeom prst="rect">
              <a:avLst/>
            </a:prstGeom>
            <a:solidFill>
              <a:srgbClr val="2B004C"/>
            </a:solidFill>
            <a:ln w="28575">
              <a:solidFill>
                <a:srgbClr val="2B00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선택 사항 </a:t>
              </a:r>
              <a:r>
                <a:rPr lang="en-US" altLang="ko-KR" sz="16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else:</a:t>
              </a:r>
              <a:endParaRPr lang="ko-KR" altLang="en-US" sz="1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699721" y="4032609"/>
              <a:ext cx="19800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블록인 문장들을 실행</a:t>
              </a:r>
            </a:p>
          </p:txBody>
        </p:sp>
        <p:cxnSp>
          <p:nvCxnSpPr>
            <p:cNvPr id="10" name="꺾인 연결선 9"/>
            <p:cNvCxnSpPr>
              <a:stCxn id="4" idx="3"/>
              <a:endCxn id="39" idx="0"/>
            </p:cNvCxnSpPr>
            <p:nvPr/>
          </p:nvCxnSpPr>
          <p:spPr>
            <a:xfrm>
              <a:off x="4194402" y="2261490"/>
              <a:ext cx="2495334" cy="1033253"/>
            </a:xfrm>
            <a:prstGeom prst="bentConnector2">
              <a:avLst/>
            </a:prstGeom>
            <a:ln w="28575">
              <a:solidFill>
                <a:srgbClr val="2B00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2"/>
              <a:endCxn id="5" idx="0"/>
            </p:cNvCxnSpPr>
            <p:nvPr/>
          </p:nvCxnSpPr>
          <p:spPr>
            <a:xfrm>
              <a:off x="2886992" y="2804755"/>
              <a:ext cx="1" cy="489989"/>
            </a:xfrm>
            <a:prstGeom prst="straightConnector1">
              <a:avLst/>
            </a:prstGeom>
            <a:ln w="28575">
              <a:solidFill>
                <a:srgbClr val="2B00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/>
            <p:nvPr/>
          </p:nvCxnSpPr>
          <p:spPr>
            <a:xfrm rot="10800000" flipV="1">
              <a:off x="1456726" y="2268408"/>
              <a:ext cx="123467" cy="3769944"/>
            </a:xfrm>
            <a:prstGeom prst="bentConnector3">
              <a:avLst>
                <a:gd name="adj1" fmla="val 287002"/>
              </a:avLst>
            </a:prstGeom>
            <a:ln w="28575">
              <a:solidFill>
                <a:srgbClr val="2B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endCxn id="52" idx="0"/>
            </p:cNvCxnSpPr>
            <p:nvPr/>
          </p:nvCxnSpPr>
          <p:spPr>
            <a:xfrm>
              <a:off x="6689734" y="4655445"/>
              <a:ext cx="0" cy="809652"/>
            </a:xfrm>
            <a:prstGeom prst="straightConnector1">
              <a:avLst/>
            </a:prstGeom>
            <a:ln w="28575">
              <a:solidFill>
                <a:srgbClr val="2B00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223208" y="1905960"/>
              <a:ext cx="812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False</a:t>
              </a:r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86991" y="2872767"/>
              <a:ext cx="812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True</a:t>
              </a:r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06211" y="5465097"/>
              <a:ext cx="13670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반복 종료</a:t>
              </a:r>
              <a:endPara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(exit loop)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2886990" y="1409181"/>
              <a:ext cx="2" cy="327544"/>
            </a:xfrm>
            <a:prstGeom prst="straightConnector1">
              <a:avLst/>
            </a:prstGeom>
            <a:ln w="28575">
              <a:solidFill>
                <a:srgbClr val="2B00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1658271" y="4016852"/>
              <a:ext cx="2457439" cy="623521"/>
            </a:xfrm>
            <a:prstGeom prst="rect">
              <a:avLst/>
            </a:prstGeom>
            <a:noFill/>
            <a:ln w="28575">
              <a:solidFill>
                <a:srgbClr val="2B00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>
              <a:off x="2886990" y="4687864"/>
              <a:ext cx="2" cy="241812"/>
            </a:xfrm>
            <a:prstGeom prst="straightConnector1">
              <a:avLst/>
            </a:prstGeom>
            <a:ln w="28575">
              <a:solidFill>
                <a:srgbClr val="2B00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1873737" y="5750764"/>
              <a:ext cx="202651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반복 몸체 문장들 실행</a:t>
              </a:r>
              <a:endPara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(break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뒤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문장들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)</a:t>
              </a:r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658271" y="5712018"/>
              <a:ext cx="2457439" cy="623521"/>
            </a:xfrm>
            <a:prstGeom prst="rect">
              <a:avLst/>
            </a:prstGeom>
            <a:noFill/>
            <a:ln w="28575">
              <a:solidFill>
                <a:srgbClr val="2B00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 flipH="1">
              <a:off x="2886990" y="5420151"/>
              <a:ext cx="2" cy="241812"/>
            </a:xfrm>
            <a:prstGeom prst="straightConnector1">
              <a:avLst/>
            </a:prstGeom>
            <a:ln w="28575">
              <a:solidFill>
                <a:srgbClr val="2B00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다이아몬드 37"/>
            <p:cNvSpPr/>
            <p:nvPr/>
          </p:nvSpPr>
          <p:spPr>
            <a:xfrm>
              <a:off x="1735384" y="4977451"/>
              <a:ext cx="2303216" cy="375592"/>
            </a:xfrm>
            <a:prstGeom prst="diamond">
              <a:avLst/>
            </a:prstGeom>
            <a:noFill/>
            <a:ln w="28575">
              <a:solidFill>
                <a:srgbClr val="2B00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break?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 flipV="1">
              <a:off x="4068085" y="5165246"/>
              <a:ext cx="2556366" cy="1"/>
            </a:xfrm>
            <a:prstGeom prst="straightConnector1">
              <a:avLst/>
            </a:prstGeom>
            <a:ln w="28575">
              <a:solidFill>
                <a:srgbClr val="2B00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81932" y="4826692"/>
              <a:ext cx="812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있으면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02567" y="5353043"/>
              <a:ext cx="812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없으면</a:t>
              </a: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457336" y="6040712"/>
              <a:ext cx="200935" cy="1"/>
            </a:xfrm>
            <a:prstGeom prst="line">
              <a:avLst/>
            </a:prstGeom>
            <a:ln w="28575">
              <a:solidFill>
                <a:srgbClr val="2B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2886990" y="3756640"/>
              <a:ext cx="2" cy="241812"/>
            </a:xfrm>
            <a:prstGeom prst="straightConnector1">
              <a:avLst/>
            </a:prstGeom>
            <a:ln w="28575">
              <a:solidFill>
                <a:srgbClr val="2B00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803271" y="2080449"/>
            <a:ext cx="3231715" cy="796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while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문장들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03274" y="1675857"/>
            <a:ext cx="3231714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5" y="1735824"/>
            <a:ext cx="2196162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무한반복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03271" y="3625868"/>
            <a:ext cx="3231715" cy="1366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while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…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break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…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03274" y="3221276"/>
            <a:ext cx="3231714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5" y="3281243"/>
            <a:ext cx="2196162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반복을 종료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85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10818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0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에서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9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사이의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난수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중에서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7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이 나오면 반복 종료</a:t>
            </a:r>
            <a:endParaRPr lang="ko-KR" altLang="en-US" sz="22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-1" y="1852393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03271" y="2033368"/>
            <a:ext cx="7669216" cy="3500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random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randint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LUCKY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True: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LUCKY: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드디어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%d,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종료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!’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n)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break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‘%d, %d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나올 때까지 계속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!’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(n, LUCKY))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(‘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여기는 실행되지 않습니다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.’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3272" y="1628775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688742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까지의 수 중에서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나오면 반복 종료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799" y="1674674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32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10818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0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에서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9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사이의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난수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중에서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7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이 나오면 반복 종료</a:t>
            </a:r>
            <a:endParaRPr lang="ko-KR" altLang="en-US" sz="22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79910" y="2258776"/>
            <a:ext cx="4097340" cy="1741724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나올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때까지 계속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나올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때까지 계속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나올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때까지 계속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드디어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종료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3272" y="2258776"/>
            <a:ext cx="4025903" cy="1741724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나올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때까지 계속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나올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때까지 계속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나올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때까지 계속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나올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때까지 계속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드디어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종료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2258776"/>
            <a:ext cx="657227" cy="1741724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954013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1" y="1628775"/>
            <a:ext cx="7669218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번 줄은 문장으로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, 5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번 줄은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randint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(0, 9)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를 바로 사용할 수 있다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3272" y="1631195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95383"/>
            <a:ext cx="6572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27575" y="2241550"/>
            <a:ext cx="0" cy="174172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77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6" y="853501"/>
            <a:ext cx="10028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continue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이후의 반복 몸체를 실행하지 않고 다음 반복을 실행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36793" y="6093012"/>
            <a:ext cx="3860031" cy="492443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marL="1016000" indent="-1016000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14-2]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 몸체에서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continue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 </a:t>
            </a:r>
            <a:b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이후의 문장을 제외하고 계속 반복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다이아몬드 3"/>
          <p:cNvSpPr/>
          <p:nvPr/>
        </p:nvSpPr>
        <p:spPr>
          <a:xfrm>
            <a:off x="5869820" y="1901930"/>
            <a:ext cx="2161009" cy="897959"/>
          </a:xfrm>
          <a:prstGeom prst="diamond">
            <a:avLst/>
          </a:prstGeom>
          <a:noFill/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다음 반복</a:t>
            </a:r>
            <a:endParaRPr lang="en-US" altLang="ko-KR" sz="16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표현식</a:t>
            </a:r>
            <a:r>
              <a:rPr lang="ko-KR" altLang="en-US" sz="16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검사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4619" y="3298438"/>
            <a:ext cx="2859313" cy="3154750"/>
          </a:xfrm>
          <a:prstGeom prst="rect">
            <a:avLst/>
          </a:prstGeom>
          <a:noFill/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14619" y="3298437"/>
            <a:ext cx="2859313" cy="449943"/>
          </a:xfrm>
          <a:prstGeom prst="rect">
            <a:avLst/>
          </a:prstGeom>
          <a:solidFill>
            <a:srgbClr val="2B004C"/>
          </a:solidFill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</a:t>
            </a:r>
            <a:r>
              <a:rPr lang="en-US" altLang="ko-KR" sz="1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몸체 블록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04443" y="4059292"/>
            <a:ext cx="2079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 몸체 문장들 실행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(continue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앞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1165" y="3298438"/>
            <a:ext cx="2229656" cy="1364342"/>
          </a:xfrm>
          <a:prstGeom prst="rect">
            <a:avLst/>
          </a:prstGeom>
          <a:noFill/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971166" y="3298437"/>
            <a:ext cx="2229654" cy="449943"/>
          </a:xfrm>
          <a:prstGeom prst="rect">
            <a:avLst/>
          </a:prstGeom>
          <a:solidFill>
            <a:srgbClr val="2B004C"/>
          </a:solidFill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선택 사항 </a:t>
            </a:r>
            <a:r>
              <a:rPr lang="en-US" altLang="ko-KR" sz="1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else:</a:t>
            </a:r>
            <a:endParaRPr lang="ko-KR" altLang="en-US" sz="16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095978" y="4036303"/>
            <a:ext cx="1980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블록인 문장들을 실행</a:t>
            </a:r>
          </a:p>
        </p:txBody>
      </p:sp>
      <p:cxnSp>
        <p:nvCxnSpPr>
          <p:cNvPr id="10" name="꺾인 연결선 9"/>
          <p:cNvCxnSpPr>
            <a:stCxn id="4" idx="3"/>
            <a:endCxn id="39" idx="0"/>
          </p:cNvCxnSpPr>
          <p:nvPr/>
        </p:nvCxnSpPr>
        <p:spPr>
          <a:xfrm>
            <a:off x="8030829" y="2350910"/>
            <a:ext cx="2055164" cy="947527"/>
          </a:xfrm>
          <a:prstGeom prst="bentConnector2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6946467" y="2808449"/>
            <a:ext cx="2" cy="472794"/>
          </a:xfrm>
          <a:prstGeom prst="straightConnector1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52" idx="0"/>
          </p:cNvCxnSpPr>
          <p:nvPr/>
        </p:nvCxnSpPr>
        <p:spPr>
          <a:xfrm>
            <a:off x="10085991" y="4659139"/>
            <a:ext cx="0" cy="809652"/>
          </a:xfrm>
          <a:prstGeom prst="straightConnector1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83404" y="1909654"/>
            <a:ext cx="81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False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70830" y="2876461"/>
            <a:ext cx="81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True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402468" y="5468791"/>
            <a:ext cx="1367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 종료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(exit loop)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941018" y="1584999"/>
            <a:ext cx="2" cy="327544"/>
          </a:xfrm>
          <a:prstGeom prst="straightConnector1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715554" y="4020546"/>
            <a:ext cx="2457439" cy="623521"/>
          </a:xfrm>
          <a:prstGeom prst="rect">
            <a:avLst/>
          </a:prstGeom>
          <a:noFill/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6944273" y="4691558"/>
            <a:ext cx="2" cy="241812"/>
          </a:xfrm>
          <a:prstGeom prst="straightConnector1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904443" y="5754458"/>
            <a:ext cx="2079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 몸체 문장들 실행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(continue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15554" y="5715712"/>
            <a:ext cx="2457439" cy="623521"/>
          </a:xfrm>
          <a:prstGeom prst="rect">
            <a:avLst/>
          </a:prstGeom>
          <a:noFill/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6944273" y="5423845"/>
            <a:ext cx="2" cy="241812"/>
          </a:xfrm>
          <a:prstGeom prst="straightConnector1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/>
          <p:cNvSpPr/>
          <p:nvPr/>
        </p:nvSpPr>
        <p:spPr>
          <a:xfrm>
            <a:off x="5792667" y="4981145"/>
            <a:ext cx="2303216" cy="375592"/>
          </a:xfrm>
          <a:prstGeom prst="diamond">
            <a:avLst/>
          </a:prstGeom>
          <a:noFill/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continue?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38" idx="1"/>
          </p:cNvCxnSpPr>
          <p:nvPr/>
        </p:nvCxnSpPr>
        <p:spPr>
          <a:xfrm flipH="1">
            <a:off x="4881090" y="5168941"/>
            <a:ext cx="911577" cy="0"/>
          </a:xfrm>
          <a:prstGeom prst="straightConnector1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99357" y="4845965"/>
            <a:ext cx="81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있으면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59850" y="5356737"/>
            <a:ext cx="81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없으면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6944273" y="3760334"/>
            <a:ext cx="2" cy="241812"/>
          </a:xfrm>
          <a:prstGeom prst="straightConnector1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03271" y="2080449"/>
            <a:ext cx="3231715" cy="1453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시퀀스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…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continue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…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03274" y="1675857"/>
            <a:ext cx="3231714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5" y="1735824"/>
            <a:ext cx="2196162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continue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03271" y="4349326"/>
            <a:ext cx="3231715" cy="1366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표현식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…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continue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…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03274" y="3944734"/>
            <a:ext cx="3231714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5" y="4004701"/>
            <a:ext cx="219616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while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continue</a:t>
            </a:r>
          </a:p>
        </p:txBody>
      </p:sp>
      <p:cxnSp>
        <p:nvCxnSpPr>
          <p:cNvPr id="33" name="꺾인 연결선 32"/>
          <p:cNvCxnSpPr/>
          <p:nvPr/>
        </p:nvCxnSpPr>
        <p:spPr>
          <a:xfrm rot="10800000" flipH="1">
            <a:off x="5478324" y="2350911"/>
            <a:ext cx="400126" cy="3676563"/>
          </a:xfrm>
          <a:prstGeom prst="bentConnector3">
            <a:avLst>
              <a:gd name="adj1" fmla="val -148186"/>
            </a:avLst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endCxn id="31" idx="1"/>
          </p:cNvCxnSpPr>
          <p:nvPr/>
        </p:nvCxnSpPr>
        <p:spPr>
          <a:xfrm>
            <a:off x="5478323" y="6027472"/>
            <a:ext cx="237231" cy="1"/>
          </a:xfrm>
          <a:prstGeom prst="bentConnector3">
            <a:avLst/>
          </a:prstGeom>
          <a:noFill/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2606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10818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en-US" altLang="ko-KR" sz="22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continue</a:t>
            </a:r>
            <a:r>
              <a:rPr lang="ko-KR" altLang="en-US" sz="22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2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break</a:t>
            </a:r>
            <a:r>
              <a:rPr lang="ko-KR" altLang="en-US" sz="22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로 여러 영어 단어 중에서 적어도 하나의 철자 맞히기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-1" y="1852393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03271" y="2033369"/>
            <a:ext cx="7669216" cy="31672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수 중 하나 영어 단어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&gt;&gt;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if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not 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잘못 입력했어요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!’)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continue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입력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: %s,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철자가 맞습니다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.’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user)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break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‘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종료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.center(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‘*’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3272" y="1628775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688742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화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 중 영어 철자 하나 검사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799" y="1674674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11779" y="4001465"/>
            <a:ext cx="4379496" cy="24032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7553" y="4245597"/>
            <a:ext cx="607545" cy="217707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60578" y="3752661"/>
            <a:ext cx="930321" cy="218475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189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4375" y="2258776"/>
            <a:ext cx="5421315" cy="1741724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수 중 하나 영어 단어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tusday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잘못 입력했어요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수 중 하나 영어 단어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입력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철자가 맞습니다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******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종료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*****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3272" y="2258776"/>
            <a:ext cx="5454653" cy="1741724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수 중 하나 영어 단어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입력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철자가 맞습니다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******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종료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*****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2258776"/>
            <a:ext cx="657227" cy="1741724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954013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0" y="1628775"/>
            <a:ext cx="10350503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7, 9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번 줄은 들여쓰기를 잘 입력한다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3272" y="1631195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95383"/>
            <a:ext cx="6572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251575" y="2258776"/>
            <a:ext cx="0" cy="174172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4977" y="853501"/>
            <a:ext cx="10818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en-US" altLang="ko-KR" sz="22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continue</a:t>
            </a:r>
            <a:r>
              <a:rPr lang="ko-KR" altLang="en-US" sz="22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2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break</a:t>
            </a:r>
            <a:r>
              <a:rPr lang="ko-KR" altLang="en-US" sz="22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로 여러 영어 단어 중에서 적어도 하나의 철자 맞히기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3271" y="4027008"/>
            <a:ext cx="10350502" cy="12223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3" y="4027008"/>
            <a:ext cx="2168527" cy="3732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4064282"/>
            <a:ext cx="211207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Upgrade coding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3271" y="4466672"/>
            <a:ext cx="7636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모든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요일에 대해 하나라도 맞히는 문제로 향상시켜 보자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22047" y="4827903"/>
            <a:ext cx="731948" cy="323284"/>
          </a:xfrm>
          <a:prstGeom prst="round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2047" y="4813507"/>
            <a:ext cx="731948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600" spc="-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힌트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53995" y="4810561"/>
            <a:ext cx="7636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days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정답을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개로 수정하고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입력 질의도 수정한다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03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5CD212-CCC2-4D5F-BB43-712C1A0D2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2F0EF2-DE88-46AD-9186-C4C654ABD576}"/>
              </a:ext>
            </a:extLst>
          </p:cNvPr>
          <p:cNvSpPr/>
          <p:nvPr/>
        </p:nvSpPr>
        <p:spPr>
          <a:xfrm>
            <a:off x="5501640" y="4645521"/>
            <a:ext cx="495791" cy="270524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3736D7-5AF6-419B-B75F-131B3D3C45E3}"/>
              </a:ext>
            </a:extLst>
          </p:cNvPr>
          <p:cNvSpPr/>
          <p:nvPr/>
        </p:nvSpPr>
        <p:spPr>
          <a:xfrm>
            <a:off x="5501640" y="4143960"/>
            <a:ext cx="495791" cy="34245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164BD7-48ED-41BE-BFF3-669229D8AAA6}"/>
              </a:ext>
            </a:extLst>
          </p:cNvPr>
          <p:cNvSpPr/>
          <p:nvPr/>
        </p:nvSpPr>
        <p:spPr>
          <a:xfrm>
            <a:off x="5501640" y="5093131"/>
            <a:ext cx="495791" cy="270524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21336-690D-41EB-B664-B468168CAF1B}"/>
              </a:ext>
            </a:extLst>
          </p:cNvPr>
          <p:cNvSpPr txBox="1"/>
          <p:nvPr/>
        </p:nvSpPr>
        <p:spPr>
          <a:xfrm>
            <a:off x="5233970" y="3985627"/>
            <a:ext cx="517277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5738" indent="-185738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start: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시퀀스의 시작</a:t>
            </a: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5738" indent="-185738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stop: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시퀀스의 끝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미만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실질적으로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stop-1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</a:t>
            </a: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5738" indent="-185738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step: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 값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D331C-68B3-4AE1-BE40-E7B3C5D2D391}"/>
              </a:ext>
            </a:extLst>
          </p:cNvPr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range( 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를 사용한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for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7F651-169D-4011-92AC-49E9DC8A97EF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590E0-4751-4BB7-B032-CA9292DB931B}"/>
              </a:ext>
            </a:extLst>
          </p:cNvPr>
          <p:cNvSpPr txBox="1"/>
          <p:nvPr/>
        </p:nvSpPr>
        <p:spPr>
          <a:xfrm>
            <a:off x="803273" y="2008049"/>
            <a:ext cx="792386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까지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항목인 정수로 구성되는 시퀀스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90808-0028-4CE4-965E-90E7C31F835F}"/>
              </a:ext>
            </a:extLst>
          </p:cNvPr>
          <p:cNvSpPr txBox="1"/>
          <p:nvPr/>
        </p:nvSpPr>
        <p:spPr>
          <a:xfrm>
            <a:off x="1302636" y="2431019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0 1 2 3 4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DD02AA-2076-4618-82C2-3C7C7CB56DF5}"/>
              </a:ext>
            </a:extLst>
          </p:cNvPr>
          <p:cNvSpPr/>
          <p:nvPr/>
        </p:nvSpPr>
        <p:spPr>
          <a:xfrm>
            <a:off x="775138" y="4098611"/>
            <a:ext cx="3915925" cy="1364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end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1 3 5 7 9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5FF177-A5AA-445E-A633-E5198234B95A}"/>
              </a:ext>
            </a:extLst>
          </p:cNvPr>
          <p:cNvSpPr/>
          <p:nvPr/>
        </p:nvSpPr>
        <p:spPr>
          <a:xfrm>
            <a:off x="2733100" y="4256268"/>
            <a:ext cx="157738" cy="230151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EC624B-5ECE-4B03-9CF2-465F13B897C6}"/>
              </a:ext>
            </a:extLst>
          </p:cNvPr>
          <p:cNvSpPr/>
          <p:nvPr/>
        </p:nvSpPr>
        <p:spPr>
          <a:xfrm>
            <a:off x="3042662" y="4256268"/>
            <a:ext cx="243463" cy="230151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A211FC-EE56-42D4-9B89-DE72142BD701}"/>
              </a:ext>
            </a:extLst>
          </p:cNvPr>
          <p:cNvSpPr/>
          <p:nvPr/>
        </p:nvSpPr>
        <p:spPr>
          <a:xfrm>
            <a:off x="3433745" y="4251057"/>
            <a:ext cx="166705" cy="235362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B42D2AE1-3E35-4705-900B-205D07903392}"/>
              </a:ext>
            </a:extLst>
          </p:cNvPr>
          <p:cNvSpPr/>
          <p:nvPr/>
        </p:nvSpPr>
        <p:spPr>
          <a:xfrm>
            <a:off x="2771200" y="3637541"/>
            <a:ext cx="2905700" cy="1512200"/>
          </a:xfrm>
          <a:prstGeom prst="arc">
            <a:avLst>
              <a:gd name="adj1" fmla="val 11159076"/>
              <a:gd name="adj2" fmla="val 20873031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A1C53649-DA0D-43DC-B81D-DB7066CA6067}"/>
              </a:ext>
            </a:extLst>
          </p:cNvPr>
          <p:cNvSpPr/>
          <p:nvPr/>
        </p:nvSpPr>
        <p:spPr>
          <a:xfrm>
            <a:off x="2928938" y="4098611"/>
            <a:ext cx="2572702" cy="954926"/>
          </a:xfrm>
          <a:prstGeom prst="arc">
            <a:avLst>
              <a:gd name="adj1" fmla="val 11707427"/>
              <a:gd name="adj2" fmla="val 12961"/>
            </a:avLst>
          </a:prstGeom>
          <a:ln w="19050">
            <a:solidFill>
              <a:srgbClr val="00660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4BC9D35-63A3-483E-A321-5CA10CCE5B13}"/>
              </a:ext>
            </a:extLst>
          </p:cNvPr>
          <p:cNvSpPr/>
          <p:nvPr/>
        </p:nvSpPr>
        <p:spPr>
          <a:xfrm>
            <a:off x="2450669" y="4251057"/>
            <a:ext cx="3195493" cy="1751112"/>
          </a:xfrm>
          <a:prstGeom prst="arc">
            <a:avLst>
              <a:gd name="adj1" fmla="val 14501505"/>
              <a:gd name="adj2" fmla="val 21511649"/>
            </a:avLst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AEAB1B-8900-41FD-9D42-11782AC8EB2F}"/>
              </a:ext>
            </a:extLst>
          </p:cNvPr>
          <p:cNvSpPr txBox="1"/>
          <p:nvPr/>
        </p:nvSpPr>
        <p:spPr>
          <a:xfrm>
            <a:off x="541056" y="3254634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range(1, 10, 2)</a:t>
            </a:r>
          </a:p>
        </p:txBody>
      </p:sp>
    </p:spTree>
    <p:extLst>
      <p:ext uri="{BB962C8B-B14F-4D97-AF65-F5344CB8AC3E}">
        <p14:creationId xmlns:p14="http://schemas.microsoft.com/office/powerpoint/2010/main" val="583812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D4B486-82E1-4A88-BBD4-C883B3BDBB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E2437-D7AB-4A7E-A5D3-E4EDE4116EDF}"/>
              </a:ext>
            </a:extLst>
          </p:cNvPr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05280-C9DD-4953-97CB-C3C6A6D8F603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범위라는 단어를 쓰는 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range()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FCC0DE-DBE7-4C0B-8CFA-5B6524A20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7CC9D9-7909-4C7D-8294-3A8CA29FB907}"/>
              </a:ext>
            </a:extLst>
          </p:cNvPr>
          <p:cNvSpPr txBox="1"/>
          <p:nvPr/>
        </p:nvSpPr>
        <p:spPr>
          <a:xfrm>
            <a:off x="803272" y="1979022"/>
            <a:ext cx="6538821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 함수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일정 간격의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정숫값의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나열인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시퀀스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생성해주는 함수다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인자는 총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적어도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인자를 지정해 줘야 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만약 인자 중 하나만 지정하면 자동으로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stop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지정되는데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stop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이전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정숫값까지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포함된다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시퀀스의 시작인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start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인접한 숫자의 간격인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step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자동으로 각각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0, 1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인자를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 지정하면 자동으로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start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stop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설정하게 되며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증가값은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자동으로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C98E8-7EFB-4B64-96E7-06C2AFA972DB}"/>
              </a:ext>
            </a:extLst>
          </p:cNvPr>
          <p:cNvSpPr txBox="1"/>
          <p:nvPr/>
        </p:nvSpPr>
        <p:spPr>
          <a:xfrm>
            <a:off x="1302636" y="4923755"/>
            <a:ext cx="724284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인자는 문자열 또는 부동소수점 숫자나 다른 유형이 올 수 없으며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반드시 정수여야 한다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943734E-7237-4DAD-8C5B-8D1CF7C92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71009"/>
              </p:ext>
            </p:extLst>
          </p:nvPr>
        </p:nvGraphicFramePr>
        <p:xfrm>
          <a:off x="7462995" y="2980782"/>
          <a:ext cx="3274482" cy="39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66A5FA3-A9A6-4682-8F3F-2403EB830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25648"/>
              </p:ext>
            </p:extLst>
          </p:nvPr>
        </p:nvGraphicFramePr>
        <p:xfrm>
          <a:off x="10927856" y="2982294"/>
          <a:ext cx="524436" cy="39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5EA5E82-4D87-40F0-B3C5-0141AD0C0DBF}"/>
              </a:ext>
            </a:extLst>
          </p:cNvPr>
          <p:cNvSpPr txBox="1"/>
          <p:nvPr/>
        </p:nvSpPr>
        <p:spPr>
          <a:xfrm>
            <a:off x="7932583" y="2322260"/>
            <a:ext cx="2335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Python range(6)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002BA07-20F0-4643-9B90-B74AE7375E46}"/>
              </a:ext>
            </a:extLst>
          </p:cNvPr>
          <p:cNvCxnSpPr/>
          <p:nvPr/>
        </p:nvCxnSpPr>
        <p:spPr>
          <a:xfrm>
            <a:off x="7462995" y="3509680"/>
            <a:ext cx="3274482" cy="0"/>
          </a:xfrm>
          <a:prstGeom prst="straightConnector1">
            <a:avLst/>
          </a:prstGeom>
          <a:ln w="28575">
            <a:solidFill>
              <a:srgbClr val="2B004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C3710D-195C-4BB7-8800-DD890793B679}"/>
              </a:ext>
            </a:extLst>
          </p:cNvPr>
          <p:cNvSpPr txBox="1"/>
          <p:nvPr/>
        </p:nvSpPr>
        <p:spPr>
          <a:xfrm>
            <a:off x="8545484" y="3624376"/>
            <a:ext cx="1109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Output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4FF448A-5907-4028-87D7-1706359733DC}"/>
              </a:ext>
            </a:extLst>
          </p:cNvPr>
          <p:cNvCxnSpPr/>
          <p:nvPr/>
        </p:nvCxnSpPr>
        <p:spPr>
          <a:xfrm flipV="1">
            <a:off x="11190074" y="3440779"/>
            <a:ext cx="0" cy="715873"/>
          </a:xfrm>
          <a:prstGeom prst="straightConnector1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42B585-AD75-4949-8157-41E607D4C238}"/>
              </a:ext>
            </a:extLst>
          </p:cNvPr>
          <p:cNvSpPr txBox="1"/>
          <p:nvPr/>
        </p:nvSpPr>
        <p:spPr>
          <a:xfrm>
            <a:off x="10804591" y="4219196"/>
            <a:ext cx="770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Stop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2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330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난수를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위한 모듈 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random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 사용 방법 구문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break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continue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4769" y="4186986"/>
            <a:ext cx="7707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4000"/>
              </a:lnSpc>
              <a:defRPr sz="24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 err="1"/>
              <a:t>난수를</a:t>
            </a:r>
            <a:r>
              <a:rPr lang="ko-KR" altLang="en-US" sz="2200" dirty="0"/>
              <a:t> 위한 </a:t>
            </a:r>
            <a:r>
              <a:rPr lang="en-US" altLang="ko-KR" sz="2200" dirty="0"/>
              <a:t>random </a:t>
            </a:r>
            <a:r>
              <a:rPr lang="ko-KR" altLang="en-US" sz="2200" dirty="0"/>
              <a:t>모듈의 함수 </a:t>
            </a:r>
            <a:r>
              <a:rPr lang="en-US" altLang="ko-KR" sz="2200" dirty="0" err="1"/>
              <a:t>randint</a:t>
            </a:r>
            <a:r>
              <a:rPr lang="en-US" altLang="ko-KR" sz="2200" dirty="0"/>
              <a:t>()</a:t>
            </a:r>
            <a:r>
              <a:rPr lang="ko-KR" altLang="en-US" sz="2200" dirty="0"/>
              <a:t>를 사용할 수 있다</a:t>
            </a:r>
            <a:r>
              <a:rPr lang="en-US" altLang="ko-KR" sz="2200" dirty="0"/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구문 </a:t>
            </a:r>
            <a:r>
              <a:rPr lang="en-US" altLang="ko-KR" sz="2200" dirty="0"/>
              <a:t>import</a:t>
            </a:r>
            <a:r>
              <a:rPr lang="ko-KR" altLang="en-US" sz="2200" dirty="0"/>
              <a:t>와 </a:t>
            </a:r>
            <a:r>
              <a:rPr lang="en-US" altLang="ko-KR" sz="2200" dirty="0"/>
              <a:t>from </a:t>
            </a:r>
            <a:r>
              <a:rPr lang="ko-KR" altLang="en-US" sz="2200" dirty="0"/>
              <a:t>구문을 사용할 수 있다</a:t>
            </a:r>
            <a:r>
              <a:rPr lang="en-US" altLang="ko-KR" sz="2200" dirty="0"/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반복에서 </a:t>
            </a:r>
            <a:r>
              <a:rPr lang="en-US" altLang="ko-KR" sz="2200" dirty="0"/>
              <a:t>break</a:t>
            </a:r>
            <a:r>
              <a:rPr lang="ko-KR" altLang="en-US" sz="2200" dirty="0"/>
              <a:t>와 </a:t>
            </a:r>
            <a:r>
              <a:rPr lang="en-US" altLang="ko-KR" sz="2200" dirty="0"/>
              <a:t>continue</a:t>
            </a:r>
            <a:r>
              <a:rPr lang="ko-KR" altLang="en-US" sz="2200" dirty="0"/>
              <a:t>를 활용할 수 있다</a:t>
            </a:r>
            <a:r>
              <a:rPr lang="en-US" altLang="ko-K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663" y="3424749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42F04D-552A-4F98-9121-1563CF3F0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DCAC0-4029-4E76-8AB1-F0FDC2EF4379}"/>
              </a:ext>
            </a:extLst>
          </p:cNvPr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A72A3-3172-47EC-87C1-61BE5CF74118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범위라는 단어를 쓰는 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range()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D03442-7A2C-4542-9F80-03C31CC9A6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46771F-1D78-42AE-B2B5-B47A1423254C}"/>
              </a:ext>
            </a:extLst>
          </p:cNvPr>
          <p:cNvSpPr txBox="1"/>
          <p:nvPr/>
        </p:nvSpPr>
        <p:spPr>
          <a:xfrm>
            <a:off x="803272" y="1979022"/>
            <a:ext cx="766921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 코드에서 볼 수 있듯이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list()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내부에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함수를 사용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바로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시퀀스 결과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알 수 있다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7F02DA-29DD-4BAF-B7F6-B8D27592F314}"/>
              </a:ext>
            </a:extLst>
          </p:cNvPr>
          <p:cNvSpPr/>
          <p:nvPr/>
        </p:nvSpPr>
        <p:spPr>
          <a:xfrm>
            <a:off x="775138" y="2905846"/>
            <a:ext cx="3915925" cy="1881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   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7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8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9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   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14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   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35CD2A2-C990-46AE-8B30-93EAD897F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10737"/>
              </p:ext>
            </p:extLst>
          </p:nvPr>
        </p:nvGraphicFramePr>
        <p:xfrm>
          <a:off x="4950196" y="2905845"/>
          <a:ext cx="5134416" cy="1881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인자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569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range(4)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stop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</a:t>
                      </a:r>
                      <a:endParaRPr lang="ko-KR" altLang="en-US" sz="1800" spc="-100" baseline="0" dirty="0">
                        <a:solidFill>
                          <a:srgbClr val="0F77C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range(6,10)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start, stop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7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8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9</a:t>
                      </a:r>
                      <a:endParaRPr lang="ko-KR" altLang="en-US" sz="1800" spc="-100" baseline="0" dirty="0">
                        <a:solidFill>
                          <a:srgbClr val="0F77C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range(10, 20, 2)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start, stop, step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10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12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14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16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18</a:t>
                      </a:r>
                      <a:endParaRPr lang="ko-KR" altLang="en-US" sz="1800" spc="-100" baseline="0" dirty="0">
                        <a:solidFill>
                          <a:srgbClr val="0F77C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95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192782" y="5691414"/>
            <a:ext cx="1080361" cy="461665"/>
            <a:chOff x="6684782" y="5678714"/>
            <a:chExt cx="1080361" cy="461665"/>
          </a:xfrm>
        </p:grpSpPr>
        <p:sp>
          <p:nvSpPr>
            <p:cNvPr id="2" name="타원 1"/>
            <p:cNvSpPr/>
            <p:nvPr/>
          </p:nvSpPr>
          <p:spPr>
            <a:xfrm>
              <a:off x="7329714" y="57041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" name="갈매기형 수장 2"/>
            <p:cNvSpPr/>
            <p:nvPr/>
          </p:nvSpPr>
          <p:spPr>
            <a:xfrm>
              <a:off x="7428928" y="57942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84782" y="5678714"/>
              <a:ext cx="644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/>
              <a:r>
                <a:rPr lang="en-US" altLang="ko-KR" sz="2400" spc="-50" dirty="0">
                  <a:ln w="127000">
                    <a:noFill/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r>
                <a:rPr lang="en-US" altLang="ko-KR" sz="2400" spc="-50" dirty="0">
                  <a:ln w="1270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/2</a:t>
              </a:r>
              <a:endParaRPr lang="ko-KR" altLang="en-US" sz="24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난수를</a:t>
            </a:r>
            <a:r>
              <a:rPr lang="ko-KR" altLang="en-US" dirty="0"/>
              <a:t> 위한 모듈 </a:t>
            </a:r>
            <a:r>
              <a:rPr lang="en-US" altLang="ko-KR" dirty="0"/>
              <a:t>random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0663" y="3101580"/>
            <a:ext cx="5305137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모듈 사용 방법 구문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4768" y="3948033"/>
            <a:ext cx="7707720" cy="832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30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import random</a:t>
            </a:r>
          </a:p>
          <a:p>
            <a:pPr latinLnBrk="0">
              <a:lnSpc>
                <a:spcPts val="30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from random import </a:t>
            </a:r>
            <a:r>
              <a:rPr lang="en-US" altLang="ko-KR" sz="20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randint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4768" y="1947102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함수 </a:t>
            </a:r>
            <a:r>
              <a:rPr lang="en-US" altLang="ko-KR" dirty="0" err="1"/>
              <a:t>randint</a:t>
            </a:r>
            <a:r>
              <a:rPr lang="en-US" altLang="ko-KR" dirty="0"/>
              <a:t>(a, b)</a:t>
            </a:r>
          </a:p>
        </p:txBody>
      </p:sp>
    </p:spTree>
    <p:extLst>
      <p:ext uri="{BB962C8B-B14F-4D97-AF65-F5344CB8AC3E}">
        <p14:creationId xmlns:p14="http://schemas.microsoft.com/office/powerpoint/2010/main" val="395784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192782" y="5691414"/>
            <a:ext cx="6449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atinLnBrk="0"/>
            <a:r>
              <a:rPr lang="en-US" altLang="ko-KR" sz="24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4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4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663" y="1100649"/>
            <a:ext cx="64380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en-US" altLang="ko-KR" dirty="0"/>
              <a:t>break</a:t>
            </a:r>
            <a:r>
              <a:rPr lang="ko-KR" altLang="en-US" dirty="0"/>
              <a:t>와 </a:t>
            </a:r>
            <a:r>
              <a:rPr lang="en-US" altLang="ko-KR" dirty="0"/>
              <a:t>continue</a:t>
            </a:r>
            <a:r>
              <a:rPr lang="ko-KR" altLang="en-US" dirty="0"/>
              <a:t>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4768" y="1947102"/>
            <a:ext cx="7707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반복을 종료하는 </a:t>
            </a:r>
            <a:r>
              <a:rPr lang="en-US" altLang="ko-KR" dirty="0"/>
              <a:t>break</a:t>
            </a:r>
            <a:r>
              <a:rPr lang="ko-KR" altLang="en-US" dirty="0"/>
              <a:t>문</a:t>
            </a:r>
          </a:p>
          <a:p>
            <a:r>
              <a:rPr lang="en-US" altLang="ko-KR" dirty="0"/>
              <a:t>… continue </a:t>
            </a:r>
            <a:r>
              <a:rPr lang="ko-KR" altLang="en-US" dirty="0"/>
              <a:t>이후의 반복 몸체를 실행하지 않고 다음 반복을 실행</a:t>
            </a:r>
          </a:p>
        </p:txBody>
      </p:sp>
    </p:spTree>
    <p:extLst>
      <p:ext uri="{BB962C8B-B14F-4D97-AF65-F5344CB8AC3E}">
        <p14:creationId xmlns:p14="http://schemas.microsoft.com/office/powerpoint/2010/main" val="253887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609240"/>
            <a:ext cx="50900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난수를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위한 모듈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random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임의의 수를 발생하는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난수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random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함수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randint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시작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시작과 끝 수 사이에서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임의의 정수를 반환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411294"/>
            <a:ext cx="7169852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주사위는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하나의 수를 정할 수 있다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주사위를 사용하면 신이 아닌 이상 누구도 다음에 어떤 수가 나올지 예측할 수 없다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바로 주사위에서 결정되는 수처럼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난수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(random number)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주어진 범위의 수 중에서 예측할 수 없는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임의의 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말한다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난수는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여러 다각형 주사위나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로또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복권의 추첨 기계처럼 기기를 이용해 만들 수도 있고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아파트 분양처럼 많은 당첨 번호가 필요할 때는 주로 컴퓨터를 사용해 만들 수 있다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736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임의의 수를 발생하는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난수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random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함수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randint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시작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시작과 끝 수 사이에서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임의의 정수를 반환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75136" y="2491322"/>
            <a:ext cx="7697351" cy="1736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import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random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random.randint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random.randint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5136" y="4474140"/>
            <a:ext cx="7697351" cy="1736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import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random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···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random.randint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···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(n, end=‘ ’)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···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35 30 3 38 39 4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22025" y="3001208"/>
            <a:ext cx="2292750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19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609240"/>
            <a:ext cx="50900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 사용 방법 구문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22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9037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로또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복권 모의 실험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-1" y="1852393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03271" y="2033368"/>
            <a:ext cx="7669216" cy="4419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winnumber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‘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모의로또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당첨번호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.center(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‘=’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winnumber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‘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내 번호 확인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.center(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‘-’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random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random.randint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if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winnumber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‘O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' 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else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‘X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' 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 맞음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3272" y="1628775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688742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45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 수를 맞히는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로또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799" y="1674674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12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379910" y="2258776"/>
            <a:ext cx="4097340" cy="2256074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====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모의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로또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당첨 번호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====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-------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내 번호 확인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-------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24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4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17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22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35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38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맞음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9037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로또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복권 모의 실험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3272" y="2258776"/>
            <a:ext cx="4025903" cy="2256074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====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모의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로또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당첨 번호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====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-------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내 번호 확인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-------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33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45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17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5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35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7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맞음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3273" y="2258776"/>
            <a:ext cx="657227" cy="2256074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3211188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271" y="1628775"/>
            <a:ext cx="7669218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print()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빈 줄을 삽입하기 위해 사용한다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3272" y="1631195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95383"/>
            <a:ext cx="6572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829175" y="2258776"/>
            <a:ext cx="0" cy="225607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6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random.randint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randint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사용할 수 없나요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?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66921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코딩은 가능하면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간결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것이 좋다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from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모듈을  사용하면 코드가 간결해질 수 있으므로 먼저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from import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b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간략히 살펴 보자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모듈을 가져오는 구문이며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import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 모듈에 속한 함수는 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random.randint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(1, 5)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같이 모듈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사용한다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89205" y="3950823"/>
            <a:ext cx="7697351" cy="808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random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# import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모듈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나눔고딕코딩" panose="020D0009000000000000" pitchFamily="49" charset="-127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random.randint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모듈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.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함수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8654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6445</TotalTime>
  <Words>1650</Words>
  <Application>Microsoft Office PowerPoint</Application>
  <PresentationFormat>와이드스크린</PresentationFormat>
  <Paragraphs>280</Paragraphs>
  <Slides>22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Noto Sans CJK KR Black</vt:lpstr>
      <vt:lpstr>Noto Sans CJK KR Bold</vt:lpstr>
      <vt:lpstr>Noto Sans CJK KR Medium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473</cp:revision>
  <dcterms:created xsi:type="dcterms:W3CDTF">2020-07-21T20:23:05Z</dcterms:created>
  <dcterms:modified xsi:type="dcterms:W3CDTF">2023-03-01T08:23:04Z</dcterms:modified>
</cp:coreProperties>
</file>