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518" r:id="rId2"/>
    <p:sldId id="1497" r:id="rId3"/>
    <p:sldId id="1546" r:id="rId4"/>
    <p:sldId id="1563" r:id="rId5"/>
    <p:sldId id="1564" r:id="rId6"/>
    <p:sldId id="1565" r:id="rId7"/>
    <p:sldId id="1567" r:id="rId8"/>
    <p:sldId id="1566" r:id="rId9"/>
    <p:sldId id="1543" r:id="rId10"/>
    <p:sldId id="1568" r:id="rId11"/>
    <p:sldId id="1545" r:id="rId12"/>
    <p:sldId id="1548" r:id="rId13"/>
    <p:sldId id="1544" r:id="rId14"/>
    <p:sldId id="1579" r:id="rId15"/>
    <p:sldId id="1570" r:id="rId16"/>
    <p:sldId id="1569" r:id="rId17"/>
    <p:sldId id="1580" r:id="rId18"/>
    <p:sldId id="1581" r:id="rId19"/>
    <p:sldId id="1582" r:id="rId20"/>
    <p:sldId id="1583" r:id="rId21"/>
    <p:sldId id="1584" r:id="rId22"/>
    <p:sldId id="1577" r:id="rId23"/>
    <p:sldId id="1578" r:id="rId24"/>
    <p:sldId id="1585" r:id="rId25"/>
    <p:sldId id="1587" r:id="rId26"/>
    <p:sldId id="1588" r:id="rId27"/>
    <p:sldId id="1576" r:id="rId28"/>
    <p:sldId id="1571" r:id="rId29"/>
    <p:sldId id="1575" r:id="rId30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33CCFF"/>
    <a:srgbClr val="F3EAFA"/>
    <a:srgbClr val="FFFFFF"/>
    <a:srgbClr val="006600"/>
    <a:srgbClr val="370086"/>
    <a:srgbClr val="C8C0D3"/>
    <a:srgbClr val="D9D9D9"/>
    <a:srgbClr val="FFFFCC"/>
    <a:srgbClr val="C8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81682" autoAdjust="0"/>
  </p:normalViewPr>
  <p:slideViewPr>
    <p:cSldViewPr snapToGrid="0">
      <p:cViewPr varScale="1">
        <p:scale>
          <a:sx n="95" d="100"/>
          <a:sy n="95" d="100"/>
        </p:scale>
        <p:origin x="96" y="294"/>
      </p:cViewPr>
      <p:guideLst>
        <p:guide pos="2978"/>
        <p:guide orient="horz" pos="572"/>
        <p:guide orient="horz" pos="867"/>
        <p:guide orient="horz" pos="1026"/>
        <p:guide orient="horz" pos="4065"/>
        <p:guide orient="horz" pos="1094"/>
        <p:guide orient="horz" pos="1661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08400547-1319-40F2-B3BF-EC40738C695A}"/>
    <pc:docChg chg="custSel modMainMaster">
      <pc:chgData name=" " userId="f1cac8d9-9172-4d6c-9b10-74cb51d57900" providerId="ADAL" clId="{08400547-1319-40F2-B3BF-EC40738C695A}" dt="2023-03-01T06:46:56.239" v="2" actId="478"/>
      <pc:docMkLst>
        <pc:docMk/>
      </pc:docMkLst>
      <pc:sldMasterChg chg="delSp modSldLayout">
        <pc:chgData name=" " userId="f1cac8d9-9172-4d6c-9b10-74cb51d57900" providerId="ADAL" clId="{08400547-1319-40F2-B3BF-EC40738C695A}" dt="2023-03-01T06:46:56.239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08400547-1319-40F2-B3BF-EC40738C695A}" dt="2023-03-01T06:46:50.115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08400547-1319-40F2-B3BF-EC40738C695A}" dt="2023-03-01T06:46:53.848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08400547-1319-40F2-B3BF-EC40738C695A}" dt="2023-03-01T06:46:53.848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08400547-1319-40F2-B3BF-EC40738C695A}" dt="2023-03-01T06:46:56.239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08400547-1319-40F2-B3BF-EC40738C695A}" dt="2023-03-01T06:46:56.239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  <pc:docChgLst>
    <pc:chgData name="강환수" userId="f1cac8d9-9172-4d6c-9b10-74cb51d57900" providerId="ADAL" clId="{4E94453C-116A-4EA4-A0F6-49AFAD198784}"/>
  </pc:docChgLst>
  <pc:docChgLst>
    <pc:chgData name="강환수" userId="f1cac8d9-9172-4d6c-9b10-74cb51d57900" providerId="ADAL" clId="{B014D215-FD61-413A-9B83-0713CBC13E9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4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2" y="227279"/>
            <a:ext cx="3225137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368476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설치와 파이썬 </a:t>
            </a: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쉘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실행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설치와 파이썬 </a:t>
            </a: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쉘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33" y="1628775"/>
            <a:ext cx="5163367" cy="4538639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 설치 폴더 살펴 보기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파이썬이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설치된 폴더를 살펴보려면 탐색기의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보기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체크박스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     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숨긴 항목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선택한다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 소스등과 같은 다양한 파일의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확장자를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보기 위해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체크박스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     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확장명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선택해 보자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자신의 파이썬 설치 폴더를 찾아보자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3327718" y="2491091"/>
            <a:ext cx="206707" cy="206707"/>
            <a:chOff x="8021830" y="3924300"/>
            <a:chExt cx="238125" cy="238125"/>
          </a:xfrm>
        </p:grpSpPr>
        <p:sp>
          <p:nvSpPr>
            <p:cNvPr id="37" name="직사각형 36"/>
            <p:cNvSpPr/>
            <p:nvPr/>
          </p:nvSpPr>
          <p:spPr>
            <a:xfrm>
              <a:off x="8021830" y="3924300"/>
              <a:ext cx="238125" cy="238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8" name="L 도형 37"/>
            <p:cNvSpPr/>
            <p:nvPr/>
          </p:nvSpPr>
          <p:spPr>
            <a:xfrm rot="18900000">
              <a:off x="8046968" y="3960058"/>
              <a:ext cx="202754" cy="128236"/>
            </a:xfrm>
            <a:prstGeom prst="corne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82625" y="3197211"/>
            <a:ext cx="206707" cy="206707"/>
            <a:chOff x="8021830" y="3924300"/>
            <a:chExt cx="238125" cy="238125"/>
          </a:xfrm>
        </p:grpSpPr>
        <p:sp>
          <p:nvSpPr>
            <p:cNvPr id="40" name="직사각형 39"/>
            <p:cNvSpPr/>
            <p:nvPr/>
          </p:nvSpPr>
          <p:spPr>
            <a:xfrm>
              <a:off x="8021830" y="3924300"/>
              <a:ext cx="238125" cy="238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1" name="L 도형 40"/>
            <p:cNvSpPr/>
            <p:nvPr/>
          </p:nvSpPr>
          <p:spPr>
            <a:xfrm rot="18900000">
              <a:off x="8046968" y="3960058"/>
              <a:ext cx="202754" cy="128236"/>
            </a:xfrm>
            <a:prstGeom prst="corne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74401" y="5894974"/>
            <a:ext cx="3728585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2-1]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탐색기에서 파이썬 설치 폴더 이동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01119" y="1799789"/>
            <a:ext cx="3830531" cy="2345702"/>
            <a:chOff x="13296251" y="1799789"/>
            <a:chExt cx="3830531" cy="2345702"/>
          </a:xfrm>
        </p:grpSpPr>
        <p:sp>
          <p:nvSpPr>
            <p:cNvPr id="15" name="직사각형 14"/>
            <p:cNvSpPr/>
            <p:nvPr/>
          </p:nvSpPr>
          <p:spPr>
            <a:xfrm>
              <a:off x="13296251" y="1799789"/>
              <a:ext cx="188684" cy="1299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815006" y="3283909"/>
              <a:ext cx="3311776" cy="8615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pic>
        <p:nvPicPr>
          <p:cNvPr id="25" name="그림 2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32" y="2221409"/>
            <a:ext cx="3970867" cy="44368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9915046" y="2194328"/>
            <a:ext cx="483959" cy="4001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94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[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예습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] 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쉘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(IDLE)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의 실행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38188" y="1449339"/>
            <a:ext cx="7734300" cy="5008635"/>
            <a:chOff x="571500" y="1410097"/>
            <a:chExt cx="7998278" cy="517958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ABE80AD-AB57-495B-888F-26C730598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15320" b="21805"/>
            <a:stretch/>
          </p:blipFill>
          <p:spPr>
            <a:xfrm>
              <a:off x="571500" y="1412874"/>
              <a:ext cx="7701643" cy="504598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ABE80AD-AB57-495B-888F-26C730598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70477" t="-123" b="91980"/>
            <a:stretch/>
          </p:blipFill>
          <p:spPr>
            <a:xfrm>
              <a:off x="5787345" y="1410097"/>
              <a:ext cx="2685143" cy="52546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ABE80AD-AB57-495B-888F-26C730598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7587" t="7345" r="-1118" b="43468"/>
            <a:stretch/>
          </p:blipFill>
          <p:spPr>
            <a:xfrm>
              <a:off x="8248650" y="1886856"/>
              <a:ext cx="321128" cy="317409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ABE80AD-AB57-495B-888F-26C730598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4839" r="15320" b="-237"/>
            <a:stretch/>
          </p:blipFill>
          <p:spPr>
            <a:xfrm>
              <a:off x="571500" y="6241339"/>
              <a:ext cx="7701643" cy="34834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ABE80AD-AB57-495B-888F-26C730598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88425" t="44892"/>
            <a:stretch/>
          </p:blipFill>
          <p:spPr>
            <a:xfrm>
              <a:off x="7419803" y="3018970"/>
              <a:ext cx="1052685" cy="3556197"/>
            </a:xfrm>
            <a:prstGeom prst="rect">
              <a:avLst/>
            </a:prstGeom>
          </p:spPr>
        </p:pic>
      </p:grpSp>
      <p:sp>
        <p:nvSpPr>
          <p:cNvPr id="27" name="직사각형 2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92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47682" y="2609240"/>
            <a:ext cx="5599025" cy="30008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쉘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(IDLE) 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사용 방법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86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쉘의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‘파이썬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IDLE’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설치된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[Python 3.7] - [IDLE (Python 3.7 32-bit )]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996868" y="6239045"/>
            <a:ext cx="4198265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2-2]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파이썬의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실행 메뉴와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쉘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IDLE]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70" y="3478843"/>
            <a:ext cx="5128318" cy="248701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977668" y="3669126"/>
            <a:ext cx="245737" cy="12843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0940" y="5086621"/>
            <a:ext cx="371892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깜박거리는 커서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(cursor): </a:t>
            </a:r>
            <a:b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개발자의 명령어 입력을 기다린다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01536" y="4347886"/>
            <a:ext cx="0" cy="615473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933807" y="2636838"/>
            <a:ext cx="2139507" cy="3497333"/>
            <a:chOff x="933807" y="3387143"/>
            <a:chExt cx="1680505" cy="274702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88" y="3387143"/>
              <a:ext cx="1678124" cy="2747028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933807" y="5919878"/>
              <a:ext cx="237768" cy="2071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50038" y="3757402"/>
              <a:ext cx="1364273" cy="102033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91894" y="3952803"/>
              <a:ext cx="1311040" cy="206958"/>
            </a:xfrm>
            <a:prstGeom prst="rect">
              <a:avLst/>
            </a:prstGeom>
            <a:noFill/>
            <a:ln w="127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323570" y="3791368"/>
            <a:ext cx="5116617" cy="503953"/>
          </a:xfrm>
          <a:prstGeom prst="rect">
            <a:avLst/>
          </a:prstGeom>
          <a:solidFill>
            <a:srgbClr val="33CCFF">
              <a:alpha val="2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909267" y="3518309"/>
            <a:ext cx="388742" cy="0"/>
          </a:xfrm>
          <a:prstGeom prst="straightConnector1">
            <a:avLst/>
          </a:prstGeom>
          <a:ln w="15875">
            <a:solidFill>
              <a:srgbClr val="FFC000"/>
            </a:solidFill>
            <a:prstDash val="sysDot"/>
            <a:headEnd type="none" w="med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3161782" y="2552939"/>
            <a:ext cx="5607107" cy="1760640"/>
            <a:chOff x="3161782" y="2552939"/>
            <a:chExt cx="5607107" cy="1760640"/>
          </a:xfrm>
        </p:grpSpPr>
        <p:sp>
          <p:nvSpPr>
            <p:cNvPr id="6" name="TextBox 5"/>
            <p:cNvSpPr txBox="1"/>
            <p:nvPr/>
          </p:nvSpPr>
          <p:spPr>
            <a:xfrm>
              <a:off x="3550428" y="2552939"/>
              <a:ext cx="521846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&gt;&gt;&gt; </a:t>
              </a:r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(</a:t>
              </a:r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프롬프트</a:t>
              </a:r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, Prompt): </a:t>
              </a:r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사용자의 명령이나 문장의 입력을 기다린다는 의미이며</a:t>
              </a:r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, </a:t>
              </a:r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사용자는 한 줄 정도의 파이썬 문장을 입력한 후 </a:t>
              </a:r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[Enter]</a:t>
              </a:r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를</a:t>
              </a:r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누른다</a:t>
              </a:r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.</a:t>
              </a:r>
              <a:endPara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3161782" y="4313578"/>
              <a:ext cx="300176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  <a:headEnd type="none" w="med" len="sm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/>
            <p:nvPr/>
          </p:nvCxnSpPr>
          <p:spPr>
            <a:xfrm rot="5400000">
              <a:off x="2597897" y="3309940"/>
              <a:ext cx="1604148" cy="403129"/>
            </a:xfrm>
            <a:prstGeom prst="bentConnector3">
              <a:avLst>
                <a:gd name="adj1" fmla="val 328"/>
              </a:avLst>
            </a:prstGeom>
            <a:ln w="158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358140" y="4389778"/>
            <a:ext cx="307153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처음에 항상 파이썬 </a:t>
            </a:r>
            <a:r>
              <a:rPr lang="ko-KR" altLang="en-US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쉘의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 정보와 더 많은 정보를 위해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‘help’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등을 입력하도록 하는 메시지가 표시된다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5516061" y="4131765"/>
            <a:ext cx="0" cy="261021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232930" y="3738690"/>
            <a:ext cx="3493903" cy="0"/>
          </a:xfrm>
          <a:prstGeom prst="straightConnector1">
            <a:avLst/>
          </a:prstGeom>
          <a:ln w="15875">
            <a:solidFill>
              <a:srgbClr val="FFC000"/>
            </a:solidFill>
            <a:prstDash val="sysDot"/>
            <a:headEnd type="none" w="med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8717308" y="2636839"/>
            <a:ext cx="2063568" cy="3488238"/>
            <a:chOff x="8717308" y="2636839"/>
            <a:chExt cx="2063568" cy="3488238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308" y="2636839"/>
              <a:ext cx="2063568" cy="3488238"/>
            </a:xfrm>
            <a:prstGeom prst="rect">
              <a:avLst/>
            </a:prstGeom>
          </p:spPr>
        </p:pic>
        <p:sp>
          <p:nvSpPr>
            <p:cNvPr id="62" name="직사각형 61"/>
            <p:cNvSpPr/>
            <p:nvPr/>
          </p:nvSpPr>
          <p:spPr>
            <a:xfrm>
              <a:off x="8802244" y="3449229"/>
              <a:ext cx="1536934" cy="34213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76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949533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IDLE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바로 실행 만들기와 검색에서 실행 명령어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‘idle’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006974" y="2008049"/>
            <a:ext cx="6448426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 실행 메뉴를 마우스 오른쪽 버튼으로 누른 후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화면에 고정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오른쪽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시작화면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아이콘 메뉴가 표시되고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다시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자세히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– [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표시줄에 고정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 메뉴를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작업표시줄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고정할 수 있다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59141" y="6206967"/>
            <a:ext cx="2925480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2-3]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 바로 실행 만들기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4670" t="21438" r="11731" b="6264"/>
          <a:stretch/>
        </p:blipFill>
        <p:spPr>
          <a:xfrm>
            <a:off x="860535" y="2080360"/>
            <a:ext cx="4025900" cy="3937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37334" y="5081294"/>
            <a:ext cx="371892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IDLE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바로 실행할 수 있는 메뉴가 만들어진다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9526" y="5784933"/>
            <a:ext cx="371892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표시줄에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IDLE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바로 실행할 수 있는 메뉴가 만들어 진다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89647" y="5221281"/>
            <a:ext cx="945496" cy="0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25683" y="5922956"/>
            <a:ext cx="813130" cy="0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0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949533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IDLE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바로 실행 만들기와 검색에서 실행 명령어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‘idle’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5721351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[Windows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로고 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+[S]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눌러 검색 창에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‘idle’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입력하면 바로 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쉘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IDLE’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실행된다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84898" y="6206967"/>
            <a:ext cx="3318986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2-4]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윈도우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검색창에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‘idle’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l="72298" t="2273" r="680" b="1408"/>
          <a:stretch/>
        </p:blipFill>
        <p:spPr>
          <a:xfrm>
            <a:off x="5910263" y="2573134"/>
            <a:ext cx="2562225" cy="38835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746500" y="4808532"/>
            <a:ext cx="21105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latinLnBrk="0"/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 명령어인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‘idle’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직접 입력해 실행한다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92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3886200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글자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Hello World!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출력하는 첫 대화형 코딩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print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다음에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‘('Hello World!')’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07390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 World!’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같이 출력하고자 하는 글자의 앞뒤에 작은따옴표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홑따옴표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붙인다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작은따옴표를 붙인 글자를 문자열 또는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스트링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 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print(‘Hello World!’)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입력한 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[Enter]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눌러 결과를 알아보자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03272" y="4067174"/>
            <a:ext cx="7669216" cy="819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9263" indent="-3556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‘Hello World!’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449263" indent="-3556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 world!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3273" y="3676650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722549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 World!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 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37225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708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3886200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글자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Hello World!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출력하는 첫 대화형 코딩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print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다음에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‘('Hello World!')’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07390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 World!’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같이 출력하고자 하는 글자의 앞뒤에 작은따옴표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홑따옴표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붙인다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작은따옴표를 붙인 글자를 문자열 또는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스트링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 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print(‘Hello World!’)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입력한 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[Enter]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눌러 결과를 알아보자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03272" y="4067174"/>
            <a:ext cx="7669216" cy="819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9263" indent="-3556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‘Hello World!’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449263" indent="-3556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 world!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3273" y="3676650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722549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 World!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 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37225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4067174"/>
            <a:ext cx="7669216" cy="23860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6" y="4103215"/>
            <a:ext cx="6648450" cy="16302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950484" y="5800113"/>
            <a:ext cx="5204950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ctr"/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2-5] 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맨 앞에 공백이 있으면 무조건 오류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첫 칸부터 명령어 입력</a:t>
            </a:r>
            <a:endParaRPr lang="en-US" altLang="ko-KR" sz="16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48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편집기에서 첫 파일 프로그래밍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코딩한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파일을 저장할 편집기 생성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55147" y="4501731"/>
            <a:ext cx="3683701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ctr"/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2-6] 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 </a:t>
            </a:r>
            <a:r>
              <a:rPr lang="ko-KR" altLang="en-US" sz="1600" spc="-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쉘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①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편집기 창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생성</a:t>
            </a:r>
            <a:endParaRPr lang="en-US" altLang="ko-KR" sz="16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66525" y="1998178"/>
            <a:ext cx="7805963" cy="2391687"/>
            <a:chOff x="666525" y="1998178"/>
            <a:chExt cx="7805963" cy="239168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47" y="1998178"/>
              <a:ext cx="7491941" cy="2391687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980547" y="2230532"/>
              <a:ext cx="1597554" cy="34213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6525" y="2211328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00" dirty="0">
                  <a:solidFill>
                    <a:srgbClr val="FF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①</a:t>
              </a:r>
              <a:endParaRPr lang="ko-KR" altLang="en-US" sz="16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86310" y="3194474"/>
            <a:ext cx="3800614" cy="2962334"/>
            <a:chOff x="4686310" y="3057466"/>
            <a:chExt cx="3800614" cy="296233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10" y="3085262"/>
              <a:ext cx="3800614" cy="2934538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726517" y="3073489"/>
              <a:ext cx="607483" cy="26661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3200" y="3057466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00" dirty="0">
                  <a:solidFill>
                    <a:srgbClr val="FF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②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918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실행 단추: 사용자 지정 2">
            <a:hlinkClick r:id="" action="ppaction://noaction" highlightClick="1"/>
          </p:cNvPr>
          <p:cNvSpPr/>
          <p:nvPr/>
        </p:nvSpPr>
        <p:spPr>
          <a:xfrm>
            <a:off x="2408816" y="2470221"/>
            <a:ext cx="2011792" cy="249827"/>
          </a:xfrm>
          <a:prstGeom prst="actionButtonBlank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편집기에서 첫 파일 프로그래밍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 코드 작성과 저장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t="18298" b="7354"/>
          <a:stretch/>
        </p:blipFill>
        <p:spPr>
          <a:xfrm>
            <a:off x="1015476" y="2780444"/>
            <a:ext cx="7457012" cy="313235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504059" y="5973194"/>
            <a:ext cx="2479846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ctr"/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2-7] 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 소스 파일 저장</a:t>
            </a:r>
            <a:endParaRPr lang="en-US" altLang="ko-KR" sz="16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폴더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Python Code\ch01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 파일 이름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01-02hellopython.py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4637881" y="2403028"/>
            <a:ext cx="409971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r" latinLnBrk="0">
              <a:defRPr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ko-KR" altLang="en-US" dirty="0" err="1"/>
              <a:t>파이썬</a:t>
            </a:r>
            <a:r>
              <a:rPr lang="ko-KR" altLang="en-US" dirty="0"/>
              <a:t> 명령어인 문장의 모임이 저장되는 파일을 소스 파일이라 하며</a:t>
            </a:r>
            <a:r>
              <a:rPr lang="en-US" altLang="ko-KR" dirty="0"/>
              <a:t>, </a:t>
            </a:r>
            <a:r>
              <a:rPr lang="ko-KR" altLang="en-US" dirty="0"/>
              <a:t>중간에 공백도 가능하나 주로 </a:t>
            </a:r>
            <a:r>
              <a:rPr lang="ko-KR" altLang="en-US" dirty="0" err="1"/>
              <a:t>공백없이</a:t>
            </a:r>
            <a:r>
              <a:rPr lang="ko-KR" altLang="en-US" dirty="0"/>
              <a:t>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 err="1"/>
              <a:t>py</a:t>
            </a:r>
            <a:r>
              <a:rPr lang="ko-KR" altLang="en-US" dirty="0"/>
              <a:t>로 파일이름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로 저장한다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2405" y="4303512"/>
            <a:ext cx="298483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소스 파일은 확장자가 </a:t>
            </a: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이며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여기에서는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입력하지 않아도 자동으로 붙는다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endParaRPr lang="ko-KR" altLang="en-US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5" name="꺾인 연결선 4"/>
          <p:cNvCxnSpPr/>
          <p:nvPr/>
        </p:nvCxnSpPr>
        <p:spPr>
          <a:xfrm rot="5400000" flipH="1" flipV="1">
            <a:off x="4811153" y="4673218"/>
            <a:ext cx="640705" cy="561799"/>
          </a:xfrm>
          <a:prstGeom prst="bentConnector3">
            <a:avLst>
              <a:gd name="adj1" fmla="val 100918"/>
            </a:avLst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434809" y="2552700"/>
            <a:ext cx="207818" cy="0"/>
          </a:xfrm>
          <a:prstGeom prst="straightConnector1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9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파이썬 개발환경 설치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파이썬 </a:t>
            </a:r>
            <a:r>
              <a:rPr lang="ko-KR" altLang="en-US" dirty="0" err="1"/>
              <a:t>쉘</a:t>
            </a:r>
            <a:r>
              <a:rPr lang="en-US" altLang="ko-KR" dirty="0"/>
              <a:t>(IDLE) </a:t>
            </a:r>
            <a:r>
              <a:rPr lang="ko-KR" altLang="en-US" dirty="0"/>
              <a:t>사용 방법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769" y="4186986"/>
            <a:ext cx="770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파이썬 개발환경을 설치할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파이썬 </a:t>
            </a:r>
            <a:r>
              <a:rPr lang="ko-KR" altLang="en-US" sz="2200" dirty="0" err="1"/>
              <a:t>쉘</a:t>
            </a:r>
            <a:r>
              <a:rPr lang="en-US" altLang="ko-KR" sz="2200" dirty="0"/>
              <a:t>(IDLE)</a:t>
            </a:r>
            <a:r>
              <a:rPr lang="ko-KR" altLang="en-US" sz="2200" dirty="0"/>
              <a:t>을 실행할 수 있다</a:t>
            </a:r>
            <a:r>
              <a:rPr lang="en-US" altLang="ko-KR" sz="2200" dirty="0"/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 err="1"/>
              <a:t>쉘에서</a:t>
            </a:r>
            <a:r>
              <a:rPr lang="ko-KR" altLang="en-US" sz="2200" dirty="0"/>
              <a:t> 파이썬 코딩을 할 수 있다</a:t>
            </a:r>
            <a:r>
              <a:rPr lang="en-US" altLang="ko-K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63" y="3424749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두 번째 프로그램 작성과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88174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편집기 창의 제목 부분에 소스 파일 이름 앞뒤에 별표가 붙어 ‘*○○○○*’</a:t>
            </a:r>
            <a:r>
              <a:rPr lang="ko-KR" altLang="en-US" sz="22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처럼</a:t>
            </a:r>
            <a:r>
              <a:rPr lang="ko-KR" altLang="en-US" sz="22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표시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소스가 수정된 이후에 저장되지 않았음을 표시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2751692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3272" y="2932666"/>
            <a:ext cx="7669216" cy="819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‘Hello World!’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‘Hi, python’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3273" y="2542142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588041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줄에 글자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 World!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Hi, python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2588041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3783566"/>
            <a:ext cx="7669216" cy="819151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 World!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Hi, python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3273" y="3783566"/>
            <a:ext cx="657227" cy="819151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5" y="4017516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82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두 번째 프로그램 작성과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88174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편집기 창의 제목 부분에 소스 파일 이름 앞뒤에 별표가 붙어 ‘*○○○○*’</a:t>
            </a:r>
            <a:r>
              <a:rPr lang="ko-KR" altLang="en-US" sz="22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처럼</a:t>
            </a:r>
            <a:r>
              <a:rPr lang="ko-KR" altLang="en-US" sz="22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표시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소스가 수정된 이후에 저장되지 않았음을 표시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2751692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3272" y="2932666"/>
            <a:ext cx="7669216" cy="819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‘Hello World!’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‘Hi, python’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3273" y="2542142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588041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줄에 글자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 World!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Hi, python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2588041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3783566"/>
            <a:ext cx="7669216" cy="819151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 World!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Hi, python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3273" y="3783566"/>
            <a:ext cx="657227" cy="819151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5" y="4017516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3272" y="2932664"/>
            <a:ext cx="7669216" cy="35205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300" t="1956" r="587" b="13077"/>
          <a:stretch/>
        </p:blipFill>
        <p:spPr>
          <a:xfrm>
            <a:off x="794889" y="3578500"/>
            <a:ext cx="7663311" cy="22288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30340" y="6206967"/>
            <a:ext cx="6884898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2-8] 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 </a:t>
            </a:r>
            <a:r>
              <a:rPr lang="ko-KR" altLang="en-US" sz="1600" spc="-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쉘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①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 저장 확인 창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그리고 실행된 결과가 보이는 파이썬 </a:t>
            </a:r>
            <a:r>
              <a:rPr lang="ko-KR" altLang="en-US" sz="1600" spc="-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쉘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③</a:t>
            </a:r>
            <a:r>
              <a:rPr lang="en-US" altLang="ko-KR" sz="16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580650" y="3550878"/>
            <a:ext cx="2910731" cy="5386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rtlCol="0">
            <a:spAutoFit/>
          </a:bodyPr>
          <a:lstStyle>
            <a:defPPr>
              <a:defRPr lang="ko-KR"/>
            </a:defPPr>
            <a:lvl1pPr algn="r" latinLnBrk="0">
              <a:defRPr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ko-KR" altLang="en-US" dirty="0"/>
              <a:t>실행되는 파일 이름이 폴더와 함께 명확히 표시된다</a:t>
            </a:r>
            <a:r>
              <a:rPr lang="en-US" altLang="ko-KR" dirty="0"/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4007834" y="5157493"/>
            <a:ext cx="291073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bIns="0" rtlCol="0">
            <a:spAutoFit/>
          </a:bodyPr>
          <a:lstStyle>
            <a:defPPr>
              <a:defRPr lang="ko-KR"/>
            </a:defPPr>
            <a:lvl1pPr algn="r" latinLnBrk="0">
              <a:defRPr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ko-KR" altLang="en-US" dirty="0"/>
              <a:t>파일이 실행된 결과가 표시된다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644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949533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오류와 디버깅 과정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329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처음부터 문제 없이 파란색의 결과만 표시되지 않을 수 있다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아니 당연하다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가지 이유로 파이썬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쉘이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인식할 수 없는 명령어가 전달되면 다음과 같이 한 줄에서 네 줄 정도의 빨간색 결과 메시지가 표시된다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이것이 바로 파이썬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쉘이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개발자에게 오류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(error)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알리는 메시지다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이러한 오류 메시지는 개발자에게 오류를 알려 수정을 하는 데 도움을 주는 하나의 방법이다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 메시지에는 소스 파일 이름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추정되는 오류가 있는 줄 번호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추정 오류 문장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 이름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 메시지 등이 표시된다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바로 마지막 줄의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SyntaxError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EOL while scanning string literal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SyntaxError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이름이며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EOL while </a:t>
            </a:r>
            <a:r>
              <a:rPr lang="en-US" altLang="ko-KR" sz="18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scanning string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literal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오류 메시지다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 중에서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SyntaxError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앞으로 자주 표시될 오류로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오류라 부르며 주로 한 줄로 표시된다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5302156"/>
            <a:ext cx="7137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latinLnBrk="0"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특히 오류 메시지의 마지막 줄에 있는 콜론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(:)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 원인이 표시되는 오류 메시지를 읽어 보면 무엇이 문제인지 어느 정도 인지할 수 있다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아직은 몰라도 상관 없으니 무조건 읽어보자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7596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/>
          <p:nvPr/>
        </p:nvPicPr>
        <p:blipFill>
          <a:blip r:embed="rId2"/>
          <a:stretch>
            <a:fillRect/>
          </a:stretch>
        </p:blipFill>
        <p:spPr>
          <a:xfrm>
            <a:off x="791037" y="2072575"/>
            <a:ext cx="5536738" cy="21728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949533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오류와 디버깅 과정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03273" y="4351900"/>
            <a:ext cx="2971967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2-9]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오류 메시지의 두 가지 예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1851" y="2852164"/>
            <a:ext cx="33564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>
            <a:defPPr>
              <a:defRPr lang="ko-KR"/>
            </a:defPPr>
            <a:lvl1pPr latinLnBrk="0">
              <a:defRPr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출력 글자 </a:t>
            </a:r>
            <a:r>
              <a:rPr lang="en-US" altLang="ko-KR" dirty="0"/>
              <a:t>Hi, python</a:t>
            </a:r>
            <a:r>
              <a:rPr lang="ko-KR" altLang="en-US" dirty="0"/>
              <a:t>의 앞에는 </a:t>
            </a:r>
            <a:r>
              <a:rPr lang="ko-KR" altLang="en-US" dirty="0" err="1"/>
              <a:t>홀따옴표가</a:t>
            </a:r>
            <a:r>
              <a:rPr lang="ko-KR" altLang="en-US" dirty="0"/>
              <a:t> 있지만 맨 뒤에는 </a:t>
            </a:r>
            <a:r>
              <a:rPr lang="ko-KR" altLang="en-US" dirty="0" err="1"/>
              <a:t>홀따옴표가</a:t>
            </a:r>
            <a:r>
              <a:rPr lang="ko-KR" altLang="en-US" dirty="0"/>
              <a:t> 없어 발생하는 오류임을 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23326" y="3642702"/>
            <a:ext cx="394916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defRPr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dirty="0"/>
              <a:t>‘</a:t>
            </a:r>
            <a:r>
              <a:rPr lang="ko-KR" altLang="en-US" dirty="0"/>
              <a:t>문자열을 그대로 </a:t>
            </a:r>
            <a:r>
              <a:rPr lang="ko-KR" altLang="en-US" dirty="0" err="1"/>
              <a:t>스캔하는</a:t>
            </a:r>
            <a:r>
              <a:rPr lang="ko-KR" altLang="en-US" dirty="0"/>
              <a:t> 동안 </a:t>
            </a:r>
            <a:r>
              <a:rPr lang="en-US" altLang="ko-KR" dirty="0"/>
              <a:t>EOL’</a:t>
            </a:r>
            <a:r>
              <a:rPr lang="ko-KR" altLang="en-US" dirty="0"/>
              <a:t>이라는 메시지로</a:t>
            </a:r>
            <a:r>
              <a:rPr lang="en-US" altLang="ko-KR" dirty="0"/>
              <a:t>, EOL(End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Line)</a:t>
            </a:r>
            <a:r>
              <a:rPr lang="ko-KR" altLang="en-US" dirty="0"/>
              <a:t>이 없는 구문 오류다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119957" y="3501910"/>
            <a:ext cx="207818" cy="0"/>
          </a:xfrm>
          <a:prstGeom prst="straightConnector1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46201" y="3768610"/>
            <a:ext cx="592931" cy="0"/>
          </a:xfrm>
          <a:prstGeom prst="straightConnector1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91037" y="2852164"/>
            <a:ext cx="2841163" cy="602236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1038" y="3684014"/>
            <a:ext cx="787732" cy="202186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67337" y="3684014"/>
            <a:ext cx="2237913" cy="202186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5A0F72-2F3A-41E7-8647-B8F553A2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37" y="4999923"/>
            <a:ext cx="5815670" cy="11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59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949533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설치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www.python.org 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03273" y="2241550"/>
            <a:ext cx="7669215" cy="4211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C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실습구간입니다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C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C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31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03273" y="3367314"/>
            <a:ext cx="7669215" cy="30858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C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실습구간입니다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C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C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3832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2" y="2019299"/>
            <a:ext cx="7669216" cy="819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9263" indent="-3556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‘Hello World!’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449263" indent="-3556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 world!</a:t>
            </a:r>
            <a:endParaRPr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3" y="1628775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74674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 World!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 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74674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193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03273" y="3923300"/>
            <a:ext cx="7669215" cy="2529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C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실습구간입니다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C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C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3832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19299"/>
            <a:ext cx="7669216" cy="819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‘Hello World!’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‘Hi, python’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3273" y="1628775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74674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줄에 글자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 World!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Hi, python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74674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2" y="2870199"/>
            <a:ext cx="7669216" cy="819151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 World!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Hi, python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3273" y="2870199"/>
            <a:ext cx="657227" cy="819151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5" y="3104149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902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철학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" y="1544996"/>
            <a:ext cx="6921500" cy="4896313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Beautiful is better than ugly.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Explicit is better than implicit.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Simple is better than complex.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Complex is better than complicated.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Flat is better than nested.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Sparse is better than dense.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Readability counts.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Special cases aren't special enough to break the rules.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Although practicality beats purity.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Errors should never pass silently.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Unless explicitly silenced.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 the face of ambiguity, refuse the temptation to guess.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There should be one--and preferably only one--obvious way to do it.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Although that way may not be obvious at first unless you're Dutch.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Now is better than never.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Although never is often better than *right* now.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If the implementation is hard to explain, it's a bad idea.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If the implementation is easy to explain, it may be a good idea.</a:t>
            </a: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Namespaces are one honking great idea--let's do more of those!</a:t>
            </a:r>
            <a:endParaRPr lang="ko-KR" altLang="en-US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7179" y="923351"/>
            <a:ext cx="5775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en-US" altLang="ko-KR" sz="2000" spc="50" dirty="0">
                <a:ln w="127000">
                  <a:noFill/>
                </a:ln>
                <a:solidFill>
                  <a:srgbClr val="6600C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[ The Zen of Python, by Tim Peters ]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382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파이썬 설치와 </a:t>
            </a:r>
            <a:r>
              <a:rPr lang="ko-KR" altLang="en-US" dirty="0" err="1"/>
              <a:t>쉘</a:t>
            </a:r>
            <a:r>
              <a:rPr lang="ko-KR" altLang="en-US" dirty="0"/>
              <a:t> 실행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8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파이썬 홈페이지</a:t>
            </a:r>
            <a:r>
              <a:rPr lang="en-US" altLang="ko-KR" dirty="0"/>
              <a:t>(www.python.org)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쉘</a:t>
            </a:r>
            <a:r>
              <a:rPr lang="ko-KR" altLang="en-US" dirty="0"/>
              <a:t> 실행과 종료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63" y="3101580"/>
            <a:ext cx="8011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파이썬 </a:t>
            </a:r>
            <a:r>
              <a:rPr lang="ko-KR" altLang="en-US" dirty="0" err="1"/>
              <a:t>쉘</a:t>
            </a:r>
            <a:r>
              <a:rPr lang="en-US" altLang="ko-KR" dirty="0"/>
              <a:t>(IDLE) </a:t>
            </a:r>
            <a:r>
              <a:rPr lang="ko-KR" altLang="en-US" dirty="0"/>
              <a:t>사용 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3948033"/>
            <a:ext cx="7707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명령 프롬프트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6600CC"/>
                </a:solidFill>
              </a:rPr>
              <a:t>&gt;&gt;&gt;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구문 작성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6600CC"/>
                </a:solidFill>
              </a:rPr>
              <a:t>print(‘python’) 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쉘</a:t>
            </a:r>
            <a:r>
              <a:rPr lang="en-US" altLang="ko-KR" dirty="0"/>
              <a:t>, REPL</a:t>
            </a:r>
            <a:r>
              <a:rPr lang="ko-KR" altLang="en-US" dirty="0"/>
              <a:t>의 이해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6600CC"/>
                </a:solidFill>
              </a:rPr>
              <a:t>Read, Evaluate, Print, Loop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첫 코딩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en-US" altLang="ko-KR" dirty="0">
                <a:solidFill>
                  <a:srgbClr val="6600CC"/>
                </a:solidFill>
              </a:rPr>
              <a:t>print(‘Hello, World!’)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소스 파일로 저장과 실행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6600CC"/>
                </a:solidFill>
              </a:rPr>
              <a:t>*</a:t>
            </a:r>
            <a:r>
              <a:rPr lang="en-US" altLang="ko-KR" dirty="0">
                <a:solidFill>
                  <a:srgbClr val="6600CC"/>
                </a:solidFill>
              </a:rPr>
              <a:t>.</a:t>
            </a:r>
            <a:r>
              <a:rPr lang="en-US" altLang="ko-KR" dirty="0" err="1">
                <a:solidFill>
                  <a:srgbClr val="6600CC"/>
                </a:solidFill>
              </a:rPr>
              <a:t>py</a:t>
            </a:r>
            <a:r>
              <a:rPr lang="en-US" altLang="ko-KR" dirty="0">
                <a:solidFill>
                  <a:srgbClr val="6600CC"/>
                </a:solidFill>
              </a:rPr>
              <a:t> </a:t>
            </a:r>
            <a:r>
              <a:rPr lang="ko-KR" altLang="en-US" dirty="0">
                <a:solidFill>
                  <a:srgbClr val="6600CC"/>
                </a:solidFill>
              </a:rPr>
              <a:t>파일로 저장</a:t>
            </a:r>
            <a:r>
              <a:rPr lang="en-US" altLang="ko-KR" dirty="0">
                <a:solidFill>
                  <a:srgbClr val="6600CC"/>
                </a:solidFill>
              </a:rPr>
              <a:t>, </a:t>
            </a:r>
            <a:r>
              <a:rPr lang="ko-KR" altLang="en-US" dirty="0">
                <a:solidFill>
                  <a:srgbClr val="6600CC"/>
                </a:solidFill>
              </a:rPr>
              <a:t>메뉴 </a:t>
            </a:r>
            <a:r>
              <a:rPr lang="en-US" altLang="ko-KR" dirty="0">
                <a:solidFill>
                  <a:srgbClr val="6600CC"/>
                </a:solidFill>
              </a:rPr>
              <a:t>Run / Run module</a:t>
            </a:r>
            <a:endParaRPr lang="ko-KR" altLang="en-US" dirty="0">
              <a:solidFill>
                <a:srgbClr val="66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63" y="3101580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오류와 디버깅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3948033"/>
            <a:ext cx="7707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붉은 색 메시지 확인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수정 후 다시 실행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0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609240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개발환경 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개발 도구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 홈페이지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(www.python.org)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6469484"/>
            <a:ext cx="3487402" cy="2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720000" tIns="36000" rIns="0" bIns="36000" anchor="b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https://www.python.org/, 2022.01. 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발췌</a:t>
            </a: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25500" y="2019599"/>
            <a:ext cx="7530280" cy="4203400"/>
            <a:chOff x="825500" y="2095499"/>
            <a:chExt cx="7334250" cy="409397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294" t="583" r="2736" b="26316"/>
            <a:stretch/>
          </p:blipFill>
          <p:spPr>
            <a:xfrm>
              <a:off x="825500" y="2095499"/>
              <a:ext cx="7334250" cy="4093976"/>
            </a:xfrm>
            <a:prstGeom prst="rect">
              <a:avLst/>
            </a:prstGeom>
            <a:noFill/>
            <a:ln>
              <a:noFill/>
            </a:ln>
            <a:effectLst>
              <a:outerShdw dist="50800" dir="2520000" sx="102000" sy="102000" algn="ctr" rotWithShape="0">
                <a:schemeClr val="bg1">
                  <a:lumMod val="50000"/>
                  <a:alpha val="33000"/>
                </a:schemeClr>
              </a:outerShdw>
            </a:effectLst>
          </p:spPr>
        </p:pic>
        <p:sp>
          <p:nvSpPr>
            <p:cNvPr id="10" name="직사각형 9"/>
            <p:cNvSpPr/>
            <p:nvPr/>
          </p:nvSpPr>
          <p:spPr>
            <a:xfrm>
              <a:off x="7956550" y="2336800"/>
              <a:ext cx="177800" cy="16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459" t="25825" r="15928" b="37604"/>
          <a:stretch/>
        </p:blipFill>
        <p:spPr>
          <a:xfrm>
            <a:off x="836241" y="3233420"/>
            <a:ext cx="7213601" cy="2847072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개발 도구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도구의 다운로드와 실행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최신 버전 내려 받아 설치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3.10,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내려 받은 파일 이름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720479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python-3.10.1-amd64.exe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25713" y="1448529"/>
            <a:ext cx="548144" cy="585001"/>
            <a:chOff x="3571875" y="3565526"/>
            <a:chExt cx="714375" cy="762409"/>
          </a:xfrm>
        </p:grpSpPr>
        <p:grpSp>
          <p:nvGrpSpPr>
            <p:cNvPr id="11" name="그룹 10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14" name="이등변 삼각형 13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3697253" y="3605931"/>
              <a:ext cx="411977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537302" y="3230840"/>
            <a:ext cx="1912069" cy="2210296"/>
            <a:chOff x="1658575" y="3196652"/>
            <a:chExt cx="1533856" cy="1698376"/>
          </a:xfrm>
        </p:grpSpPr>
        <p:sp>
          <p:nvSpPr>
            <p:cNvPr id="16" name="직사각형 15"/>
            <p:cNvSpPr/>
            <p:nvPr/>
          </p:nvSpPr>
          <p:spPr>
            <a:xfrm>
              <a:off x="1683482" y="3196652"/>
              <a:ext cx="836962" cy="34979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58575" y="4359793"/>
              <a:ext cx="1533856" cy="5352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469484"/>
            <a:ext cx="3487402" cy="2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720000" tIns="36000" rIns="0" bIns="36000" anchor="b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https://www.python.org/, 2022.01. 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발췌</a:t>
            </a: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639" y="4769972"/>
            <a:ext cx="43064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800" spc="-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맥</a:t>
            </a:r>
            <a:r>
              <a:rPr lang="en-US" altLang="ko-KR" sz="1800" spc="-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OS</a:t>
            </a:r>
            <a:r>
              <a:rPr lang="ko-KR" altLang="en-US" sz="1800" spc="-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나 </a:t>
            </a:r>
            <a:r>
              <a:rPr lang="ko-KR" altLang="en-US" sz="1800" spc="-100" dirty="0" err="1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리눅스</a:t>
            </a:r>
            <a:r>
              <a:rPr lang="ko-KR" altLang="en-US" sz="1800" spc="-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사용자를 위한 설치 프로그램도 있으므로 적절한 파일을 </a:t>
            </a:r>
            <a:r>
              <a:rPr lang="ko-KR" altLang="en-US" sz="1800" spc="-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다운로드해</a:t>
            </a:r>
            <a:r>
              <a:rPr lang="ko-KR" altLang="en-US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설치한다</a:t>
            </a:r>
            <a:r>
              <a:rPr lang="en-US" altLang="ko-KR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8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34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개발 도구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459" t="25825" r="15928" b="37604"/>
          <a:stretch/>
        </p:blipFill>
        <p:spPr>
          <a:xfrm>
            <a:off x="836241" y="3233420"/>
            <a:ext cx="7213601" cy="2847072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06" t="25338" r="2160" b="32066"/>
          <a:stretch/>
        </p:blipFill>
        <p:spPr>
          <a:xfrm>
            <a:off x="5405521" y="2416467"/>
            <a:ext cx="5965787" cy="2810621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grpSp>
        <p:nvGrpSpPr>
          <p:cNvPr id="16" name="그룹 15"/>
          <p:cNvGrpSpPr/>
          <p:nvPr/>
        </p:nvGrpSpPr>
        <p:grpSpPr>
          <a:xfrm>
            <a:off x="3675523" y="3803184"/>
            <a:ext cx="3296087" cy="734807"/>
            <a:chOff x="3381110" y="3636440"/>
            <a:chExt cx="2644111" cy="564621"/>
          </a:xfrm>
        </p:grpSpPr>
        <p:sp>
          <p:nvSpPr>
            <p:cNvPr id="19" name="직사각형 18"/>
            <p:cNvSpPr/>
            <p:nvPr/>
          </p:nvSpPr>
          <p:spPr>
            <a:xfrm>
              <a:off x="3381110" y="3932526"/>
              <a:ext cx="783836" cy="2685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45766" y="3636440"/>
              <a:ext cx="1079455" cy="2309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cxnSp>
        <p:nvCxnSpPr>
          <p:cNvPr id="5" name="직선 화살표 연결선 4"/>
          <p:cNvCxnSpPr/>
          <p:nvPr/>
        </p:nvCxnSpPr>
        <p:spPr>
          <a:xfrm>
            <a:off x="4133162" y="4537995"/>
            <a:ext cx="0" cy="1110737"/>
          </a:xfrm>
          <a:prstGeom prst="straightConnector1">
            <a:avLst/>
          </a:pr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1" idx="2"/>
          </p:cNvCxnSpPr>
          <p:nvPr/>
        </p:nvCxnSpPr>
        <p:spPr>
          <a:xfrm rot="5400000">
            <a:off x="4696102" y="3528101"/>
            <a:ext cx="1027061" cy="2178335"/>
          </a:xfrm>
          <a:prstGeom prst="bentConnector2">
            <a:avLst/>
          </a:prstGeom>
          <a:noFill/>
          <a:ln w="25400">
            <a:solidFill>
              <a:srgbClr val="FF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0" y="6469484"/>
            <a:ext cx="3487402" cy="2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720000" tIns="36000" rIns="0" bIns="36000" anchor="b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https://www.python.org/, 2022.01. 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발췌</a:t>
            </a: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l="984" t="5324" r="1238" b="10749"/>
          <a:stretch/>
        </p:blipFill>
        <p:spPr>
          <a:xfrm>
            <a:off x="1528250" y="5648732"/>
            <a:ext cx="5104847" cy="8044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4160216" y="4734308"/>
            <a:ext cx="2116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두 가지 중 </a:t>
            </a:r>
            <a:r>
              <a:rPr lang="ko-KR" altLang="en-US" sz="1800" spc="-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하나를 선택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444188" y="2419455"/>
            <a:ext cx="1886449" cy="301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68350" y="3230839"/>
            <a:ext cx="1043337" cy="4552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도구의 다운로드와 실행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최신 버전 내려 받아 설치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3.10,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내려 받은 파일 이름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720479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python-3.10.1-amd64.exe 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5125713" y="1448529"/>
            <a:ext cx="548144" cy="585001"/>
            <a:chOff x="3571875" y="3565526"/>
            <a:chExt cx="714375" cy="762409"/>
          </a:xfrm>
        </p:grpSpPr>
        <p:grpSp>
          <p:nvGrpSpPr>
            <p:cNvPr id="43" name="그룹 42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45" name="이등변 삼각형 44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46" name="이등변 삼각형 45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3697253" y="3605931"/>
              <a:ext cx="411977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31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207254" y="2060846"/>
            <a:ext cx="593346" cy="3597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80" y="2558140"/>
            <a:ext cx="6343650" cy="3905250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57107" y="2971225"/>
            <a:ext cx="1919459" cy="654289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lIns="72000" rIns="72000" rtlCol="0" anchor="ctr">
            <a:noAutofit/>
          </a:bodyPr>
          <a:lstStyle/>
          <a:p>
            <a:pPr algn="ctr" latinLnBrk="0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윈도우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로그인 계정 이름의 하부에 설치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616837" y="2335294"/>
            <a:ext cx="2891789" cy="642880"/>
            <a:chOff x="1616837" y="2335294"/>
            <a:chExt cx="3337778" cy="642880"/>
          </a:xfrm>
        </p:grpSpPr>
        <p:cxnSp>
          <p:nvCxnSpPr>
            <p:cNvPr id="11" name="꺾인 연결선 10"/>
            <p:cNvCxnSpPr/>
            <p:nvPr/>
          </p:nvCxnSpPr>
          <p:spPr>
            <a:xfrm rot="10800000" flipV="1">
              <a:off x="1616837" y="2568802"/>
              <a:ext cx="3337778" cy="409372"/>
            </a:xfrm>
            <a:prstGeom prst="bentConnector2">
              <a:avLst/>
            </a:prstGeom>
            <a:ln w="25400">
              <a:solidFill>
                <a:srgbClr val="FF00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4954614" y="2335294"/>
              <a:ext cx="0" cy="242607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개발 도구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3633915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설치 시작 화면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541320" y="1448529"/>
            <a:ext cx="548144" cy="585001"/>
            <a:chOff x="3571875" y="3565526"/>
            <a:chExt cx="714375" cy="762409"/>
          </a:xfrm>
        </p:grpSpPr>
        <p:grpSp>
          <p:nvGrpSpPr>
            <p:cNvPr id="31" name="그룹 30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33" name="이등변 삼각형 32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34" name="이등변 삼각형 33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3630401" y="3605931"/>
              <a:ext cx="545682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844800" y="3730171"/>
            <a:ext cx="4455886" cy="11466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1138872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파이썬 설치 폴더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</a:t>
            </a:r>
            <a:r>
              <a:rPr lang="en-US" altLang="ko-KR"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:\Users\user\Appdata\Local\Programs\Python\Python310-32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727575" y="2420632"/>
            <a:ext cx="0" cy="1665593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80" y="2558140"/>
            <a:ext cx="6343650" cy="3905250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개발 도구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844800" y="5838157"/>
            <a:ext cx="2917228" cy="5535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57389" y="5461052"/>
            <a:ext cx="211693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명령 프롬프트에서 파이썬 명령어를 실행할 수도 있다</a:t>
            </a:r>
            <a:r>
              <a:rPr lang="en-US" altLang="ko-KR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endParaRPr lang="ko-KR" altLang="en-US" sz="1800" spc="-100" dirty="0"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5762028" y="5994789"/>
            <a:ext cx="615997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57389" y="2929037"/>
            <a:ext cx="211693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자신의 </a:t>
            </a:r>
            <a:r>
              <a:rPr lang="en-US" altLang="ko-KR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PC </a:t>
            </a:r>
            <a:r>
              <a:rPr lang="ko-KR" altLang="en-US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운영체제가 </a:t>
            </a:r>
            <a:r>
              <a:rPr lang="en-US" altLang="ko-KR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32</a:t>
            </a:r>
            <a:r>
              <a:rPr lang="ko-KR" altLang="en-US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비트이면 반드시 </a:t>
            </a:r>
            <a:r>
              <a:rPr lang="en-US" altLang="ko-KR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32-bit</a:t>
            </a:r>
            <a:r>
              <a:rPr lang="ko-KR" altLang="en-US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버전</a:t>
            </a:r>
            <a:r>
              <a:rPr lang="en-US" altLang="ko-KR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64</a:t>
            </a:r>
            <a:r>
              <a:rPr lang="ko-KR" altLang="en-US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비트이면 </a:t>
            </a:r>
            <a:r>
              <a:rPr lang="en-US" altLang="ko-KR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32-bit</a:t>
            </a:r>
            <a:r>
              <a:rPr lang="ko-KR" altLang="en-US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64-bit </a:t>
            </a:r>
            <a:r>
              <a:rPr lang="ko-KR" altLang="en-US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버전 모두 설치할 수 있다</a:t>
            </a:r>
            <a:r>
              <a:rPr lang="en-US" altLang="ko-KR" sz="18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800" spc="-100" dirty="0"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978620" y="3099189"/>
            <a:ext cx="399405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이등변 삼각형 57"/>
          <p:cNvSpPr/>
          <p:nvPr/>
        </p:nvSpPr>
        <p:spPr>
          <a:xfrm rot="10800000">
            <a:off x="2916538" y="5340489"/>
            <a:ext cx="209550" cy="47723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latinLnBrk="0"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spc="-10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5800" y="4927261"/>
            <a:ext cx="3135193" cy="600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간단히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D:\python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등과 같이 쉽게 접근할 수 있는 폴더에 설치 권장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3633915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설치 시작 화면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3541320" y="1448529"/>
            <a:ext cx="548144" cy="585001"/>
            <a:chOff x="3571875" y="3565526"/>
            <a:chExt cx="714375" cy="762409"/>
          </a:xfrm>
        </p:grpSpPr>
        <p:grpSp>
          <p:nvGrpSpPr>
            <p:cNvPr id="74" name="그룹 73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76" name="이등변 삼각형 75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3630401" y="3605931"/>
              <a:ext cx="545682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4207254" y="2060846"/>
            <a:ext cx="593346" cy="3597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1138872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파이썬 설치 폴더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C:\Users\user\Appdata\Local\Programs\Python\Python310-32</a:t>
            </a:r>
          </a:p>
        </p:txBody>
      </p:sp>
    </p:spTree>
    <p:extLst>
      <p:ext uri="{BB962C8B-B14F-4D97-AF65-F5344CB8AC3E}">
        <p14:creationId xmlns:p14="http://schemas.microsoft.com/office/powerpoint/2010/main" val="398566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 설치 폴더 살펴 보기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파이썬이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설치된 폴더를 살펴보려면 탐색기의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보기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체크박스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     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숨긴 항목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선택한다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 소스등과 같은 다양한 파일의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확장자를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보기 위해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체크박스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     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확장명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선택해 보자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자신의 파이썬 설치 폴더를 찾아보자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3327718" y="2491091"/>
            <a:ext cx="206707" cy="206707"/>
            <a:chOff x="8021830" y="3924300"/>
            <a:chExt cx="238125" cy="238125"/>
          </a:xfrm>
        </p:grpSpPr>
        <p:sp>
          <p:nvSpPr>
            <p:cNvPr id="37" name="직사각형 36"/>
            <p:cNvSpPr/>
            <p:nvPr/>
          </p:nvSpPr>
          <p:spPr>
            <a:xfrm>
              <a:off x="8021830" y="3924300"/>
              <a:ext cx="238125" cy="238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8" name="L 도형 37"/>
            <p:cNvSpPr/>
            <p:nvPr/>
          </p:nvSpPr>
          <p:spPr>
            <a:xfrm rot="18900000">
              <a:off x="8046968" y="3960058"/>
              <a:ext cx="202754" cy="128236"/>
            </a:xfrm>
            <a:prstGeom prst="corne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82625" y="3197211"/>
            <a:ext cx="206707" cy="206707"/>
            <a:chOff x="8021830" y="3924300"/>
            <a:chExt cx="238125" cy="238125"/>
          </a:xfrm>
        </p:grpSpPr>
        <p:sp>
          <p:nvSpPr>
            <p:cNvPr id="40" name="직사각형 39"/>
            <p:cNvSpPr/>
            <p:nvPr/>
          </p:nvSpPr>
          <p:spPr>
            <a:xfrm>
              <a:off x="8021830" y="3924300"/>
              <a:ext cx="238125" cy="238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1" name="L 도형 40"/>
            <p:cNvSpPr/>
            <p:nvPr/>
          </p:nvSpPr>
          <p:spPr>
            <a:xfrm rot="18900000">
              <a:off x="8046968" y="3960058"/>
              <a:ext cx="202754" cy="128236"/>
            </a:xfrm>
            <a:prstGeom prst="corne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4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6359</TotalTime>
  <Words>1693</Words>
  <Application>Microsoft Office PowerPoint</Application>
  <PresentationFormat>와이드스크린</PresentationFormat>
  <Paragraphs>222</Paragraphs>
  <Slides>29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Noto Sans CJK KR Bold</vt:lpstr>
      <vt:lpstr>Noto Sans CJK KR Medium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419</cp:revision>
  <dcterms:created xsi:type="dcterms:W3CDTF">2020-07-21T20:23:05Z</dcterms:created>
  <dcterms:modified xsi:type="dcterms:W3CDTF">2023-03-01T06:47:16Z</dcterms:modified>
</cp:coreProperties>
</file>