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585" r:id="rId2"/>
    <p:sldId id="1586" r:id="rId3"/>
    <p:sldId id="1546" r:id="rId4"/>
    <p:sldId id="1563" r:id="rId5"/>
    <p:sldId id="1587" r:id="rId6"/>
    <p:sldId id="1576" r:id="rId7"/>
    <p:sldId id="1577" r:id="rId8"/>
    <p:sldId id="1565" r:id="rId9"/>
    <p:sldId id="1578" r:id="rId10"/>
    <p:sldId id="1579" r:id="rId11"/>
    <p:sldId id="1566" r:id="rId12"/>
    <p:sldId id="1580" r:id="rId13"/>
    <p:sldId id="1581" r:id="rId14"/>
    <p:sldId id="1582" r:id="rId15"/>
    <p:sldId id="1567" r:id="rId16"/>
    <p:sldId id="1583" r:id="rId17"/>
    <p:sldId id="1568" r:id="rId18"/>
    <p:sldId id="1584" r:id="rId19"/>
    <p:sldId id="1558" r:id="rId20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78" userDrawn="1">
          <p15:clr>
            <a:srgbClr val="A4A3A4"/>
          </p15:clr>
        </p15:guide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4065" userDrawn="1">
          <p15:clr>
            <a:srgbClr val="A4A3A4"/>
          </p15:clr>
        </p15:guide>
        <p15:guide id="9" orient="horz" pos="1094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1412" userDrawn="1">
          <p15:clr>
            <a:srgbClr val="A4A3A4"/>
          </p15:clr>
        </p15:guide>
        <p15:guide id="12" orient="horz" pos="1631">
          <p15:clr>
            <a:srgbClr val="A4A3A4"/>
          </p15:clr>
        </p15:guide>
        <p15:guide id="13" pos="578">
          <p15:clr>
            <a:srgbClr val="A4A3A4"/>
          </p15:clr>
        </p15:guide>
        <p15:guide id="14" pos="3811">
          <p15:clr>
            <a:srgbClr val="A4A3A4"/>
          </p15:clr>
        </p15:guide>
        <p15:guide id="15" pos="5318">
          <p15:clr>
            <a:srgbClr val="A4A3A4"/>
          </p15:clr>
        </p15:guide>
        <p15:guide id="16" pos="81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FF00"/>
    <a:srgbClr val="6600CC"/>
    <a:srgbClr val="201929"/>
    <a:srgbClr val="370086"/>
    <a:srgbClr val="C8C0D3"/>
    <a:srgbClr val="FFFFFF"/>
    <a:srgbClr val="D9D9D9"/>
    <a:srgbClr val="FFFFCC"/>
    <a:srgbClr val="C8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94704" autoAdjust="0"/>
  </p:normalViewPr>
  <p:slideViewPr>
    <p:cSldViewPr snapToGrid="0">
      <p:cViewPr varScale="1">
        <p:scale>
          <a:sx n="101" d="100"/>
          <a:sy n="101" d="100"/>
        </p:scale>
        <p:origin x="114" y="552"/>
      </p:cViewPr>
      <p:guideLst>
        <p:guide pos="2978"/>
        <p:guide orient="horz" pos="572"/>
        <p:guide orient="horz" pos="890"/>
        <p:guide orient="horz" pos="1026"/>
        <p:guide orient="horz" pos="4065"/>
        <p:guide orient="horz" pos="1094"/>
        <p:guide orient="horz" pos="1661"/>
        <p:guide orient="horz" pos="1412"/>
        <p:guide orient="horz" pos="1631"/>
        <p:guide pos="578"/>
        <p:guide pos="3811"/>
        <p:guide pos="5318"/>
        <p:guide pos="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f1cac8d9-9172-4d6c-9b10-74cb51d57900" providerId="ADAL" clId="{5ED21745-9693-4AE2-A138-69F6254E41C2}"/>
    <pc:docChg chg="custSel modSld">
      <pc:chgData name=" " userId="f1cac8d9-9172-4d6c-9b10-74cb51d57900" providerId="ADAL" clId="{5ED21745-9693-4AE2-A138-69F6254E41C2}" dt="2023-03-01T07:39:43.129" v="50" actId="478"/>
      <pc:docMkLst>
        <pc:docMk/>
      </pc:docMkLst>
      <pc:sldChg chg="modSp">
        <pc:chgData name=" " userId="f1cac8d9-9172-4d6c-9b10-74cb51d57900" providerId="ADAL" clId="{5ED21745-9693-4AE2-A138-69F6254E41C2}" dt="2023-03-01T07:39:21.473" v="49" actId="14100"/>
        <pc:sldMkLst>
          <pc:docMk/>
          <pc:sldMk cId="2328928683" sldId="1567"/>
        </pc:sldMkLst>
        <pc:spChg chg="mod">
          <ac:chgData name=" " userId="f1cac8d9-9172-4d6c-9b10-74cb51d57900" providerId="ADAL" clId="{5ED21745-9693-4AE2-A138-69F6254E41C2}" dt="2023-03-01T07:38:56.559" v="12" actId="1038"/>
          <ac:spMkLst>
            <pc:docMk/>
            <pc:sldMk cId="2328928683" sldId="1567"/>
            <ac:spMk id="2" creationId="{00000000-0000-0000-0000-000000000000}"/>
          </ac:spMkLst>
        </pc:spChg>
        <pc:grpChg chg="mod">
          <ac:chgData name=" " userId="f1cac8d9-9172-4d6c-9b10-74cb51d57900" providerId="ADAL" clId="{5ED21745-9693-4AE2-A138-69F6254E41C2}" dt="2023-03-01T07:39:21.473" v="49" actId="14100"/>
          <ac:grpSpMkLst>
            <pc:docMk/>
            <pc:sldMk cId="2328928683" sldId="1567"/>
            <ac:grpSpMk id="3" creationId="{00000000-0000-0000-0000-000000000000}"/>
          </ac:grpSpMkLst>
        </pc:grpChg>
        <pc:cxnChg chg="mod">
          <ac:chgData name=" " userId="f1cac8d9-9172-4d6c-9b10-74cb51d57900" providerId="ADAL" clId="{5ED21745-9693-4AE2-A138-69F6254E41C2}" dt="2023-03-01T07:39:13.739" v="48" actId="1037"/>
          <ac:cxnSpMkLst>
            <pc:docMk/>
            <pc:sldMk cId="2328928683" sldId="1567"/>
            <ac:cxnSpMk id="10" creationId="{00000000-0000-0000-0000-000000000000}"/>
          </ac:cxnSpMkLst>
        </pc:cxnChg>
      </pc:sldChg>
      <pc:sldChg chg="delSp">
        <pc:chgData name=" " userId="f1cac8d9-9172-4d6c-9b10-74cb51d57900" providerId="ADAL" clId="{5ED21745-9693-4AE2-A138-69F6254E41C2}" dt="2023-03-01T07:37:55.389" v="0" actId="478"/>
        <pc:sldMkLst>
          <pc:docMk/>
          <pc:sldMk cId="3956463479" sldId="1576"/>
        </pc:sldMkLst>
        <pc:spChg chg="del">
          <ac:chgData name=" " userId="f1cac8d9-9172-4d6c-9b10-74cb51d57900" providerId="ADAL" clId="{5ED21745-9693-4AE2-A138-69F6254E41C2}" dt="2023-03-01T07:37:55.389" v="0" actId="478"/>
          <ac:spMkLst>
            <pc:docMk/>
            <pc:sldMk cId="3956463479" sldId="1576"/>
            <ac:spMk id="20" creationId="{00000000-0000-0000-0000-000000000000}"/>
          </ac:spMkLst>
        </pc:spChg>
      </pc:sldChg>
      <pc:sldChg chg="delSp">
        <pc:chgData name=" " userId="f1cac8d9-9172-4d6c-9b10-74cb51d57900" providerId="ADAL" clId="{5ED21745-9693-4AE2-A138-69F6254E41C2}" dt="2023-03-01T07:39:43.129" v="50" actId="478"/>
        <pc:sldMkLst>
          <pc:docMk/>
          <pc:sldMk cId="99960332" sldId="1584"/>
        </pc:sldMkLst>
        <pc:spChg chg="del">
          <ac:chgData name=" " userId="f1cac8d9-9172-4d6c-9b10-74cb51d57900" providerId="ADAL" clId="{5ED21745-9693-4AE2-A138-69F6254E41C2}" dt="2023-03-01T07:39:43.129" v="50" actId="478"/>
          <ac:spMkLst>
            <pc:docMk/>
            <pc:sldMk cId="99960332" sldId="1584"/>
            <ac:spMk id="10" creationId="{00000000-0000-0000-0000-000000000000}"/>
          </ac:spMkLst>
        </pc:spChg>
      </pc:sldChg>
    </pc:docChg>
  </pc:docChgLst>
  <pc:docChgLst>
    <pc:chgData name=" " userId="f1cac8d9-9172-4d6c-9b10-74cb51d57900" providerId="ADAL" clId="{137DED8A-0C72-422A-A058-59ABFAD1178D}"/>
    <pc:docChg chg="custSel modMainMaster">
      <pc:chgData name=" " userId="f1cac8d9-9172-4d6c-9b10-74cb51d57900" providerId="ADAL" clId="{137DED8A-0C72-422A-A058-59ABFAD1178D}" dt="2023-03-01T08:25:02.298" v="2" actId="478"/>
      <pc:docMkLst>
        <pc:docMk/>
      </pc:docMkLst>
      <pc:sldMasterChg chg="delSp modSldLayout">
        <pc:chgData name=" " userId="f1cac8d9-9172-4d6c-9b10-74cb51d57900" providerId="ADAL" clId="{137DED8A-0C72-422A-A058-59ABFAD1178D}" dt="2023-03-01T08:25:02.298" v="2" actId="478"/>
        <pc:sldMasterMkLst>
          <pc:docMk/>
          <pc:sldMasterMk cId="713200830" sldId="2147483648"/>
        </pc:sldMasterMkLst>
        <pc:picChg chg="del">
          <ac:chgData name=" " userId="f1cac8d9-9172-4d6c-9b10-74cb51d57900" providerId="ADAL" clId="{137DED8A-0C72-422A-A058-59ABFAD1178D}" dt="2023-03-01T08:24:57.970" v="0" actId="478"/>
          <ac:picMkLst>
            <pc:docMk/>
            <pc:sldMasterMk cId="713200830" sldId="2147483648"/>
            <ac:picMk id="4" creationId="{00000000-0000-0000-0000-000000000000}"/>
          </ac:picMkLst>
        </pc:picChg>
        <pc:sldLayoutChg chg="delSp">
          <pc:chgData name=" " userId="f1cac8d9-9172-4d6c-9b10-74cb51d57900" providerId="ADAL" clId="{137DED8A-0C72-422A-A058-59ABFAD1178D}" dt="2023-03-01T08:25:00.306" v="1" actId="478"/>
          <pc:sldLayoutMkLst>
            <pc:docMk/>
            <pc:sldMasterMk cId="713200830" sldId="2147483648"/>
            <pc:sldLayoutMk cId="653358699" sldId="2147483660"/>
          </pc:sldLayoutMkLst>
          <pc:picChg chg="del">
            <ac:chgData name=" " userId="f1cac8d9-9172-4d6c-9b10-74cb51d57900" providerId="ADAL" clId="{137DED8A-0C72-422A-A058-59ABFAD1178D}" dt="2023-03-01T08:25:00.306" v="1" actId="478"/>
            <ac:picMkLst>
              <pc:docMk/>
              <pc:sldMasterMk cId="713200830" sldId="2147483648"/>
              <pc:sldLayoutMk cId="653358699" sldId="2147483660"/>
              <ac:picMk id="7" creationId="{00000000-0000-0000-0000-000000000000}"/>
            </ac:picMkLst>
          </pc:picChg>
        </pc:sldLayoutChg>
        <pc:sldLayoutChg chg="delSp">
          <pc:chgData name=" " userId="f1cac8d9-9172-4d6c-9b10-74cb51d57900" providerId="ADAL" clId="{137DED8A-0C72-422A-A058-59ABFAD1178D}" dt="2023-03-01T08:25:02.298" v="2" actId="478"/>
          <pc:sldLayoutMkLst>
            <pc:docMk/>
            <pc:sldMasterMk cId="713200830" sldId="2147483648"/>
            <pc:sldLayoutMk cId="1167603482" sldId="2147483665"/>
          </pc:sldLayoutMkLst>
          <pc:picChg chg="del">
            <ac:chgData name=" " userId="f1cac8d9-9172-4d6c-9b10-74cb51d57900" providerId="ADAL" clId="{137DED8A-0C72-422A-A058-59ABFAD1178D}" dt="2023-03-01T08:25:02.298" v="2" actId="478"/>
            <ac:picMkLst>
              <pc:docMk/>
              <pc:sldMasterMk cId="713200830" sldId="2147483648"/>
              <pc:sldLayoutMk cId="1167603482" sldId="2147483665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2023-03-01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851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6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 w="19050"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>
            <a:noAutofit/>
          </a:bodyPr>
          <a:lstStyle/>
          <a:p>
            <a:pPr algn="ctr" latinLnBrk="0"/>
            <a:endParaRPr lang="ko-KR" altLang="en-US" sz="8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1444292" y="3764286"/>
            <a:ext cx="1870587" cy="1360762"/>
            <a:chOff x="1698292" y="3764286"/>
            <a:chExt cx="1870587" cy="1360762"/>
          </a:xfrm>
        </p:grpSpPr>
        <p:sp>
          <p:nvSpPr>
            <p:cNvPr id="14" name="이등변 삼각형 13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5" name="이등변 삼각형 14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8623392" y="1592788"/>
            <a:ext cx="785812" cy="571640"/>
            <a:chOff x="1698292" y="3764286"/>
            <a:chExt cx="1870587" cy="1360762"/>
          </a:xfrm>
        </p:grpSpPr>
        <p:sp>
          <p:nvSpPr>
            <p:cNvPr id="17" name="이등변 삼각형 16"/>
            <p:cNvSpPr/>
            <p:nvPr/>
          </p:nvSpPr>
          <p:spPr>
            <a:xfrm>
              <a:off x="1990391" y="3764286"/>
              <a:ext cx="1578488" cy="1360762"/>
            </a:xfrm>
            <a:prstGeom prst="triangle">
              <a:avLst>
                <a:gd name="adj" fmla="val 54615"/>
              </a:avLst>
            </a:prstGeom>
            <a:solidFill>
              <a:srgbClr val="2E00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>
              <a:off x="1698292" y="3962401"/>
              <a:ext cx="1348674" cy="1162647"/>
            </a:xfrm>
            <a:prstGeom prst="triangle">
              <a:avLst>
                <a:gd name="adj" fmla="val 54615"/>
              </a:avLst>
            </a:prstGeom>
            <a:solidFill>
              <a:srgbClr val="66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3468576" y="5131996"/>
            <a:ext cx="5423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10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2A006D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PYTHON PROGRAMMING</a:t>
            </a:r>
            <a:endParaRPr lang="ko-KR" altLang="en-US" sz="2000" kern="1200" spc="10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2A006D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정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77750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rgbClr val="F3EAFA">
                    <a:alpha val="87000"/>
                  </a:srgb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 rot="16200000">
            <a:off x="-2026718" y="3393990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6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26336"/>
            <a:ext cx="3150604" cy="49215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40975"/>
            <a:ext cx="2353905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3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파이썬 </a:t>
            </a:r>
            <a:r>
              <a:rPr lang="ko-KR" altLang="en-US" sz="23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프로그래밍</a:t>
            </a:r>
            <a:endParaRPr lang="en-US" altLang="ko-KR" sz="23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2026718" y="2773399"/>
            <a:ext cx="450873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3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강원교육튼튼" panose="02020603020101020101" pitchFamily="18" charset="-127"/>
                <a:ea typeface="강원교육튼튼" panose="02020603020101020101" pitchFamily="18" charset="-127"/>
                <a:cs typeface="+mn-cs"/>
              </a:rPr>
              <a:t>PYTHON PROGRAMMING</a:t>
            </a:r>
            <a:endParaRPr lang="ko-KR" altLang="en-US" sz="2300" kern="1200" spc="3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/>
              <a:latin typeface="강원교육튼튼" panose="02020603020101020101" pitchFamily="18" charset="-127"/>
              <a:ea typeface="강원교육튼튼" panose="02020603020101020101" pitchFamily="18" charset="-127"/>
              <a:cs typeface="+mn-cs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2779422" y="227279"/>
            <a:ext cx="3421353" cy="49120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842792" y="247833"/>
            <a:ext cx="359610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10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키와 값인 쌍의 나열인 </a:t>
            </a:r>
            <a:r>
              <a:rPr lang="ko-KR" altLang="en-US" sz="210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100" spc="-10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5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895350" y="3938058"/>
            <a:ext cx="476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006600" y="3692525"/>
            <a:ext cx="2540000" cy="4910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20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차시</a:t>
            </a:r>
            <a:r>
              <a:rPr lang="ko-KR" altLang="en-US" sz="2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</a:t>
            </a:r>
            <a:endParaRPr lang="ko-KR" altLang="en-US" sz="2800" dirty="0">
              <a:solidFill>
                <a:srgbClr val="2B004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6150" y="4360610"/>
            <a:ext cx="4260900" cy="1668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키와 값인 쌍의 나열인 </a:t>
            </a: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4000" spc="50" dirty="0">
              <a:ln w="127000">
                <a:noFill/>
              </a:ln>
              <a:solidFill>
                <a:srgbClr val="2B004C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3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강좌 정보로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생성해 각각의 항목 값 참조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강좌 정보로 구성된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생성과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3271" y="2054814"/>
            <a:ext cx="7669216" cy="27399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강좌명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기초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개설년도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학점시수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447675">
              <a:buClr>
                <a:schemeClr val="tx1">
                  <a:lumMod val="75000"/>
                  <a:lumOff val="25000"/>
                </a:schemeClr>
              </a:buClr>
            </a:pP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기초 김민국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3" y="2054814"/>
            <a:ext cx="657227" cy="27399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492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dict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dict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일련의 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쌍으로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리스트 형식과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형식을 모두 사용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607179"/>
            <a:ext cx="8429625" cy="2453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]])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([(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)])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),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96519" y="3350731"/>
            <a:ext cx="1525905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6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함수 </a:t>
            </a:r>
            <a:r>
              <a:rPr lang="en-US" altLang="ko-KR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dict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()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의 사용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dict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84423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키가 단순 문자열이면 간단히 월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‘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monday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’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키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항목 나열로도 지정 가능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17575" y="2471014"/>
            <a:ext cx="8429625" cy="1972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(day)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tuesday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wednesday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752539" y="2529629"/>
            <a:ext cx="280886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46877" y="2506184"/>
            <a:ext cx="280886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73409" y="2517906"/>
            <a:ext cx="280886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1284896" y="3785837"/>
            <a:ext cx="8442327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271463" indent="-271463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Tx/>
              <a:buChar char="-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문자열 입력 오류 발생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85875" y="4206031"/>
            <a:ext cx="9335233" cy="1972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day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{'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': '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noday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'}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’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“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SyntaxError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expression cannot contain assignment, perhaps you meant "=="? 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day1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7030A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monday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SyntaxError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expression cannot contain assignment, perhaps you meant "=="?</a:t>
            </a:r>
          </a:p>
          <a:p>
            <a:pPr indent="17621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46667" y="5458819"/>
            <a:ext cx="140443" cy="26963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891862" y="4217218"/>
            <a:ext cx="0" cy="207846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52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48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방탄소년단 정보를 저장하는 다양한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 방법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03270" y="1645768"/>
            <a:ext cx="8353430" cy="4793132"/>
            <a:chOff x="803271" y="1645768"/>
            <a:chExt cx="7669218" cy="4793132"/>
          </a:xfrm>
        </p:grpSpPr>
        <p:sp>
          <p:nvSpPr>
            <p:cNvPr id="12" name="직사각형 11"/>
            <p:cNvSpPr/>
            <p:nvPr/>
          </p:nvSpPr>
          <p:spPr>
            <a:xfrm>
              <a:off x="803272" y="2050360"/>
              <a:ext cx="7669216" cy="38805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ctr"/>
            <a:lstStyle/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  bts1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그룹명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방탄소년단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인원수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리더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김남준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  bts1[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소속사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빅히트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엔터테인먼트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;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 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(bts1)    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4  bts2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dict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([[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그룹명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방탄소년단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], 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인원수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]])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5 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(bts2)    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6  bts3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dict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(((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리더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김남준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), (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소속사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빅히트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엔터테인먼트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)))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 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(bts3)    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8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 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bts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dict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그룹명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방탄소년단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인원수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리더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김남준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소속사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빅히트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엔터테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10 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인먼트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11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구성원 추가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12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bts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구성원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'RM'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진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슈가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제이홉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지민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뷔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정국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13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14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bts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전체 출력</a:t>
              </a:r>
            </a:p>
            <a:p>
              <a:pPr marL="93663"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15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bts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구성원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구성원 출력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03273" y="1645768"/>
              <a:ext cx="7669216" cy="3905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803273" y="1705735"/>
              <a:ext cx="657143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ts val="2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[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코딩실습</a:t>
              </a:r>
              <a:r>
                <a:rPr lang="en-US" altLang="ko-KR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] 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방탄소년단 정보를 저장하는 다양한 </a:t>
              </a:r>
              <a:r>
                <a:rPr lang="ko-KR" altLang="en-US" sz="20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딕셔너리</a:t>
              </a:r>
              <a:r>
                <a:rPr lang="ko-KR" altLang="en-US" sz="20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bg1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생성과 참조</a:t>
              </a:r>
              <a:endPara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614038-CA5E-4515-AC9B-1A9E8B5D39B0}"/>
                </a:ext>
              </a:extLst>
            </p:cNvPr>
            <p:cNvSpPr txBox="1"/>
            <p:nvPr/>
          </p:nvSpPr>
          <p:spPr>
            <a:xfrm>
              <a:off x="6781800" y="1691667"/>
              <a:ext cx="167640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latinLnBrk="0">
                <a:lnSpc>
                  <a:spcPts val="2000"/>
                </a:lnSpc>
                <a:buClr>
                  <a:schemeClr val="tx1">
                    <a:lumMod val="65000"/>
                    <a:lumOff val="35000"/>
                  </a:schemeClr>
                </a:buClr>
              </a:pPr>
              <a:r>
                <a:rPr lang="ko-KR" altLang="en-US" sz="16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FF00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난이도 기본</a:t>
              </a:r>
              <a:endParaRPr lang="en-US" altLang="ko-KR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03271" y="5930900"/>
              <a:ext cx="7669218" cy="50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tIns="36000" bIns="36000" rtlCol="0" anchor="ctr"/>
            <a:lstStyle/>
            <a:p>
              <a:pPr marL="533400" indent="-533400">
                <a:buClr>
                  <a:srgbClr val="6600CC"/>
                </a:buClr>
                <a:buFont typeface="Noto Sans CJK KR Bold" panose="020B0800000000000000" pitchFamily="34" charset="-127"/>
                <a:buChar char="✚"/>
              </a:pP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9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번 줄에서 키인 </a:t>
              </a:r>
              <a:r>
                <a:rPr lang="ko-KR" altLang="en-US" sz="1800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그룹명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, </a:t>
              </a:r>
              <a:r>
                <a:rPr lang="ko-KR" altLang="en-US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인원수 등에는 따옴표를 붙이면 안 된다</a:t>
              </a:r>
              <a:r>
                <a:rPr lang="en-US" altLang="ko-KR" sz="1800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.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03273" y="5930900"/>
              <a:ext cx="604854" cy="50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spc="-100" dirty="0">
                  <a:ln>
                    <a:solidFill>
                      <a:srgbClr val="4F81BD">
                        <a:shade val="50000"/>
                        <a:alpha val="1000"/>
                      </a:srgbClr>
                    </a:solidFill>
                  </a:ln>
                  <a:solidFill>
                    <a:prstClr val="white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주의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35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485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방탄소년단 정보를 저장하는 다양한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 방법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3272" y="1645768"/>
            <a:ext cx="8353428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2" y="1705735"/>
            <a:ext cx="71577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방탄소년단 정보를 저장하는 다양한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생성과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7315176" y="1691667"/>
            <a:ext cx="182596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03271" y="2054814"/>
            <a:ext cx="8337866" cy="2974386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rIns="288000" bIns="36000" rtlCol="0" anchor="ctr"/>
          <a:lstStyle/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그룹명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리더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김남준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소속사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빅히트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엔터테인먼트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그룹명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리더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김남준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소속사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빅히트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엔터테인먼트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그룹명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방탄소년단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인원수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리더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':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김남준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소속사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빅히트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엔터테인먼트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구성원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'RM'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슈가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제이홉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지민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정국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'RM'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슈가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제이홉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지민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뷔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정국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03273" y="2054814"/>
            <a:ext cx="657227" cy="2974386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</a:p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03271" y="5045810"/>
            <a:ext cx="8337866" cy="10819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1257300" indent="-1257300" latinLnBrk="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방탄소년단의 주요 히트곡을 키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‘songs’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 두세 곡 저장해 출력하는 프로그램을 추가해보자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18" name="내용 개체 틀 5"/>
          <p:cNvPicPr>
            <a:picLocks noChangeAspect="1"/>
          </p:cNvPicPr>
          <p:nvPr/>
        </p:nvPicPr>
        <p:blipFill rotWithShape="1">
          <a:blip r:embed="rId2"/>
          <a:srcRect t="88707" r="80704"/>
          <a:stretch/>
        </p:blipFill>
        <p:spPr>
          <a:xfrm>
            <a:off x="863039" y="5123337"/>
            <a:ext cx="1454492" cy="932498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005896" y="3908895"/>
            <a:ext cx="3806439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613483" y="4134076"/>
            <a:ext cx="1237227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37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키로 정수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실수 등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>
          <a:xfrm>
            <a:off x="8601075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3921532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딕셔너리의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키는 수정 불가능한 객체는 모두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547387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정수는 물론 실수도 가능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447434" y="1639291"/>
            <a:ext cx="7535012" cy="4791555"/>
            <a:chOff x="3491172" y="2429861"/>
            <a:chExt cx="7481297" cy="4791555"/>
          </a:xfrm>
        </p:grpSpPr>
        <p:sp>
          <p:nvSpPr>
            <p:cNvPr id="9" name="직사각형 8"/>
            <p:cNvSpPr/>
            <p:nvPr/>
          </p:nvSpPr>
          <p:spPr>
            <a:xfrm>
              <a:off x="3731631" y="2429861"/>
              <a:ext cx="7240838" cy="4791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(real)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(real)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(real)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1.61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황금비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 </a:t>
              </a:r>
            </a:p>
            <a:p>
              <a:pPr indent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(real) </a:t>
              </a:r>
            </a:p>
            <a:p>
              <a:pPr marL="176213" latinLnBrk="0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자연 수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1.61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황금비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91172" y="2429862"/>
              <a:ext cx="473400" cy="4791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4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5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6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8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10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11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12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13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14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15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cxnSp>
        <p:nvCxnSpPr>
          <p:cNvPr id="10" name="직선 연결선 9"/>
          <p:cNvCxnSpPr>
            <a:cxnSpLocks/>
          </p:cNvCxnSpPr>
          <p:nvPr/>
        </p:nvCxnSpPr>
        <p:spPr>
          <a:xfrm>
            <a:off x="4781993" y="1592067"/>
            <a:ext cx="0" cy="476110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92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딕셔너리의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키로 정수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,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실수 등 사용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40270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새로운 키로 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키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값의 항목이 삽입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771284" y="1632697"/>
            <a:ext cx="7315207" cy="4791555"/>
            <a:chOff x="3491172" y="2429861"/>
            <a:chExt cx="7938829" cy="4791555"/>
          </a:xfrm>
        </p:grpSpPr>
        <p:sp>
          <p:nvSpPr>
            <p:cNvPr id="7" name="직사각형 6"/>
            <p:cNvSpPr/>
            <p:nvPr/>
          </p:nvSpPr>
          <p:spPr>
            <a:xfrm>
              <a:off x="3731631" y="2429861"/>
              <a:ext cx="7698370" cy="4791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3.14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원주율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2.71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오일러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 수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21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(real[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1.61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황금비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month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'January'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'February'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'March'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(month[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February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(month[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])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# 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오류발생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Traceback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(most recent call last):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  File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"&lt;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stdin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line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in 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module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KeyError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491172" y="2429862"/>
              <a:ext cx="473400" cy="4791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16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17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18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19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20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21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22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23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24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25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26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27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28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29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30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31</a:t>
              </a:r>
            </a:p>
            <a:p>
              <a:pPr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1" y="3614130"/>
            <a:ext cx="4027033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latinLnBrk="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month[0]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5" y="4200331"/>
            <a:ext cx="361632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첨자가 아니라 키를 의미</a:t>
            </a:r>
          </a:p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month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키 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KeyError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105843" y="1634767"/>
            <a:ext cx="0" cy="451155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5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8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1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9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월의 영어 단어로 구성되는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17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803272" y="2050360"/>
            <a:ext cx="7669216" cy="37760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month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'January'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'February'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'March'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'April'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'May'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'June'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'July'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'August'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month[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'September'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(month)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from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random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임의로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5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번의 월 단어 출력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12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for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i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range(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):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13     r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randint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14   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'%d: %s'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% (r, month[r]))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영어 단어 구성과 검색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3270" y="5825393"/>
            <a:ext cx="7669219" cy="50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줄에서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줄까지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month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개의 항목을 삽입한다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03272" y="5825393"/>
            <a:ext cx="658816" cy="50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737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7" y="853501"/>
            <a:ext cx="882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1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월에서 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9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월의 영어 단어로 구성되는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영어 단어 구성과 검색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응용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3271" y="2054814"/>
            <a:ext cx="7654929" cy="2739924"/>
          </a:xfrm>
          <a:prstGeom prst="rect">
            <a:avLst/>
          </a:prstGeom>
          <a:solidFill>
            <a:srgbClr val="F3E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'January'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2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'February'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'March'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'April'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'May'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'June'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'July'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'August'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'September'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April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June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July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September</a:t>
            </a:r>
          </a:p>
          <a:p>
            <a:pPr marL="447675" latinLnBrk="0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August 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157015"/>
              </a:solidFill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03273" y="2054814"/>
            <a:ext cx="657227" cy="2739924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latinLnBrk="0">
              <a:lnSpc>
                <a:spcPts val="2000"/>
              </a:lnSpc>
              <a:buClr>
                <a:prstClr val="black">
                  <a:lumMod val="65000"/>
                  <a:lumOff val="35000"/>
                </a:prstClr>
              </a:buClr>
            </a:pPr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</a:t>
            </a:r>
            <a:endParaRPr lang="en-US" altLang="ko-KR" sz="2000" spc="-100" dirty="0">
              <a:ln>
                <a:solidFill>
                  <a:srgbClr val="4F81BD">
                    <a:shade val="50000"/>
                    <a:alpha val="1000"/>
                  </a:srgbClr>
                </a:solidFill>
              </a:ln>
              <a:solidFill>
                <a:prstClr val="white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6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0663" y="1100649"/>
            <a:ext cx="6438078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  <a:defRPr sz="4000" spc="5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defRPr>
            </a:lvl1pPr>
          </a:lstStyle>
          <a:p>
            <a:r>
              <a:rPr lang="ko-KR" altLang="en-US" dirty="0" err="1"/>
              <a:t>딕셔너리의</a:t>
            </a:r>
            <a:r>
              <a:rPr lang="ko-KR" altLang="en-US" dirty="0"/>
              <a:t> 이해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8119" y="1947102"/>
            <a:ext cx="7707719" cy="46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3000"/>
              </a:lnSpc>
              <a:defRPr sz="20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en-US" altLang="ko-KR" dirty="0"/>
              <a:t>… </a:t>
            </a:r>
            <a:r>
              <a:rPr lang="ko-KR" altLang="en-US" dirty="0"/>
              <a:t>키와 값의 목록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769" y="3639666"/>
            <a:ext cx="7707720" cy="2351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000" dirty="0"/>
              <a:t>… {}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</a:t>
            </a:r>
            <a:r>
              <a:rPr lang="ko-KR" altLang="en-US" sz="2000" dirty="0"/>
              <a:t>함수 </a:t>
            </a:r>
            <a:r>
              <a:rPr lang="en-US" altLang="ko-KR" sz="2000" dirty="0" err="1"/>
              <a:t>dict</a:t>
            </a:r>
            <a:r>
              <a:rPr lang="en-US" altLang="ko-KR" sz="2000" dirty="0"/>
              <a:t>()</a:t>
            </a:r>
          </a:p>
          <a:p>
            <a:pPr>
              <a:lnSpc>
                <a:spcPts val="3600"/>
              </a:lnSpc>
            </a:pPr>
            <a:r>
              <a:rPr lang="en-US" altLang="ko-KR" sz="2000" dirty="0"/>
              <a:t>… </a:t>
            </a:r>
            <a:r>
              <a:rPr lang="ko-KR" altLang="en-US" sz="2000" dirty="0" err="1"/>
              <a:t>딕셔너리의</a:t>
            </a:r>
            <a:r>
              <a:rPr lang="ko-KR" altLang="en-US" sz="2000" dirty="0"/>
              <a:t> 키 사용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rgbClr val="6600CC"/>
                </a:solidFill>
              </a:rPr>
              <a:t>Immutable </a:t>
            </a:r>
            <a:r>
              <a:rPr lang="ko-KR" altLang="en-US" sz="2000" dirty="0">
                <a:solidFill>
                  <a:srgbClr val="6600CC"/>
                </a:solidFill>
              </a:rPr>
              <a:t>객체만 가능</a:t>
            </a:r>
            <a:endParaRPr lang="en-US" altLang="ko-KR" sz="2000" dirty="0">
              <a:solidFill>
                <a:srgbClr val="6600CC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ko-KR" sz="2000" dirty="0">
                <a:solidFill>
                  <a:srgbClr val="6600CC"/>
                </a:solidFill>
              </a:rPr>
              <a:t>      int,</a:t>
            </a:r>
            <a:r>
              <a:rPr lang="ko-KR" altLang="en-US" sz="2000" dirty="0">
                <a:solidFill>
                  <a:srgbClr val="6600CC"/>
                </a:solidFill>
              </a:rPr>
              <a:t> </a:t>
            </a:r>
            <a:r>
              <a:rPr lang="en-US" altLang="ko-KR" sz="2000" dirty="0">
                <a:solidFill>
                  <a:srgbClr val="6600CC"/>
                </a:solidFill>
              </a:rPr>
              <a:t>float,</a:t>
            </a:r>
            <a:r>
              <a:rPr lang="ko-KR" altLang="en-US" sz="2000" dirty="0">
                <a:solidFill>
                  <a:srgbClr val="6600CC"/>
                </a:solidFill>
              </a:rPr>
              <a:t> </a:t>
            </a:r>
            <a:r>
              <a:rPr lang="en-US" altLang="ko-KR" sz="2000" dirty="0">
                <a:solidFill>
                  <a:srgbClr val="6600CC"/>
                </a:solidFill>
              </a:rPr>
              <a:t>str,</a:t>
            </a:r>
            <a:r>
              <a:rPr lang="ko-KR" altLang="en-US" sz="2000" dirty="0">
                <a:solidFill>
                  <a:srgbClr val="6600CC"/>
                </a:solidFill>
              </a:rPr>
              <a:t> </a:t>
            </a:r>
            <a:r>
              <a:rPr lang="en-US" altLang="ko-KR" sz="2000" dirty="0">
                <a:solidFill>
                  <a:srgbClr val="6600CC"/>
                </a:solidFill>
              </a:rPr>
              <a:t>tuple</a:t>
            </a:r>
            <a:r>
              <a:rPr lang="ko-KR" altLang="en-US" sz="2000" dirty="0">
                <a:solidFill>
                  <a:srgbClr val="6600CC"/>
                </a:solidFill>
              </a:rPr>
              <a:t> 등</a:t>
            </a:r>
          </a:p>
          <a:p>
            <a:pPr>
              <a:lnSpc>
                <a:spcPts val="3600"/>
              </a:lnSpc>
            </a:pP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60663" y="2877429"/>
            <a:ext cx="4369245" cy="751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4000" spc="50" dirty="0" err="1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40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95784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460663" y="1133307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370086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학습개요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4768" y="1947102"/>
            <a:ext cx="7707719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딕셔너리의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이해</a:t>
            </a:r>
          </a:p>
          <a:p>
            <a:pPr>
              <a:lnSpc>
                <a:spcPts val="3600"/>
              </a:lnSpc>
            </a:pPr>
            <a:r>
              <a:rPr lang="en-US" altLang="ko-KR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… </a:t>
            </a:r>
            <a:r>
              <a:rPr lang="ko-KR" altLang="en-US" sz="2200" spc="-50" dirty="0" err="1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생성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4769" y="4186986"/>
            <a:ext cx="7707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4000"/>
              </a:lnSpc>
              <a:defRPr sz="2400" spc="-5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/>
              <a:t>키와 값의 목록인 </a:t>
            </a:r>
            <a:r>
              <a:rPr lang="ko-KR" altLang="en-US" sz="2200" dirty="0" err="1"/>
              <a:t>딕셔너리를</a:t>
            </a:r>
            <a:r>
              <a:rPr lang="ko-KR" altLang="en-US" sz="2200" dirty="0"/>
              <a:t> 이해할 수 있다</a:t>
            </a:r>
            <a:r>
              <a:rPr lang="en-US" altLang="ko-KR" sz="2200" dirty="0"/>
              <a:t>. 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딕셔너리를</a:t>
            </a:r>
            <a:r>
              <a:rPr lang="ko-KR" altLang="en-US" sz="2200" dirty="0"/>
              <a:t> 생성할 수 있다</a:t>
            </a:r>
            <a:r>
              <a:rPr lang="en-US" altLang="ko-KR" sz="2200" dirty="0"/>
              <a:t>.</a:t>
            </a:r>
          </a:p>
          <a:p>
            <a:pPr>
              <a:lnSpc>
                <a:spcPts val="3600"/>
              </a:lnSpc>
            </a:pPr>
            <a:r>
              <a:rPr lang="en-US" altLang="ko-KR" sz="2200" dirty="0"/>
              <a:t>… </a:t>
            </a:r>
            <a:r>
              <a:rPr lang="ko-KR" altLang="en-US" sz="2200" dirty="0" err="1"/>
              <a:t>딕셔너리</a:t>
            </a:r>
            <a:r>
              <a:rPr lang="ko-KR" altLang="en-US" sz="2200" dirty="0"/>
              <a:t> 키의 제한 조건을 알 수 있다</a:t>
            </a:r>
            <a:r>
              <a:rPr lang="en-US" altLang="ko-KR" sz="2200" dirty="0"/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0663" y="3424749"/>
            <a:ext cx="2997431" cy="75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Clr>
                <a:srgbClr val="2B004C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3800" spc="50" dirty="0">
                <a:ln w="127000">
                  <a:noFill/>
                </a:ln>
                <a:solidFill>
                  <a:srgbClr val="2B004C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45010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딕셔너리의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이해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26376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1.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딕셔너리는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말 그대로 ‘사전’</a:t>
            </a:r>
          </a:p>
          <a:p>
            <a:pPr>
              <a:lnSpc>
                <a:spcPts val="3800"/>
              </a:lnSpc>
              <a:buClr>
                <a:srgbClr val="6600CC"/>
              </a:buClr>
            </a:pPr>
            <a:endParaRPr lang="ko-KR" altLang="en-US" sz="22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6600C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딕셔너리</a:t>
            </a:r>
            <a:endParaRPr lang="ko-KR" altLang="en-US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465037"/>
            <a:ext cx="7439027" cy="687513"/>
          </a:xfrm>
          <a:prstGeom prst="rect">
            <a:avLst/>
          </a:prstGeom>
          <a:solidFill>
            <a:srgbClr val="F3EAFA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20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accent4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키와 값의 쌍인 항목을 나열한 시퀀스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39" y="3394271"/>
            <a:ext cx="3726846" cy="2784524"/>
          </a:xfrm>
          <a:prstGeom prst="rect">
            <a:avLst/>
          </a:prstGeom>
          <a:noFill/>
          <a:ln>
            <a:noFill/>
          </a:ln>
          <a:effectLst>
            <a:outerShdw dist="50800" dir="2520000" sx="102000" sy="102000" algn="ctr" rotWithShape="0">
              <a:schemeClr val="bg1">
                <a:lumMod val="50000"/>
                <a:alpha val="33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6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콤마로 구분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2008129"/>
            <a:ext cx="7636915" cy="42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/>
              <a:t>항목</a:t>
            </a:r>
            <a:r>
              <a:rPr lang="en-US" altLang="ko-KR" dirty="0"/>
              <a:t>(</a:t>
            </a:r>
            <a:r>
              <a:rPr lang="ko-KR" altLang="en-US" dirty="0"/>
              <a:t>또는 요소</a:t>
            </a:r>
            <a:r>
              <a:rPr lang="en-US" altLang="ko-KR" dirty="0"/>
              <a:t>, 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들의 리스트로 표현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258397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항목은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전체는 중괄호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(curly brace)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{…}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3" y="3170179"/>
            <a:ext cx="7636915" cy="150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80975" indent="-180975" latinLnBrk="0">
              <a:lnSpc>
                <a:spcPts val="2800"/>
              </a:lnSpc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2000" spc="-10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r>
              <a:rPr lang="ko-KR" altLang="en-US" dirty="0" err="1"/>
              <a:t>딕셔너리는</a:t>
            </a:r>
            <a:r>
              <a:rPr lang="ko-KR" altLang="en-US" dirty="0"/>
              <a:t> 중괄호 </a:t>
            </a:r>
            <a:r>
              <a:rPr lang="en-US" altLang="ko-KR" dirty="0"/>
              <a:t>{…} </a:t>
            </a:r>
            <a:r>
              <a:rPr lang="ko-KR" altLang="en-US" dirty="0"/>
              <a:t>사이에 키와 값의 항목을 기술한다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딕셔너리의</a:t>
            </a:r>
            <a:r>
              <a:rPr lang="ko-KR" altLang="en-US" dirty="0"/>
              <a:t> 항목 순서는 의미가 없으며</a:t>
            </a:r>
            <a:r>
              <a:rPr lang="en-US" altLang="ko-KR" dirty="0"/>
              <a:t>, </a:t>
            </a:r>
            <a:r>
              <a:rPr lang="ko-KR" altLang="en-US" dirty="0"/>
              <a:t>키는 중복될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키는 수정될 수 없지만</a:t>
            </a:r>
            <a:r>
              <a:rPr lang="en-US" altLang="ko-KR" dirty="0"/>
              <a:t>, </a:t>
            </a:r>
            <a:r>
              <a:rPr lang="ko-KR" altLang="en-US" dirty="0"/>
              <a:t>값은 수정될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값은 키로 참조된다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23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531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항목은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키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값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,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전체는 중괄호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(curly brace)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{…} </a:t>
            </a: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529194" y="2222500"/>
            <a:ext cx="8725450" cy="3373413"/>
            <a:chOff x="886043" y="2853965"/>
            <a:chExt cx="8725450" cy="3373413"/>
          </a:xfrm>
        </p:grpSpPr>
        <p:sp>
          <p:nvSpPr>
            <p:cNvPr id="12" name="직사각형 11"/>
            <p:cNvSpPr/>
            <p:nvPr/>
          </p:nvSpPr>
          <p:spPr>
            <a:xfrm>
              <a:off x="1108075" y="2853965"/>
              <a:ext cx="8132641" cy="337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bIns="36000" rtlCol="0" anchor="t"/>
            <a:lstStyle/>
            <a:p>
              <a:pPr indent="176213" algn="ctr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key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value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key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value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...,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key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value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# 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딕셔너리</a:t>
              </a: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groupnumber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엑소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트와이스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9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블랙핑크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4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방탄소년단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7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coffeeprice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에스프레소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2500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아메리카노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2800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카페라떼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'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3200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mycar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"brand"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현대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"model"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제네시스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"year"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2016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endPara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endParaRP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mycar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=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"brand"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현대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"model"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제네시스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"year":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2016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mycar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{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"brand"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현대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"model"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: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ko-KR" altLang="en-US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나눔고딕코딩" pitchFamily="49" charset="-127"/>
                  <a:ea typeface="나눔고딕코딩" pitchFamily="49" charset="-127"/>
                  <a:cs typeface="DejaVu Sans Mono" panose="020B0609030804020204" pitchFamily="49" charset="0"/>
                </a:rPr>
                <a:t>제네시스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"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,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"year":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2016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}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&gt;&gt;&gt;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70C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print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(type(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mycar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chemeClr val="tx1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))</a:t>
              </a:r>
            </a:p>
            <a:p>
              <a:pPr indent="176213">
                <a:lnSpc>
                  <a:spcPct val="110000"/>
                </a:lnSpc>
                <a:buClr>
                  <a:schemeClr val="tx1">
                    <a:lumMod val="75000"/>
                    <a:lumOff val="25000"/>
                  </a:schemeClr>
                </a:buClr>
              </a:pP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&lt;class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 ‘</a:t>
              </a:r>
              <a:r>
                <a:rPr lang="en-US" altLang="ko-KR" sz="1600" b="1" spc="-100" dirty="0" err="1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dict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0066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’</a:t>
              </a:r>
              <a:r>
                <a:rPr lang="en-US" altLang="ko-KR" sz="1600" b="1" spc="-100" dirty="0">
                  <a:ln>
                    <a:solidFill>
                      <a:schemeClr val="accent1">
                        <a:shade val="50000"/>
                        <a:alpha val="1000"/>
                      </a:schemeClr>
                    </a:solidFill>
                  </a:ln>
                  <a:solidFill>
                    <a:srgbClr val="FF0000"/>
                  </a:solidFill>
                  <a:latin typeface="DejaVu Sans Mono" panose="020B0609030804020204" pitchFamily="49" charset="0"/>
                  <a:ea typeface="DejaVu Sans Mono" panose="020B0609030804020204" pitchFamily="49" charset="0"/>
                  <a:cs typeface="DejaVu Sans Mono" panose="020B0609030804020204" pitchFamily="49" charset="0"/>
                </a:rPr>
                <a:t>&gt;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86043" y="2890811"/>
              <a:ext cx="574675" cy="26342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036818" y="2890811"/>
              <a:ext cx="574675" cy="26342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46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502183" y="2939440"/>
            <a:ext cx="5430802" cy="1000274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 latinLnBrk="0"/>
            <a:r>
              <a:rPr lang="ko-KR" altLang="en-US" sz="6500" spc="50" dirty="0" err="1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r>
              <a:rPr lang="ko-KR" altLang="en-US" sz="6500" spc="50" dirty="0">
                <a:ln w="127000">
                  <a:noFill/>
                </a:ln>
                <a:solidFill>
                  <a:srgbClr val="370086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646035" y="1379776"/>
            <a:ext cx="24336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Chapter </a:t>
            </a:r>
            <a:r>
              <a:rPr lang="en-US" altLang="ko-KR" sz="5000" spc="50" dirty="0">
                <a:ln w="127000">
                  <a:noFill/>
                </a:ln>
                <a:solidFill>
                  <a:srgbClr val="2A006D"/>
                </a:solidFill>
                <a:effectLst>
                  <a:glow rad="63500">
                    <a:schemeClr val="accent4">
                      <a:lumMod val="20000"/>
                      <a:lumOff val="80000"/>
                      <a:alpha val="40000"/>
                    </a:schemeClr>
                  </a:glow>
                </a:effectLst>
                <a:latin typeface="강원교육튼튼" panose="02020603020101020101" pitchFamily="18" charset="-127"/>
                <a:ea typeface="강원교육튼튼" panose="02020603020101020101" pitchFamily="18" charset="-127"/>
              </a:rPr>
              <a:t>2.</a:t>
            </a:r>
            <a:endParaRPr lang="ko-KR" altLang="en-US" sz="3000" dirty="0">
              <a:solidFill>
                <a:srgbClr val="2A006D"/>
              </a:solidFill>
              <a:effectLst>
                <a:glow rad="63500">
                  <a:schemeClr val="accent4">
                    <a:lumMod val="20000"/>
                    <a:lumOff val="80000"/>
                    <a:alpha val="40000"/>
                  </a:schemeClr>
                </a:glow>
              </a:effectLst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43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34978" y="853501"/>
            <a:ext cx="6887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빈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</a:t>
            </a:r>
            <a:endParaRPr lang="ko-KR" altLang="en-US" sz="2800" spc="50" dirty="0">
              <a:ln w="127000">
                <a:noFill/>
              </a:ln>
              <a:solidFill>
                <a:srgbClr val="37008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544960" y="1421928"/>
            <a:ext cx="7086124" cy="1018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ko-KR" altLang="en-US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빈 중괄호 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{}</a:t>
            </a:r>
          </a:p>
          <a:p>
            <a:pPr marL="361950" indent="-361950">
              <a:lnSpc>
                <a:spcPts val="3800"/>
              </a:lnSpc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22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dict</a:t>
            </a:r>
            <a:r>
              <a:rPr lang="en-US" altLang="ko-KR" sz="22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6600C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17576" y="2853966"/>
            <a:ext cx="5132388" cy="1483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t"/>
          <a:lstStyle/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빈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딕셔너리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&gt;&gt;&gt;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indent="176213">
              <a:lnSpc>
                <a:spcPct val="110000"/>
              </a:lnSpc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{}</a:t>
            </a:r>
            <a:endParaRPr lang="en-US" altLang="ko-KR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/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99234" y="2882297"/>
            <a:ext cx="1525905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66800" y="3446177"/>
            <a:ext cx="327660" cy="2696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11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CAEC80-8439-4797-8FA2-50FAF2D160E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34978" y="853501"/>
            <a:ext cx="101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buClr>
                <a:srgbClr val="836AAD"/>
              </a:buClr>
              <a:buFont typeface="Noto Sans CJK KR Bold" panose="020B0800000000000000" pitchFamily="34" charset="-127"/>
              <a:buChar char="⚠"/>
            </a:pP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일상 코딩</a:t>
            </a:r>
            <a:r>
              <a:rPr lang="en-US" altLang="ko-KR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: 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강좌 정보로 </a:t>
            </a:r>
            <a:r>
              <a:rPr lang="ko-KR" altLang="en-US" sz="2800" spc="50" dirty="0" err="1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딕셔너리를</a:t>
            </a:r>
            <a:r>
              <a:rPr lang="ko-KR" altLang="en-US" sz="2800" spc="50" dirty="0">
                <a:ln w="127000">
                  <a:noFill/>
                </a:ln>
                <a:solidFill>
                  <a:srgbClr val="37008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 생성해 각각의 항목 값 참조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1869386"/>
            <a:ext cx="104059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03272" y="2050360"/>
            <a:ext cx="7669216" cy="3334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bIns="36000" rtlCol="0" anchor="ctr"/>
          <a:lstStyle/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빈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딕셔너리</a:t>
            </a:r>
            <a:endParaRPr lang="ko-KR" altLang="en-US" sz="1600" b="1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코딩" pitchFamily="49" charset="-127"/>
              <a:ea typeface="나눔고딕코딩" pitchFamily="49" charset="-127"/>
              <a:cs typeface="DejaVu Sans Mono" panose="020B0609030804020204" pitchFamily="49" charset="0"/>
            </a:endParaRP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강좌명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파이썬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기초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개설년도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2020, 1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4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학점시수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(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5 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00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=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김민국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6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7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8 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9  # 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딕셔너리의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 항목 참조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개설년도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학점시수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  <a:p>
            <a:pPr marL="93663"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11 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70C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['</a:t>
            </a:r>
            <a:r>
              <a:rPr lang="ko-KR" altLang="en-US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강좌명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], </a:t>
            </a:r>
            <a:r>
              <a:rPr lang="en-US" altLang="ko-KR" sz="1600" b="1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lect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[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ko-KR" altLang="en-US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나눔고딕코딩" pitchFamily="49" charset="-127"/>
                <a:ea typeface="나눔고딕코딩" pitchFamily="49" charset="-127"/>
                <a:cs typeface="DejaVu Sans Mono" panose="020B0609030804020204" pitchFamily="49" charset="0"/>
              </a:rPr>
              <a:t>교수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006600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</a:t>
            </a:r>
            <a:r>
              <a:rPr lang="en-US" altLang="ko-KR" sz="1600" b="1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/>
                </a:solidFill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])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03273" y="1645768"/>
            <a:ext cx="7669216" cy="390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803274" y="1705735"/>
            <a:ext cx="638810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코딩실습</a:t>
            </a:r>
            <a:r>
              <a:rPr lang="en-US" altLang="ko-KR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강좌 정보로 구성된 </a:t>
            </a:r>
            <a:r>
              <a:rPr lang="ko-KR" altLang="en-US" sz="20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</a:t>
            </a:r>
            <a:r>
              <a:rPr lang="ko-KR" altLang="en-US" sz="20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생성과 참조</a:t>
            </a:r>
            <a:endParaRPr lang="en-US" altLang="ko-KR" sz="20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/>
        </p:nvSpPr>
        <p:spPr>
          <a:xfrm>
            <a:off x="6781800" y="1691667"/>
            <a:ext cx="167640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0">
              <a:lnSpc>
                <a:spcPts val="2000"/>
              </a:lnSpc>
              <a:buClr>
                <a:schemeClr val="tx1">
                  <a:lumMod val="65000"/>
                  <a:lumOff val="35000"/>
                </a:schemeClr>
              </a:buClr>
            </a:pPr>
            <a:r>
              <a:rPr lang="ko-KR" altLang="en-US" sz="16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rgbClr val="FFFF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난이도 기본</a:t>
            </a:r>
            <a:endParaRPr lang="en-US" altLang="ko-KR" sz="1600" spc="-10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rgbClr val="FFFF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03271" y="5384800"/>
            <a:ext cx="7654929" cy="825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" bIns="36000" rtlCol="0" anchor="ctr"/>
          <a:lstStyle/>
          <a:p>
            <a:pPr marL="533400" indent="-533400">
              <a:buClr>
                <a:srgbClr val="6600CC"/>
              </a:buClr>
              <a:buFont typeface="Noto Sans CJK KR Bold" panose="020B0800000000000000" pitchFamily="34" charset="-127"/>
              <a:buChar char="✚"/>
            </a:pP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3, 4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번 줄처럼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딕셔너리의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값은 리스트나 </a:t>
            </a:r>
            <a:r>
              <a:rPr lang="ko-KR" altLang="en-US" sz="1800" spc="-10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튜플</a:t>
            </a:r>
            <a:r>
              <a:rPr lang="ko-KR" altLang="en-US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 제한이 없다</a:t>
            </a:r>
            <a:r>
              <a:rPr lang="en-US" altLang="ko-KR" sz="1800" spc="-10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3273" y="5384800"/>
            <a:ext cx="657227" cy="825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pc="-100" dirty="0">
                <a:ln>
                  <a:solidFill>
                    <a:srgbClr val="4F81BD">
                      <a:shade val="50000"/>
                      <a:alpha val="1000"/>
                    </a:srgbClr>
                  </a:solidFill>
                </a:ln>
                <a:solidFill>
                  <a:prstClr val="white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36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7346</TotalTime>
  <Words>1660</Words>
  <Application>Microsoft Office PowerPoint</Application>
  <PresentationFormat>와이드스크린</PresentationFormat>
  <Paragraphs>251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Noto Sans CJK KR Bold</vt:lpstr>
      <vt:lpstr>Noto Sans CJK KR Regular</vt:lpstr>
      <vt:lpstr>Noto Sans KR Black</vt:lpstr>
      <vt:lpstr>강원교육튼튼</vt:lpstr>
      <vt:lpstr>나눔고딕코딩</vt:lpstr>
      <vt:lpstr>맑은 고딕</vt:lpstr>
      <vt:lpstr>에스코어 드림 4 Regular</vt:lpstr>
      <vt:lpstr>Arial</vt:lpstr>
      <vt:lpstr>DejaVu Sans Mono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 </cp:lastModifiedBy>
  <cp:revision>434</cp:revision>
  <dcterms:created xsi:type="dcterms:W3CDTF">2020-07-21T20:23:05Z</dcterms:created>
  <dcterms:modified xsi:type="dcterms:W3CDTF">2023-03-01T08:25:07Z</dcterms:modified>
</cp:coreProperties>
</file>