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1620" r:id="rId2"/>
    <p:sldId id="1497" r:id="rId3"/>
    <p:sldId id="1621" r:id="rId4"/>
    <p:sldId id="1546" r:id="rId5"/>
    <p:sldId id="1563" r:id="rId6"/>
    <p:sldId id="1606" r:id="rId7"/>
    <p:sldId id="1607" r:id="rId8"/>
    <p:sldId id="1577" r:id="rId9"/>
    <p:sldId id="1608" r:id="rId10"/>
    <p:sldId id="1609" r:id="rId11"/>
    <p:sldId id="1585" r:id="rId12"/>
    <p:sldId id="1610" r:id="rId13"/>
    <p:sldId id="1586" r:id="rId14"/>
    <p:sldId id="1611" r:id="rId15"/>
    <p:sldId id="1604" r:id="rId16"/>
    <p:sldId id="1612" r:id="rId17"/>
    <p:sldId id="1613" r:id="rId18"/>
    <p:sldId id="1614" r:id="rId19"/>
    <p:sldId id="1605" r:id="rId20"/>
    <p:sldId id="1587" r:id="rId21"/>
    <p:sldId id="1615" r:id="rId22"/>
    <p:sldId id="1616" r:id="rId23"/>
    <p:sldId id="1617" r:id="rId24"/>
    <p:sldId id="1618" r:id="rId25"/>
    <p:sldId id="1619" r:id="rId26"/>
    <p:sldId id="1558" r:id="rId27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78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4065" userDrawn="1">
          <p15:clr>
            <a:srgbClr val="A4A3A4"/>
          </p15:clr>
        </p15:guide>
        <p15:guide id="9" orient="horz" pos="1094" userDrawn="1">
          <p15:clr>
            <a:srgbClr val="A4A3A4"/>
          </p15:clr>
        </p15:guide>
        <p15:guide id="10" orient="horz" pos="1661" userDrawn="1">
          <p15:clr>
            <a:srgbClr val="A4A3A4"/>
          </p15:clr>
        </p15:guide>
        <p15:guide id="11" orient="horz" pos="1412" userDrawn="1">
          <p15:clr>
            <a:srgbClr val="A4A3A4"/>
          </p15:clr>
        </p15:guide>
        <p15:guide id="12" orient="horz" pos="4073">
          <p15:clr>
            <a:srgbClr val="A4A3A4"/>
          </p15:clr>
        </p15:guide>
        <p15:guide id="13" orient="horz" pos="1616" userDrawn="1">
          <p15:clr>
            <a:srgbClr val="A4A3A4"/>
          </p15:clr>
        </p15:guide>
        <p15:guide id="14" pos="578">
          <p15:clr>
            <a:srgbClr val="A4A3A4"/>
          </p15:clr>
        </p15:guide>
        <p15:guide id="15" pos="3811">
          <p15:clr>
            <a:srgbClr val="A4A3A4"/>
          </p15:clr>
        </p15:guide>
        <p15:guide id="16" pos="6647">
          <p15:clr>
            <a:srgbClr val="A4A3A4"/>
          </p15:clr>
        </p15:guide>
        <p15:guide id="17" pos="810">
          <p15:clr>
            <a:srgbClr val="A4A3A4"/>
          </p15:clr>
        </p15:guide>
        <p15:guide id="18" pos="75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88ECE"/>
    <a:srgbClr val="F3EAFA"/>
    <a:srgbClr val="D9D9D9"/>
    <a:srgbClr val="FFFFFF"/>
    <a:srgbClr val="6600CC"/>
    <a:srgbClr val="FFFF00"/>
    <a:srgbClr val="201929"/>
    <a:srgbClr val="370086"/>
    <a:srgbClr val="C8C0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 autoAdjust="0"/>
    <p:restoredTop sz="94704" autoAdjust="0"/>
  </p:normalViewPr>
  <p:slideViewPr>
    <p:cSldViewPr snapToGrid="0">
      <p:cViewPr varScale="1">
        <p:scale>
          <a:sx n="101" d="100"/>
          <a:sy n="101" d="100"/>
        </p:scale>
        <p:origin x="114" y="684"/>
      </p:cViewPr>
      <p:guideLst>
        <p:guide pos="2978"/>
        <p:guide orient="horz" pos="572"/>
        <p:guide orient="horz" pos="890"/>
        <p:guide orient="horz" pos="1026"/>
        <p:guide orient="horz" pos="4065"/>
        <p:guide orient="horz" pos="1094"/>
        <p:guide orient="horz" pos="1661"/>
        <p:guide orient="horz" pos="1412"/>
        <p:guide orient="horz" pos="4073"/>
        <p:guide orient="horz" pos="1616"/>
        <p:guide pos="578"/>
        <p:guide pos="3811"/>
        <p:guide pos="6647"/>
        <p:guide pos="810"/>
        <p:guide pos="75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1cac8d9-9172-4d6c-9b10-74cb51d57900" providerId="ADAL" clId="{368C6239-9C33-4A7B-B1C1-1000EA6BC10C}"/>
    <pc:docChg chg="custSel modMainMaster">
      <pc:chgData name=" " userId="f1cac8d9-9172-4d6c-9b10-74cb51d57900" providerId="ADAL" clId="{368C6239-9C33-4A7B-B1C1-1000EA6BC10C}" dt="2023-03-01T08:29:55.540" v="2" actId="478"/>
      <pc:docMkLst>
        <pc:docMk/>
      </pc:docMkLst>
      <pc:sldMasterChg chg="delSp modSldLayout">
        <pc:chgData name=" " userId="f1cac8d9-9172-4d6c-9b10-74cb51d57900" providerId="ADAL" clId="{368C6239-9C33-4A7B-B1C1-1000EA6BC10C}" dt="2023-03-01T08:29:55.540" v="2" actId="478"/>
        <pc:sldMasterMkLst>
          <pc:docMk/>
          <pc:sldMasterMk cId="713200830" sldId="2147483648"/>
        </pc:sldMasterMkLst>
        <pc:picChg chg="del">
          <ac:chgData name=" " userId="f1cac8d9-9172-4d6c-9b10-74cb51d57900" providerId="ADAL" clId="{368C6239-9C33-4A7B-B1C1-1000EA6BC10C}" dt="2023-03-01T08:29:51.684" v="0" actId="478"/>
          <ac:picMkLst>
            <pc:docMk/>
            <pc:sldMasterMk cId="713200830" sldId="2147483648"/>
            <ac:picMk id="4" creationId="{00000000-0000-0000-0000-000000000000}"/>
          </ac:picMkLst>
        </pc:picChg>
        <pc:sldLayoutChg chg="delSp">
          <pc:chgData name=" " userId="f1cac8d9-9172-4d6c-9b10-74cb51d57900" providerId="ADAL" clId="{368C6239-9C33-4A7B-B1C1-1000EA6BC10C}" dt="2023-03-01T08:29:53.764" v="1" actId="478"/>
          <pc:sldLayoutMkLst>
            <pc:docMk/>
            <pc:sldMasterMk cId="713200830" sldId="2147483648"/>
            <pc:sldLayoutMk cId="653358699" sldId="2147483660"/>
          </pc:sldLayoutMkLst>
          <pc:picChg chg="del">
            <ac:chgData name=" " userId="f1cac8d9-9172-4d6c-9b10-74cb51d57900" providerId="ADAL" clId="{368C6239-9C33-4A7B-B1C1-1000EA6BC10C}" dt="2023-03-01T08:29:53.764" v="1" actId="478"/>
            <ac:picMkLst>
              <pc:docMk/>
              <pc:sldMasterMk cId="713200830" sldId="2147483648"/>
              <pc:sldLayoutMk cId="653358699" sldId="2147483660"/>
              <ac:picMk id="7" creationId="{00000000-0000-0000-0000-000000000000}"/>
            </ac:picMkLst>
          </pc:picChg>
        </pc:sldLayoutChg>
        <pc:sldLayoutChg chg="delSp">
          <pc:chgData name=" " userId="f1cac8d9-9172-4d6c-9b10-74cb51d57900" providerId="ADAL" clId="{368C6239-9C33-4A7B-B1C1-1000EA6BC10C}" dt="2023-03-01T08:29:55.540" v="2" actId="478"/>
          <pc:sldLayoutMkLst>
            <pc:docMk/>
            <pc:sldMasterMk cId="713200830" sldId="2147483648"/>
            <pc:sldLayoutMk cId="1167603482" sldId="2147483665"/>
          </pc:sldLayoutMkLst>
          <pc:picChg chg="del">
            <ac:chgData name=" " userId="f1cac8d9-9172-4d6c-9b10-74cb51d57900" providerId="ADAL" clId="{368C6239-9C33-4A7B-B1C1-1000EA6BC10C}" dt="2023-03-01T08:29:55.540" v="2" actId="478"/>
            <ac:picMkLst>
              <pc:docMk/>
              <pc:sldMasterMk cId="713200830" sldId="2147483648"/>
              <pc:sldLayoutMk cId="1167603482" sldId="2147483665"/>
              <ac:picMk id="7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856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1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0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873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90494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90494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779422" y="227279"/>
            <a:ext cx="5450178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842792" y="247833"/>
            <a:ext cx="6713332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 함수 </a:t>
            </a:r>
            <a:r>
              <a:rPr lang="en-US" altLang="ko-KR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zip()</a:t>
            </a: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과 </a:t>
            </a:r>
            <a:r>
              <a:rPr lang="en-US" altLang="ko-KR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enumerate(), </a:t>
            </a: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시퀀스 간의 변환</a:t>
            </a: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23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150" y="4360610"/>
            <a:ext cx="4260900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 함수 </a:t>
            </a:r>
            <a:r>
              <a:rPr lang="en-US" altLang="ko-KR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zip()</a:t>
            </a: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과 </a:t>
            </a:r>
            <a:r>
              <a:rPr lang="en-US" altLang="ko-KR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enumerate(), </a:t>
            </a: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시퀀스 간의 변환</a:t>
            </a:r>
          </a:p>
        </p:txBody>
      </p:sp>
    </p:spTree>
    <p:extLst>
      <p:ext uri="{BB962C8B-B14F-4D97-AF65-F5344CB8AC3E}">
        <p14:creationId xmlns:p14="http://schemas.microsoft.com/office/powerpoint/2010/main" val="1665605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 함수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enumerate()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918519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부터 시작하는 첨자와 항목 값의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튜플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리스트를 생성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65177" y="2191259"/>
            <a:ext cx="5623902" cy="1161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subj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국어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영어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tp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enumerate(subj):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</a:t>
            </a:r>
            <a:r>
              <a:rPr lang="en-US" altLang="ko-KR" sz="1600" spc="-10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'lst[{}]: {}'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.format(tp[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tp[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'lst[{}]: {}'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.format(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tp))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lst[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국어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lst[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국어</a:t>
            </a:r>
            <a:endParaRPr lang="sv-SE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lst[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영어</a:t>
            </a:r>
            <a:endParaRPr lang="sv-SE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lst[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영어</a:t>
            </a:r>
            <a:endParaRPr lang="sv-SE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lst[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수학</a:t>
            </a:r>
            <a:endParaRPr lang="sv-SE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lst[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수학</a:t>
            </a:r>
            <a:endParaRPr lang="sv-SE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sv-SE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41479" y="2191260"/>
            <a:ext cx="5623902" cy="1161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subj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국어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영어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i, name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enumerate(subj):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'lst[{}]: {}'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(i,name))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lst[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국어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lst[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영어</a:t>
            </a:r>
            <a:endParaRPr lang="sv-SE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lst[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수학</a:t>
            </a:r>
            <a:endParaRPr lang="sv-SE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sv-SE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031371" y="3049047"/>
            <a:ext cx="235744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62794" y="3049047"/>
            <a:ext cx="259318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571743" y="2507684"/>
            <a:ext cx="860307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78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82462" y="2587750"/>
            <a:ext cx="5802923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리스트와 </a:t>
            </a:r>
            <a:b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</a:br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튜플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간의 변환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23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튜플과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시퀀스 간의 변환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17575" y="1663724"/>
            <a:ext cx="8601563" cy="1161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space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낮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(space)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낮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sv-SE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(list(space))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낮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sv-SE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sv-SE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singer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'BTS'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볼빨간사춘기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BTS'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(singer)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'BTS'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볼빨간사춘기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BTS'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sv-SE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(tuple(singer))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'BTS'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볼빨간사춘기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BTS'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블랙핑크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sv-SE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sv-SE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03726" y="4389979"/>
            <a:ext cx="161016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440749" y="4389979"/>
            <a:ext cx="161016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150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82462" y="2587750"/>
            <a:ext cx="5802923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리스트와 </a:t>
            </a:r>
            <a:b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</a:b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집합 간의 변환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4.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845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리스트와 집합 간의 변환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17575" y="1663724"/>
            <a:ext cx="8601563" cy="1161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singer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'BTS'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볼빨간사춘기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BTS'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(singer)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'BTS'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볼빨간사춘기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BTS'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sv-SE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set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(singer))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BTS'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볼빨간사춘기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sv-SE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sv-SE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42541" y="2768391"/>
            <a:ext cx="379668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13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60431" y="2107107"/>
            <a:ext cx="6658707" cy="3000821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딕셔너리를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b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</a:b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튜플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집합으로 변환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5.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883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9090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딕셔너리를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다른 시퀀스로 변환하면 항목이 키로만 구성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17575" y="1663724"/>
            <a:ext cx="8601563" cy="1161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game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dict(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일월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소나무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이월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매화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삼월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벚꽃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사월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등나무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lgame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list(game)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(lgame)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일월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이월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삼월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사월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sv-SE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(tuple(game))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일월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이월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삼월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사월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sv-SE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(set(game))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삼월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이월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사월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일월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sv-SE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581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978" y="853501"/>
            <a:ext cx="10155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구기 종목의 팀원 수를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만들기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03272" y="2050360"/>
            <a:ext cx="7669216" cy="4402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#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구기 종목 리스트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 sports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축구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야구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농구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배구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위 종목에 대응하는 팀원 수를 항목으로 구성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 </a:t>
            </a:r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[11, 9, 5, 6]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(sports)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 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print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구기 종목과 팀원 수의 리스트에서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딕셔너리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구성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328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978" y="853501"/>
            <a:ext cx="10155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구기 종목의 팀원 수를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만들기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03272" y="2050360"/>
            <a:ext cx="7669216" cy="4402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 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zip():'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s, </a:t>
            </a:r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zip(sports, </a:t>
            </a:r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   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print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'%s: %d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명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% (s, </a:t>
            </a:r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end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  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13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tp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zip(sports, </a:t>
            </a:r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14    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'{}: {}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명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.format(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tp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end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();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16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17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와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zip()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함수로 종목이름을 키로 인원수를 값으로 저장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18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(zip()):'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19 </a:t>
            </a:r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sportsnum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(zip(sports, </a:t>
            </a:r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sportsnum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21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구기 종목과 팀원 수의 리스트에서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딕셔너리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구성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112542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82462" y="2587750"/>
            <a:ext cx="5802923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lab1, lab2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6.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21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3307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9035724" cy="282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내장 함수 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zip()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내장 함수 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enumerate()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리스트와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튜플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간의 변환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리스트와 집합 간의 변환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딕셔너리를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리스트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튜플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집합으로 변환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 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lab1, lab2</a:t>
            </a:r>
          </a:p>
        </p:txBody>
      </p:sp>
    </p:spTree>
    <p:extLst>
      <p:ext uri="{BB962C8B-B14F-4D97-AF65-F5344CB8AC3E}">
        <p14:creationId xmlns:p14="http://schemas.microsoft.com/office/powerpoint/2010/main" val="580871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930823" y="2024894"/>
            <a:ext cx="9621290" cy="4428294"/>
          </a:xfrm>
          <a:prstGeom prst="rect">
            <a:avLst/>
          </a:prstGeom>
          <a:solidFill>
            <a:srgbClr val="F3EAFA"/>
          </a:solidFill>
        </p:spPr>
        <p:txBody>
          <a:bodyPr wrap="square" lIns="252000" rIns="252000" rtlCol="0" anchor="ctr">
            <a:noAutofit/>
          </a:bodyPr>
          <a:lstStyle/>
          <a:p>
            <a:pPr indent="936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lang="en-US" altLang="ko-KR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indent="936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indent="936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6213" indent="2698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0823" y="1631260"/>
            <a:ext cx="9621290" cy="3936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Bold" pitchFamily="34" charset="-127"/>
                <a:ea typeface="Noto Sans CJK KR Bold" pitchFamily="34" charset="-127"/>
              </a:rPr>
              <a:t>철수와 영희의 가위바위보 게임</a:t>
            </a:r>
            <a:endParaRPr lang="ko-KR" altLang="en-US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04912" y="5567484"/>
            <a:ext cx="9052779" cy="727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dcs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가위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보오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바위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가위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보오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바위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875713" y="1656498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실전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4912" y="2243958"/>
            <a:ext cx="740568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93663" latinLnBrk="0">
              <a:lnSpc>
                <a:spcPts val="2800"/>
              </a:lnSpc>
              <a:buClr>
                <a:prstClr val="black">
                  <a:lumMod val="65000"/>
                  <a:lumOff val="35000"/>
                </a:prstClr>
              </a:buClr>
            </a:pPr>
            <a:r>
              <a:rPr lang="ko-KR" altLang="en-US" sz="1800" dirty="0" err="1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딕셔너리와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리스트 </a:t>
            </a:r>
            <a:r>
              <a:rPr lang="ko-KR" altLang="en-US" sz="1800" dirty="0" err="1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튜플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등을 활용해 철수와 영희의 가위바위보 게임을 구현해 보자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철수와 영희에게 </a:t>
            </a:r>
            <a:r>
              <a:rPr lang="ko-KR" altLang="en-US" sz="1800" dirty="0" err="1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난수를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사용해 가위바위보 중 하나를 </a:t>
            </a:r>
            <a:b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선정해 승부를 판정한다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</a:t>
            </a:r>
            <a:b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게임은 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10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회 연속하며 각각의 승부 내용을 출력한다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</a:t>
            </a:r>
          </a:p>
          <a:p>
            <a:pPr lvl="0" indent="93663" latinLnBrk="0">
              <a:lnSpc>
                <a:spcPts val="2800"/>
              </a:lnSpc>
              <a:buClr>
                <a:prstClr val="black">
                  <a:lumMod val="65000"/>
                  <a:lumOff val="35000"/>
                </a:prstClr>
              </a:buClr>
            </a:pP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구현하려는 가위바위보 게임에서 매우 유용한 구조가 </a:t>
            </a:r>
            <a:r>
              <a:rPr lang="ko-KR" altLang="en-US" sz="1800" dirty="0" err="1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딕셔너리다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</a:t>
            </a:r>
            <a:b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다음 </a:t>
            </a:r>
            <a:r>
              <a:rPr lang="ko-KR" altLang="en-US" sz="1800" dirty="0" err="1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딕셔너리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800" dirty="0" err="1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dcs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는 가위바위보 게임의 승부를 결정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(decision)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하는 </a:t>
            </a:r>
            <a:b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주요 구조로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키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값의 쌍을 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'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가위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': '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보오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'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처럼 키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(key)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이기는 패와 값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(value)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으로 지는 패를 선택한다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그러므로 항목은 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개가 나온다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</a:t>
            </a:r>
            <a:b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다만 한글 형식화 출력에 정렬 문제가 있어 보를 두 글자인 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'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보오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'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표현하자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137" b="29682" l="65747" r="98620">
                        <a14:foregroundMark x1="68130" y1="19199" x2="73777" y2="25913"/>
                        <a14:foregroundMark x1="79297" y1="22261" x2="85822" y2="25206"/>
                      </a14:backgroundRemoval>
                    </a14:imgEffect>
                  </a14:imgLayer>
                </a14:imgProps>
              </a:ext>
            </a:extLst>
          </a:blip>
          <a:srcRect l="65992" t="16100" b="70284"/>
          <a:stretch/>
        </p:blipFill>
        <p:spPr>
          <a:xfrm>
            <a:off x="7930837" y="2398945"/>
            <a:ext cx="2438226" cy="118518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lab1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51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930823" y="2024894"/>
            <a:ext cx="9621290" cy="4428294"/>
          </a:xfrm>
          <a:prstGeom prst="rect">
            <a:avLst/>
          </a:prstGeom>
          <a:solidFill>
            <a:srgbClr val="F3EAFA"/>
          </a:solidFill>
        </p:spPr>
        <p:txBody>
          <a:bodyPr wrap="square" lIns="252000" rIns="252000" rtlCol="0" anchor="ctr">
            <a:noAutofit/>
          </a:bodyPr>
          <a:lstStyle/>
          <a:p>
            <a:pPr indent="936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indent="936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indent="936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indent="936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6213" indent="2698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0823" y="1631260"/>
            <a:ext cx="9621290" cy="3936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Bold" pitchFamily="34" charset="-127"/>
                <a:ea typeface="Noto Sans CJK KR Bold" pitchFamily="34" charset="-127"/>
              </a:rPr>
              <a:t>철수와 영희의 가위바위보 게임</a:t>
            </a:r>
            <a:endParaRPr lang="ko-KR" altLang="en-US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04912" y="4841632"/>
            <a:ext cx="9064503" cy="1400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rsp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가위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바위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보오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철수 결정 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cs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choice(</a:t>
            </a:r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rsp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영희 결정 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yh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choice(</a:t>
            </a:r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rsp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875713" y="1656498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실전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4912" y="2239618"/>
            <a:ext cx="8900380" cy="260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93663" latinLnBrk="0">
              <a:lnSpc>
                <a:spcPts val="2800"/>
              </a:lnSpc>
              <a:buClr>
                <a:prstClr val="black">
                  <a:lumMod val="65000"/>
                  <a:lumOff val="35000"/>
                </a:prstClr>
              </a:buClr>
            </a:pP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두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게임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참여자의 승부를 결정하는 데 있어 이전 </a:t>
            </a:r>
            <a:r>
              <a:rPr lang="ko-KR" altLang="en-US" sz="1800" dirty="0" err="1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딕셔너리는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매우 효과적이다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철수와 영희가 서로 다른 것을 내고 철수가 낸 것을 키로 검색해 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'</a:t>
            </a:r>
            <a:r>
              <a:rPr lang="en-US" altLang="ko-KR" sz="1800" dirty="0" err="1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dcs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[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철수 낸 것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 == 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영희 낸 것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'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이라면 철수가 승자가 된다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이와 반대로 조건이 아니면 영희가 승리한 것으로 판정하면 된다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</a:t>
            </a:r>
            <a:b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매우 간단하지만 처음에는 익숙하지 않을 수 있다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lvl="0" indent="93663" latinLnBrk="0">
              <a:lnSpc>
                <a:spcPts val="2800"/>
              </a:lnSpc>
              <a:buClr>
                <a:prstClr val="black">
                  <a:lumMod val="65000"/>
                  <a:lumOff val="35000"/>
                </a:prstClr>
              </a:buClr>
            </a:pP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또한 모듈 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random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함수 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choice()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는 임의로 여러 가지 중 하나를 선택하는 데 활용되는 함수다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다음과 같이 </a:t>
            </a:r>
            <a:r>
              <a:rPr lang="ko-KR" altLang="en-US" sz="1800" dirty="0" err="1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튜플이나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리스트인 </a:t>
            </a:r>
            <a:r>
              <a:rPr lang="en-US" altLang="ko-KR" sz="1800" dirty="0" err="1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rsp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인자로 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choice(</a:t>
            </a:r>
            <a:r>
              <a:rPr lang="en-US" altLang="ko-KR" sz="1800" dirty="0" err="1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rsp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호출하면 임의로 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'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가위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', '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바위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', '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보오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' 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중의 하나를 선택해 반환한다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lab1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25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930823" y="2024894"/>
            <a:ext cx="9621290" cy="27581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rIns="180000" bIns="36000" rtlCol="0" anchor="ctr"/>
          <a:lstStyle>
            <a:defPPr>
              <a:defRPr lang="ko-KR"/>
            </a:defPPr>
            <a:lvl1pPr marL="533400" indent="-533400">
              <a:buClr>
                <a:srgbClr val="6600CC"/>
              </a:buClr>
              <a:buFont typeface="Noto Sans CJK KR Bold" panose="020B0800000000000000" pitchFamily="34" charset="-127"/>
              <a:buChar char="✚"/>
              <a:defRPr sz="18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628650" indent="-628650" latinLnBrk="0"/>
            <a:r>
              <a:rPr lang="ko-KR" altLang="en-US" dirty="0"/>
              <a:t>가위바위보 게임은 누구나 아는 게임이다</a:t>
            </a:r>
            <a:r>
              <a:rPr lang="en-US" altLang="ko-KR" dirty="0"/>
              <a:t>. </a:t>
            </a:r>
          </a:p>
          <a:p>
            <a:pPr marL="628650" indent="-628650" latinLnBrk="0"/>
            <a:r>
              <a:rPr lang="ko-KR" altLang="en-US" dirty="0"/>
              <a:t>이 프로그램의 관건은 두 참여자의 선택이고 이 선택에 의한 승부 판정이다</a:t>
            </a:r>
            <a:r>
              <a:rPr lang="en-US" altLang="ko-KR" dirty="0"/>
              <a:t>. </a:t>
            </a:r>
          </a:p>
          <a:p>
            <a:pPr marL="628650" indent="-628650" latinLnBrk="0"/>
            <a:r>
              <a:rPr lang="ko-KR" altLang="en-US" dirty="0"/>
              <a:t>위에서 설명한 </a:t>
            </a:r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 err="1"/>
              <a:t>dcs</a:t>
            </a:r>
            <a:r>
              <a:rPr lang="ko-KR" altLang="en-US" dirty="0"/>
              <a:t>와 모듈 </a:t>
            </a:r>
            <a:r>
              <a:rPr lang="en-US" altLang="ko-KR" dirty="0"/>
              <a:t>random</a:t>
            </a:r>
            <a:r>
              <a:rPr lang="ko-KR" altLang="en-US" dirty="0"/>
              <a:t>의 </a:t>
            </a:r>
            <a:r>
              <a:rPr lang="en-US" altLang="ko-KR" dirty="0"/>
              <a:t>choice()</a:t>
            </a:r>
            <a:r>
              <a:rPr lang="ko-KR" altLang="en-US" dirty="0"/>
              <a:t>를 잘 이해하고 구현 하도록 한다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30823" y="1631260"/>
            <a:ext cx="9621290" cy="3936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Bold" pitchFamily="34" charset="-127"/>
                <a:ea typeface="Noto Sans CJK KR Bold" pitchFamily="34" charset="-127"/>
              </a:rPr>
              <a:t>철수와 영희의 가위바위보 게임</a:t>
            </a:r>
            <a:endParaRPr lang="ko-KR" altLang="en-US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876365" y="1656498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실전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30823" y="2043091"/>
            <a:ext cx="849682" cy="27399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문제</a:t>
            </a:r>
            <a:endParaRPr lang="en-US" altLang="ko-KR" sz="2000" spc="-100" dirty="0">
              <a:ln>
                <a:solidFill>
                  <a:srgbClr val="4F81BD">
                    <a:shade val="50000"/>
                    <a:alpha val="1000"/>
                  </a:srgbClr>
                </a:solidFill>
              </a:ln>
              <a:solidFill>
                <a:prstClr val="white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lab1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29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930823" y="2024894"/>
            <a:ext cx="9619946" cy="3754583"/>
          </a:xfrm>
          <a:prstGeom prst="rect">
            <a:avLst/>
          </a:prstGeom>
          <a:solidFill>
            <a:srgbClr val="F3EAFA"/>
          </a:solidFill>
        </p:spPr>
        <p:txBody>
          <a:bodyPr wrap="square" lIns="252000" rIns="252000" rtlCol="0" anchor="ctr">
            <a:noAutofit/>
          </a:bodyPr>
          <a:lstStyle/>
          <a:p>
            <a:pPr indent="936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lang="en-US" altLang="ko-KR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indent="936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indent="936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6213" indent="2698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0823" y="1631260"/>
            <a:ext cx="9619946" cy="3936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 err="1">
                <a:latin typeface="Noto Sans CJK KR Bold" pitchFamily="34" charset="-127"/>
                <a:ea typeface="Noto Sans CJK KR Bold" pitchFamily="34" charset="-127"/>
              </a:rPr>
              <a:t>딕셔너리로</a:t>
            </a:r>
            <a:r>
              <a:rPr lang="ko-KR" altLang="en-US" dirty="0">
                <a:latin typeface="Noto Sans CJK KR Bold" pitchFamily="34" charset="-127"/>
                <a:ea typeface="Noto Sans CJK KR Bold" pitchFamily="34" charset="-127"/>
              </a:rPr>
              <a:t> 만드는 </a:t>
            </a:r>
            <a:r>
              <a:rPr lang="en-US" altLang="ko-KR" dirty="0">
                <a:latin typeface="Noto Sans CJK KR Bold" pitchFamily="34" charset="-127"/>
                <a:ea typeface="Noto Sans CJK KR Bold" pitchFamily="34" charset="-127"/>
              </a:rPr>
              <a:t>k-pop</a:t>
            </a:r>
            <a:r>
              <a:rPr lang="ko-KR" altLang="en-US" dirty="0">
                <a:latin typeface="Noto Sans CJK KR Bold" pitchFamily="34" charset="-127"/>
                <a:ea typeface="Noto Sans CJK KR Bold" pitchFamily="34" charset="-127"/>
              </a:rPr>
              <a:t>차트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875713" y="1656498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실전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86735" y="2483903"/>
            <a:ext cx="4963228" cy="260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93663" latinLnBrk="0">
              <a:lnSpc>
                <a:spcPts val="2800"/>
              </a:lnSpc>
              <a:buClr>
                <a:prstClr val="black">
                  <a:lumMod val="65000"/>
                  <a:lumOff val="35000"/>
                </a:prstClr>
              </a:buClr>
            </a:pPr>
            <a:r>
              <a:rPr lang="ko-KR" altLang="en-US" sz="1800" dirty="0" err="1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딕셔너리로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가상의 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K-pop 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차트를 만들어 출력하는 프로그램을 작성해 보자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우선 가수의 모음인 리스트와 노래의 모음인 리스트를 만든 후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함수 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zip()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과 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enumerate()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사용한다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</a:t>
            </a:r>
          </a:p>
          <a:p>
            <a:pPr lvl="0" indent="93663" latinLnBrk="0">
              <a:lnSpc>
                <a:spcPts val="2800"/>
              </a:lnSpc>
              <a:buClr>
                <a:prstClr val="black">
                  <a:lumMod val="65000"/>
                  <a:lumOff val="35000"/>
                </a:prstClr>
              </a:buClr>
            </a:pP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함수 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zip()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으로 가수와 노래를 조합하고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다시 이 조합된 리스트를 함수 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enumerate()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순위를 키로 하는 </a:t>
            </a:r>
            <a:r>
              <a:rPr lang="ko-KR" altLang="en-US" sz="1800" dirty="0" err="1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딕셔너리를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만든다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48399" y="2729887"/>
            <a:ext cx="4138247" cy="20765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'BTS'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작은 것들을 위한 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볼빨간사춘기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나만 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'BTS'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소우주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'Kill This Love'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태연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lab2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83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930823" y="2024894"/>
            <a:ext cx="9619946" cy="4428294"/>
          </a:xfrm>
          <a:prstGeom prst="rect">
            <a:avLst/>
          </a:prstGeom>
          <a:solidFill>
            <a:srgbClr val="F3EAFA"/>
          </a:solidFill>
        </p:spPr>
        <p:txBody>
          <a:bodyPr wrap="square" lIns="252000" rIns="252000" rtlCol="0" anchor="ctr">
            <a:noAutofit/>
          </a:bodyPr>
          <a:lstStyle/>
          <a:p>
            <a:pPr indent="936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lang="en-US" altLang="ko-KR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indent="936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indent="936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6213" indent="2698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0823" y="1631260"/>
            <a:ext cx="9619946" cy="3936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 err="1">
                <a:latin typeface="Noto Sans CJK KR Bold" pitchFamily="34" charset="-127"/>
                <a:ea typeface="Noto Sans CJK KR Bold" pitchFamily="34" charset="-127"/>
              </a:rPr>
              <a:t>딕셔너리로</a:t>
            </a:r>
            <a:r>
              <a:rPr lang="ko-KR" altLang="en-US" dirty="0">
                <a:latin typeface="Noto Sans CJK KR Bold" pitchFamily="34" charset="-127"/>
                <a:ea typeface="Noto Sans CJK KR Bold" pitchFamily="34" charset="-127"/>
              </a:rPr>
              <a:t> 만드는 </a:t>
            </a:r>
            <a:r>
              <a:rPr lang="en-US" altLang="ko-KR" dirty="0">
                <a:latin typeface="Noto Sans CJK KR Bold" pitchFamily="34" charset="-127"/>
                <a:ea typeface="Noto Sans CJK KR Bold" pitchFamily="34" charset="-127"/>
              </a:rPr>
              <a:t>k-pop</a:t>
            </a:r>
            <a:r>
              <a:rPr lang="ko-KR" altLang="en-US" dirty="0">
                <a:latin typeface="Noto Sans CJK KR Bold" pitchFamily="34" charset="-127"/>
                <a:ea typeface="Noto Sans CJK KR Bold" pitchFamily="34" charset="-127"/>
              </a:rPr>
              <a:t>차트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04913" y="4923693"/>
            <a:ext cx="9052780" cy="1395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모듈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pprint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활용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pprint.pprint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kpchart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875713" y="1656498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실전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4913" y="3963258"/>
            <a:ext cx="9170010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93663" latinLnBrk="0">
              <a:lnSpc>
                <a:spcPts val="2800"/>
              </a:lnSpc>
              <a:buClr>
                <a:prstClr val="black">
                  <a:lumMod val="65000"/>
                  <a:lumOff val="35000"/>
                </a:prstClr>
              </a:buClr>
            </a:pP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최종으로 만든 </a:t>
            </a:r>
            <a:r>
              <a:rPr lang="en-US" altLang="ko-KR" sz="1800" dirty="0" err="1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kpchart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위와 같이 보기 좋게 출력하려면 모듈 </a:t>
            </a:r>
            <a:r>
              <a:rPr lang="en-US" altLang="ko-KR" sz="1800" dirty="0" err="1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pprint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함수 </a:t>
            </a:r>
            <a:r>
              <a:rPr lang="en-US" altLang="ko-KR" sz="1800" dirty="0" err="1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pprint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()</a:t>
            </a:r>
            <a:r>
              <a:rPr lang="ko-KR" altLang="en-US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사용한다</a:t>
            </a:r>
            <a:r>
              <a:rPr lang="en-US" altLang="ko-KR" sz="18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rgbClr val="8064A2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04913" y="2249247"/>
            <a:ext cx="9052780" cy="1585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singer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'BTS'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볼빨간사춘기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'BTS'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태연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song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작은 것들을 위한 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나만 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소우주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'Kill This Love'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사계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list(zip(singer, song))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와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enumeratezip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함수로 순위를 키로 가수와 곡을 사전으로 구성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kpchart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(enumerate(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start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1))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lab2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09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30823" y="1631260"/>
            <a:ext cx="9619946" cy="3936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 err="1">
                <a:latin typeface="Noto Sans CJK KR Bold" pitchFamily="34" charset="-127"/>
                <a:ea typeface="Noto Sans CJK KR Bold" pitchFamily="34" charset="-127"/>
              </a:rPr>
              <a:t>딕셔너리로</a:t>
            </a:r>
            <a:r>
              <a:rPr lang="ko-KR" altLang="en-US" dirty="0">
                <a:latin typeface="Noto Sans CJK KR Bold" pitchFamily="34" charset="-127"/>
                <a:ea typeface="Noto Sans CJK KR Bold" pitchFamily="34" charset="-127"/>
              </a:rPr>
              <a:t> 만드는 </a:t>
            </a:r>
            <a:r>
              <a:rPr lang="en-US" altLang="ko-KR" dirty="0">
                <a:latin typeface="Noto Sans CJK KR Bold" pitchFamily="34" charset="-127"/>
                <a:ea typeface="Noto Sans CJK KR Bold" pitchFamily="34" charset="-127"/>
              </a:rPr>
              <a:t>k-pop</a:t>
            </a:r>
            <a:r>
              <a:rPr lang="ko-KR" altLang="en-US" dirty="0">
                <a:latin typeface="Noto Sans CJK KR Bold" pitchFamily="34" charset="-127"/>
                <a:ea typeface="Noto Sans CJK KR Bold" pitchFamily="34" charset="-127"/>
              </a:rPr>
              <a:t>차트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875713" y="1656498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실전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930823" y="2024894"/>
            <a:ext cx="9621290" cy="27581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rIns="180000" bIns="36000" rtlCol="0" anchor="ctr"/>
          <a:lstStyle>
            <a:defPPr>
              <a:defRPr lang="ko-KR"/>
            </a:defPPr>
            <a:lvl1pPr marL="628650" indent="-628650" latinLnBrk="0">
              <a:buClr>
                <a:srgbClr val="6600CC"/>
              </a:buClr>
              <a:buFont typeface="Noto Sans CJK KR Bold" panose="020B0800000000000000" pitchFamily="34" charset="-127"/>
              <a:buChar char="✚"/>
              <a:defRPr sz="18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가수의 리스트 </a:t>
            </a:r>
            <a:r>
              <a:rPr lang="en-US" altLang="ko-KR" dirty="0"/>
              <a:t>singer</a:t>
            </a:r>
            <a:r>
              <a:rPr lang="ko-KR" altLang="en-US" dirty="0"/>
              <a:t>와 이에 대응되는 곡의 리스트인 </a:t>
            </a:r>
            <a:r>
              <a:rPr lang="en-US" altLang="ko-KR" dirty="0"/>
              <a:t>song</a:t>
            </a:r>
            <a:r>
              <a:rPr lang="ko-KR" altLang="en-US" dirty="0"/>
              <a:t>을 이해하고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함수 </a:t>
            </a:r>
            <a:r>
              <a:rPr lang="en-US" altLang="ko-KR" dirty="0"/>
              <a:t>zip()</a:t>
            </a:r>
            <a:r>
              <a:rPr lang="ko-KR" altLang="en-US" dirty="0"/>
              <a:t>으로 두 리스트의 항목을 결 합한다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다시 위 결과의 리스트를 값</a:t>
            </a:r>
            <a:r>
              <a:rPr lang="en-US" altLang="ko-KR" dirty="0"/>
              <a:t>, </a:t>
            </a:r>
            <a:r>
              <a:rPr lang="ko-KR" altLang="en-US" dirty="0"/>
              <a:t>순위를 키로 조합하는 </a:t>
            </a:r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 err="1"/>
              <a:t>kpchart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32226" y="2043091"/>
            <a:ext cx="849682" cy="27399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문제</a:t>
            </a:r>
            <a:endParaRPr lang="en-US" altLang="ko-KR" sz="2000" spc="-100" dirty="0">
              <a:ln>
                <a:solidFill>
                  <a:srgbClr val="4F81BD">
                    <a:shade val="50000"/>
                    <a:alpha val="1000"/>
                  </a:srgbClr>
                </a:solidFill>
              </a:ln>
              <a:solidFill>
                <a:prstClr val="white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이해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lab2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95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0663" y="1100649"/>
            <a:ext cx="643807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sz="3600" dirty="0"/>
              <a:t>내장 함수 </a:t>
            </a:r>
            <a:r>
              <a:rPr lang="en-US" altLang="ko-KR" sz="3600" dirty="0"/>
              <a:t>zip()</a:t>
            </a:r>
            <a:endParaRPr lang="ko-KR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460663" y="1914797"/>
            <a:ext cx="8011824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sz="3600" dirty="0"/>
              <a:t>내장 함수 </a:t>
            </a:r>
            <a:r>
              <a:rPr lang="en-US" altLang="ko-KR" sz="3600" dirty="0"/>
              <a:t>enumerate()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0663" y="2728945"/>
            <a:ext cx="643807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sz="3600" dirty="0"/>
              <a:t>리스트와 </a:t>
            </a:r>
            <a:r>
              <a:rPr lang="ko-KR" altLang="en-US" sz="3600" dirty="0" err="1"/>
              <a:t>튜플</a:t>
            </a:r>
            <a:r>
              <a:rPr lang="ko-KR" altLang="en-US" sz="3600" dirty="0"/>
              <a:t> 간의 변환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0663" y="3543093"/>
            <a:ext cx="8011824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sz="3600" dirty="0"/>
              <a:t>리스트와 집합 간의 변환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0662" y="4357241"/>
            <a:ext cx="10245437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sz="3600" dirty="0" err="1"/>
              <a:t>딕셔너리를</a:t>
            </a:r>
            <a:r>
              <a:rPr lang="ko-KR" altLang="en-US" sz="3600" dirty="0"/>
              <a:t> 리스트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튜플</a:t>
            </a:r>
            <a:r>
              <a:rPr lang="en-US" altLang="ko-KR" sz="3600" dirty="0"/>
              <a:t>, </a:t>
            </a:r>
            <a:r>
              <a:rPr lang="ko-KR" altLang="en-US" sz="3600" dirty="0"/>
              <a:t>집합으로 변환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0663" y="5171390"/>
            <a:ext cx="8011824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sz="3600" dirty="0"/>
              <a:t>프로젝트 </a:t>
            </a:r>
            <a:r>
              <a:rPr lang="en-US" altLang="ko-KR" sz="3600" dirty="0"/>
              <a:t>lab1, lab2</a:t>
            </a:r>
          </a:p>
        </p:txBody>
      </p:sp>
    </p:spTree>
    <p:extLst>
      <p:ext uri="{BB962C8B-B14F-4D97-AF65-F5344CB8AC3E}">
        <p14:creationId xmlns:p14="http://schemas.microsoft.com/office/powerpoint/2010/main" val="395784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3307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학습목표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9035724" cy="235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내장 함수 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zip()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사용해 각각의 항목으로 구성된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튜플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항목을 생성할 수 있다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내장 함수 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enumerate()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사용해 수의 나열과 항목을 생성할 수 있다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리스트와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튜플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간의 변환과 리스트와 집합 간의 변환을 수행할 수 있다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가위바위보 게임을 구현할 수 있다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K-pop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차트를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딕셔너리로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구현할 수 있다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876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02183" y="2939440"/>
            <a:ext cx="5430802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 함수 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zip()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 함수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zip()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9185194" cy="101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몇 개의 리스트나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튜플의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항목으로 조합된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튜플을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생성</a:t>
            </a:r>
          </a:p>
          <a:p>
            <a:pPr>
              <a:lnSpc>
                <a:spcPts val="3800"/>
              </a:lnSpc>
              <a:buClr>
                <a:srgbClr val="6600CC"/>
              </a:buClr>
            </a:pP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63F309C-7D85-4BD5-80EB-FA7E09E3B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313" y="2081712"/>
            <a:ext cx="1696799" cy="3255872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sp>
        <p:nvSpPr>
          <p:cNvPr id="16" name="직사각형 15"/>
          <p:cNvSpPr/>
          <p:nvPr/>
        </p:nvSpPr>
        <p:spPr>
          <a:xfrm>
            <a:off x="917575" y="3633188"/>
            <a:ext cx="8132641" cy="1161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 = [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'FTP'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'telnet'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'SMTP'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'DNS'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 = (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23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25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53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z = zip(a, b)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type(z)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clss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'zip'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list(zip(a, b))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[(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'FTP'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'telnet'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'SMTP'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'DNS'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)]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5673727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동일한 수로 이뤄진 여러 개의 </a:t>
            </a:r>
            <a:r>
              <a:rPr lang="ko-KR" altLang="en-US" dirty="0" err="1"/>
              <a:t>튜플</a:t>
            </a:r>
            <a:r>
              <a:rPr lang="ko-KR" altLang="en-US" dirty="0"/>
              <a:t> 항목 시퀀스를 각각의 리스트로 묶어 주는 역할을 하는 함수</a:t>
            </a:r>
          </a:p>
          <a:p>
            <a:r>
              <a:rPr lang="ko-KR" altLang="en-US" dirty="0"/>
              <a:t>함수 </a:t>
            </a:r>
            <a:r>
              <a:rPr lang="en-US" altLang="ko-KR" dirty="0"/>
              <a:t>zip( )</a:t>
            </a:r>
            <a:r>
              <a:rPr lang="ko-KR" altLang="en-US" dirty="0"/>
              <a:t>의 결과는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zip</a:t>
            </a:r>
          </a:p>
          <a:p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zip</a:t>
            </a:r>
            <a:r>
              <a:rPr lang="ko-KR" altLang="en-US" dirty="0"/>
              <a:t>은 간단히 리스트나 </a:t>
            </a:r>
            <a:r>
              <a:rPr lang="ko-KR" altLang="en-US" dirty="0" err="1"/>
              <a:t>튜플로</a:t>
            </a:r>
            <a:r>
              <a:rPr lang="ko-KR" altLang="en-US" dirty="0"/>
              <a:t> 변환</a:t>
            </a:r>
          </a:p>
        </p:txBody>
      </p:sp>
    </p:spTree>
    <p:extLst>
      <p:ext uri="{BB962C8B-B14F-4D97-AF65-F5344CB8AC3E}">
        <p14:creationId xmlns:p14="http://schemas.microsoft.com/office/powerpoint/2010/main" val="310063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 함수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zip()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9185194" cy="101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몇 개의 리스트나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튜플의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항목으로 조합된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튜플을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생성</a:t>
            </a:r>
          </a:p>
          <a:p>
            <a:pPr>
              <a:lnSpc>
                <a:spcPts val="3800"/>
              </a:lnSpc>
              <a:buClr>
                <a:srgbClr val="6600CC"/>
              </a:buClr>
            </a:pP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7575" y="2191259"/>
            <a:ext cx="8601563" cy="3246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list(zip(a, b))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[(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'FTP'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'telnet'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'SMTP'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'DNS'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)]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tuple(zip(a, b))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((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'FTP'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'telnet'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'SMTP'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'DNS'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list(zip(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'ABCD'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a, b))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'FTP'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'telnet'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'SMTP'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'DNS'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)]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tuple(zip(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abcd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'XY'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((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86902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918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개의 리스트나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튜플로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키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-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값 항목인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딕셔너리를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생성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17575" y="1663724"/>
            <a:ext cx="9328394" cy="4343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'FTP'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'telnet'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'SMTP'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'DNS'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(zip(a, b))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'FTP'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20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'telnet'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23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'SMTP'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25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'DNS'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(zip(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'ABCD'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a))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'FTP'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'telnet'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'SMTP'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'DNS'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(zip(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abcd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'XY'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</a:t>
            </a:r>
            <a:r>
              <a:rPr lang="pl-PL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(zip(a, b, b))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Traceback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(most recent call last):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File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"&lt;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stdin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&gt;"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line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 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module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dictionary update sequence element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0 has length 3; 2 is required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09744" y="5464330"/>
            <a:ext cx="7287487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070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02183" y="2587750"/>
            <a:ext cx="5430802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 함수 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enumerate()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43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 함수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enumerate()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918519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부터 시작하는 첨자와 항목 값의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튜플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리스트를 생성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17575" y="2191259"/>
            <a:ext cx="8601563" cy="3041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lst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30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list(enumerate(lst))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[(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),(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30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)]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sv-SE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list(enumerate([10, 20, 30], start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388ECE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[(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),(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30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)]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sv-SE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lst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'python'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list(enumerate(lst))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[(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'p'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'y'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't'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'h'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'o'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'n'</a:t>
            </a:r>
            <a:r>
              <a:rPr lang="sv-SE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)]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sv-SE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0348" y="2759338"/>
            <a:ext cx="161016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08248" y="2759338"/>
            <a:ext cx="161016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184548" y="2759338"/>
            <a:ext cx="161016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97548" y="3305438"/>
            <a:ext cx="161016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0348" y="3559438"/>
            <a:ext cx="161016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49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10123</TotalTime>
  <Words>1955</Words>
  <Application>Microsoft Office PowerPoint</Application>
  <PresentationFormat>와이드스크린</PresentationFormat>
  <Paragraphs>264</Paragraphs>
  <Slides>26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Noto Sans CJK KR Bold</vt:lpstr>
      <vt:lpstr>Noto Sans CJK KR Medium</vt:lpstr>
      <vt:lpstr>Noto Sans CJK KR Regular</vt:lpstr>
      <vt:lpstr>Noto Sans KR Black</vt:lpstr>
      <vt:lpstr>강원교육튼튼</vt:lpstr>
      <vt:lpstr>나눔고딕코딩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 </cp:lastModifiedBy>
  <cp:revision>474</cp:revision>
  <dcterms:created xsi:type="dcterms:W3CDTF">2020-07-21T20:23:05Z</dcterms:created>
  <dcterms:modified xsi:type="dcterms:W3CDTF">2023-03-01T08:30:01Z</dcterms:modified>
</cp:coreProperties>
</file>