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639" r:id="rId2"/>
    <p:sldId id="1497" r:id="rId3"/>
    <p:sldId id="1546" r:id="rId4"/>
    <p:sldId id="1563" r:id="rId5"/>
    <p:sldId id="1621" r:id="rId6"/>
    <p:sldId id="1622" r:id="rId7"/>
    <p:sldId id="1640" r:id="rId8"/>
    <p:sldId id="1577" r:id="rId9"/>
    <p:sldId id="1624" r:id="rId10"/>
    <p:sldId id="1625" r:id="rId11"/>
    <p:sldId id="1642" r:id="rId12"/>
    <p:sldId id="1643" r:id="rId13"/>
    <p:sldId id="1644" r:id="rId14"/>
    <p:sldId id="1627" r:id="rId15"/>
    <p:sldId id="1629" r:id="rId16"/>
    <p:sldId id="1631" r:id="rId17"/>
    <p:sldId id="1630" r:id="rId18"/>
    <p:sldId id="1632" r:id="rId19"/>
    <p:sldId id="1633" r:id="rId20"/>
    <p:sldId id="1634" r:id="rId21"/>
    <p:sldId id="1585" r:id="rId22"/>
    <p:sldId id="1607" r:id="rId23"/>
    <p:sldId id="1646" r:id="rId24"/>
    <p:sldId id="1636" r:id="rId25"/>
    <p:sldId id="1637" r:id="rId26"/>
    <p:sldId id="1558" r:id="rId2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4073">
          <p15:clr>
            <a:srgbClr val="A4A3A4"/>
          </p15:clr>
        </p15:guide>
        <p15:guide id="13" orient="horz" pos="1631">
          <p15:clr>
            <a:srgbClr val="A4A3A4"/>
          </p15:clr>
        </p15:guide>
        <p15:guide id="14" pos="578">
          <p15:clr>
            <a:srgbClr val="A4A3A4"/>
          </p15:clr>
        </p15:guide>
        <p15:guide id="15" pos="3811">
          <p15:clr>
            <a:srgbClr val="A4A3A4"/>
          </p15:clr>
        </p15:guide>
        <p15:guide id="16" pos="6647">
          <p15:clr>
            <a:srgbClr val="A4A3A4"/>
          </p15:clr>
        </p15:guide>
        <p15:guide id="17" pos="810">
          <p15:clr>
            <a:srgbClr val="A4A3A4"/>
          </p15:clr>
        </p15:guide>
        <p15:guide id="18" pos="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99"/>
    <a:srgbClr val="F3EAFA"/>
    <a:srgbClr val="006600"/>
    <a:srgbClr val="2E008F"/>
    <a:srgbClr val="D9D9D9"/>
    <a:srgbClr val="FFFFFF"/>
    <a:srgbClr val="FFFF00"/>
    <a:srgbClr val="201929"/>
    <a:srgbClr val="37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01" d="100"/>
          <a:sy n="101" d="100"/>
        </p:scale>
        <p:origin x="114" y="684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4073"/>
        <p:guide orient="horz" pos="1631"/>
        <p:guide pos="578"/>
        <p:guide pos="3811"/>
        <p:guide pos="6647"/>
        <p:guide pos="810"/>
        <p:guide pos="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DCA41C58-8228-48CF-AE02-D5D8C4ED4061}"/>
    <pc:docChg chg="custSel modMainMaster">
      <pc:chgData name=" " userId="f1cac8d9-9172-4d6c-9b10-74cb51d57900" providerId="ADAL" clId="{DCA41C58-8228-48CF-AE02-D5D8C4ED4061}" dt="2023-03-01T08:29:35.106" v="2" actId="478"/>
      <pc:docMkLst>
        <pc:docMk/>
      </pc:docMkLst>
      <pc:sldMasterChg chg="delSp modSldLayout">
        <pc:chgData name=" " userId="f1cac8d9-9172-4d6c-9b10-74cb51d57900" providerId="ADAL" clId="{DCA41C58-8228-48CF-AE02-D5D8C4ED4061}" dt="2023-03-01T08:29:35.106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DCA41C58-8228-48CF-AE02-D5D8C4ED4061}" dt="2023-03-01T08:29:31.772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DCA41C58-8228-48CF-AE02-D5D8C4ED4061}" dt="2023-03-01T08:29:33.348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DCA41C58-8228-48CF-AE02-D5D8C4ED4061}" dt="2023-03-01T08:29:33.348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DCA41C58-8228-48CF-AE02-D5D8C4ED4061}" dt="2023-03-01T08:29:35.106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DCA41C58-8228-48CF-AE02-D5D8C4ED4061}" dt="2023-03-01T08:29:35.106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4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7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2" y="227279"/>
            <a:ext cx="200424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5961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활용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24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1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활용</a:t>
            </a:r>
          </a:p>
        </p:txBody>
      </p:sp>
    </p:spTree>
    <p:extLst>
      <p:ext uri="{BB962C8B-B14F-4D97-AF65-F5344CB8AC3E}">
        <p14:creationId xmlns:p14="http://schemas.microsoft.com/office/powerpoint/2010/main" val="372539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71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함수 정의 구문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이름과 인자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반환 값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(arguments)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return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문장은 선택적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(optional)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98550" y="2160410"/>
            <a:ext cx="7381875" cy="3705948"/>
            <a:chOff x="1098550" y="2160410"/>
            <a:chExt cx="7381875" cy="3705948"/>
          </a:xfrm>
        </p:grpSpPr>
        <p:grpSp>
          <p:nvGrpSpPr>
            <p:cNvPr id="5" name="그룹 4"/>
            <p:cNvGrpSpPr/>
            <p:nvPr/>
          </p:nvGrpSpPr>
          <p:grpSpPr>
            <a:xfrm>
              <a:off x="1098550" y="2565173"/>
              <a:ext cx="7381875" cy="3200627"/>
              <a:chOff x="2038350" y="2742973"/>
              <a:chExt cx="7381875" cy="320062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038350" y="2742973"/>
                <a:ext cx="7381875" cy="3200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3434861" y="2790092"/>
                <a:ext cx="4596619" cy="2860432"/>
                <a:chOff x="3434861" y="2790092"/>
                <a:chExt cx="4596619" cy="2860432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7049804" y="2890392"/>
                  <a:ext cx="98167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6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</a14:imgLayer>
                      </a14:imgProps>
                    </a:ext>
                  </a:extLst>
                </a:blip>
                <a:srcRect l="19097" t="9974" r="23864" b="9267"/>
                <a:stretch/>
              </p:blipFill>
              <p:spPr>
                <a:xfrm>
                  <a:off x="3434861" y="2790092"/>
                  <a:ext cx="4255477" cy="2860432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/>
            <p:cNvSpPr/>
            <p:nvPr/>
          </p:nvSpPr>
          <p:spPr>
            <a:xfrm>
              <a:off x="4922587" y="2565173"/>
              <a:ext cx="27672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괄호 안에 인자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16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arguuments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54759" y="2717831"/>
              <a:ext cx="23545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Noto Sans CJK KR Bold" pitchFamily="34" charset="-127"/>
                  <a:ea typeface="Noto Sans CJK KR Bold" pitchFamily="34" charset="-127"/>
                </a:rPr>
                <a:t>함수 정의 키워드</a:t>
              </a:r>
              <a:r>
                <a:rPr lang="en-US" altLang="ko-KR" sz="1400" dirty="0">
                  <a:latin typeface="Noto Sans CJK KR Bold" pitchFamily="34" charset="-127"/>
                  <a:ea typeface="Noto Sans CJK KR Bold" pitchFamily="34" charset="-127"/>
                </a:rPr>
                <a:t>(keyword)</a:t>
              </a:r>
              <a:endParaRPr lang="ko-KR" altLang="en-US" sz="1400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8585" y="3860044"/>
              <a:ext cx="114871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pPr algn="r"/>
              <a:r>
                <a:rPr lang="ko-KR" altLang="en-US" sz="1400" dirty="0">
                  <a:latin typeface="Noto Sans CJK KR Bold" pitchFamily="34" charset="-127"/>
                  <a:ea typeface="Noto Sans CJK KR Bold" pitchFamily="34" charset="-127"/>
                </a:rPr>
                <a:t>들여쓰기</a:t>
              </a:r>
              <a:r>
                <a:rPr lang="en-US" altLang="ko-KR" sz="1400" dirty="0">
                  <a:latin typeface="Noto Sans CJK KR Bold" pitchFamily="34" charset="-127"/>
                  <a:ea typeface="Noto Sans CJK KR Bold" pitchFamily="34" charset="-127"/>
                </a:rPr>
                <a:t>(indentation)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32433" y="4632098"/>
              <a:ext cx="15786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r>
                <a:rPr lang="en-US" altLang="ko-KR" sz="1600" dirty="0">
                  <a:latin typeface="Noto Sans CJK KR Bold" pitchFamily="34" charset="-127"/>
                  <a:ea typeface="Noto Sans CJK KR Bold" pitchFamily="34" charset="-127"/>
                </a:rPr>
                <a:t>return </a:t>
              </a:r>
              <a:r>
                <a:rPr lang="ko-KR" altLang="en-US" sz="1600" dirty="0">
                  <a:latin typeface="Noto Sans CJK KR Bold" pitchFamily="34" charset="-127"/>
                  <a:ea typeface="Noto Sans CJK KR Bold" pitchFamily="34" charset="-127"/>
                </a:rPr>
                <a:t>문장으로 반환 값 반환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97425" y="3317648"/>
              <a:ext cx="10448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" rIns="360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itchFamily="34" charset="-127"/>
                  <a:ea typeface="Noto Sans CJK KR Bold" pitchFamily="34" charset="-127"/>
                </a:rPr>
                <a:t>콜론</a:t>
              </a:r>
              <a:r>
                <a:rPr lang="en-US" altLang="ko-KR" sz="1600" dirty="0">
                  <a:latin typeface="Noto Sans CJK KR Bold" pitchFamily="34" charset="-127"/>
                  <a:ea typeface="Noto Sans CJK KR Bold" pitchFamily="34" charset="-127"/>
                </a:rPr>
                <a:t>(colon)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41601" y="2160410"/>
              <a:ext cx="2857499" cy="393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함수 머리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(function header)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0701" y="5472724"/>
              <a:ext cx="2857499" cy="393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함수 몸체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schemeClr val="tx1"/>
                  </a:solidFill>
                  <a:latin typeface="Noto Sans CJK KR Bold" pitchFamily="34" charset="-127"/>
                  <a:ea typeface="Noto Sans CJK KR Bold" pitchFamily="34" charset="-127"/>
                </a:rPr>
                <a:t>(function body)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02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591" y="3710248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61201" y="2920088"/>
            <a:ext cx="405386" cy="221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5875" y="2554660"/>
            <a:ext cx="715431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70467" y="2586942"/>
            <a:ext cx="35462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0401EB-A4E6-4B64-BB09-47A487AE9E0B}"/>
              </a:ext>
            </a:extLst>
          </p:cNvPr>
          <p:cNvSpPr/>
          <p:nvPr/>
        </p:nvSpPr>
        <p:spPr>
          <a:xfrm>
            <a:off x="1069910" y="3576733"/>
            <a:ext cx="3526972" cy="1685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28591" y="3710248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1201" y="2920088"/>
            <a:ext cx="405386" cy="221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5875" y="2554660"/>
            <a:ext cx="715431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'Hello,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70467" y="2586942"/>
            <a:ext cx="35462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03272" y="2485792"/>
            <a:ext cx="4434210" cy="29847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60753" y="3257548"/>
            <a:ext cx="5411735" cy="2621524"/>
            <a:chOff x="5237482" y="2570482"/>
            <a:chExt cx="5411735" cy="26215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5237482" y="2570482"/>
              <a:ext cx="5411735" cy="2621524"/>
            </a:xfrm>
            <a:prstGeom prst="rect">
              <a:avLst/>
            </a:prstGeom>
            <a:solidFill>
              <a:srgbClr val="F3EAFA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5878280" y="3517955"/>
              <a:ext cx="4572004" cy="3631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NameError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name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'hello'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is not defined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86047" y="2673028"/>
              <a:ext cx="2949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</a:t>
              </a:r>
              <a:r>
                <a:rPr lang="ko-KR" altLang="en-US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함수 정의 후 함수 호출 가능</a:t>
              </a:r>
              <a:r>
                <a:rPr lang="en-US" altLang="ko-KR" sz="18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]</a:t>
              </a: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37482" y="3100416"/>
              <a:ext cx="4146005" cy="2033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hello()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 호출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 정의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(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hello():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'Hello, Python!'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정의와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호출은 함수 정의 이후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실행</a:t>
            </a:r>
            <a:r>
              <a:rPr lang="en-US" altLang="ko-KR" dirty="0"/>
              <a:t>: </a:t>
            </a:r>
            <a:r>
              <a:rPr lang="ko-KR" altLang="en-US" dirty="0"/>
              <a:t>함수 호출은 함수 정의 이후에만 가능하다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0416" y="2554659"/>
            <a:ext cx="7522613" cy="2317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메모리에 저장된 함수 확인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506994" y="4782471"/>
            <a:ext cx="5328371" cy="167582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>
            <a:defPPr>
              <a:defRPr lang="ko-KR"/>
            </a:defPPr>
            <a:lvl1pPr>
              <a:defRPr>
                <a:solidFill>
                  <a:schemeClr val="lt1"/>
                </a:solidFill>
              </a:defRPr>
            </a:lvl1pPr>
            <a:lvl2pPr marL="904842" lvl="1">
              <a:buClr>
                <a:schemeClr val="tx1">
                  <a:lumMod val="75000"/>
                  <a:lumOff val="25000"/>
                </a:schemeClr>
              </a:buClr>
              <a:defRPr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06994" y="4924831"/>
            <a:ext cx="5102037" cy="1391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Ox0000028D2271B510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77</a:t>
            </a: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809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21049" y="4783572"/>
            <a:ext cx="657227" cy="168631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실행결과</a:t>
            </a:r>
          </a:p>
          <a:p>
            <a:pPr algn="ctr"/>
            <a:endParaRPr lang="ko-KR" altLang="en-US" dirty="0"/>
          </a:p>
        </p:txBody>
      </p:sp>
      <p:sp>
        <p:nvSpPr>
          <p:cNvPr id="3" name="원호 2"/>
          <p:cNvSpPr/>
          <p:nvPr/>
        </p:nvSpPr>
        <p:spPr>
          <a:xfrm rot="5230611">
            <a:off x="1467726" y="2206628"/>
            <a:ext cx="1860768" cy="1860768"/>
          </a:xfrm>
          <a:prstGeom prst="arc">
            <a:avLst/>
          </a:prstGeom>
          <a:ln w="2540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tHello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Python!'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처음 하는 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메모리에 저장된 함수 확인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함수 정의와 호출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예제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첫 함수 정의와 호출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함수 정의와 호출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0" y="2036293"/>
            <a:ext cx="7654929" cy="317433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처음 하는 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    Hello, Python!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이후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0x0000028D226D6840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77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2" y="2036293"/>
            <a:ext cx="657227" cy="31743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예제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첫 함수 정의와 호출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함수로 필요한 값을 전달하는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전달받은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을 함수 정의에서 사용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인사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수빈에게 인사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hello(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호출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현수에게 인사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정의에서 인자 사용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2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함수로 필요한 값을 전달하는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기본 값을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 지정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hello()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기본값 사용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 지정된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사용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기본값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여러분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현철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6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001496" y="1738138"/>
            <a:ext cx="4941984" cy="218909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3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return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문으로 함수 기능을 수행한 후 반환 값을 전달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29300" y="1848513"/>
            <a:ext cx="4108890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변환 값 전달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0111" y="172479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실행 결과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1]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611" y="2152178"/>
            <a:ext cx="4808869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None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None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67444" y="2641874"/>
            <a:ext cx="3848833" cy="363176"/>
          </a:xfrm>
          <a:prstGeom prst="rect">
            <a:avLst/>
          </a:prstGeom>
          <a:solidFill>
            <a:srgbClr val="F3EAFA"/>
          </a:solidFill>
        </p:spPr>
        <p:txBody>
          <a:bodyPr wrap="square" rtlCol="0">
            <a:spAutoFit/>
          </a:bodyPr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return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001497" y="4117924"/>
            <a:ext cx="4941984" cy="234796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9301" y="4193130"/>
            <a:ext cx="5002576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희정에게 인사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희정에게 인사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60112" y="4104576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실행 결과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2]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612" y="4531964"/>
            <a:ext cx="4808869" cy="193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None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혜림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!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None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808" y="4762765"/>
            <a:ext cx="1346693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98195" y="2680721"/>
            <a:ext cx="271808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307014" y="3550693"/>
            <a:ext cx="57788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3339" y="5111203"/>
            <a:ext cx="71373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07014" y="6189118"/>
            <a:ext cx="57788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89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2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인자인 두 수의 합을 반환하는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mysum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(x, y)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2050360"/>
            <a:ext cx="7669216" cy="2768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인자가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두 수의 합 반환 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두 인자의 합으로 반환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y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는 기본 값이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(hap)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  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(hap)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수 인자의 합을 변환하는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4818742"/>
            <a:ext cx="7654929" cy="164714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2" y="4818742"/>
            <a:ext cx="657227" cy="16471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개요와 정의 구문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전달과 반환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문서화 문자열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함수를 이해하고 특정 기능의 함수를 구현할 수 있다</a:t>
            </a:r>
            <a:r>
              <a:rPr lang="en-US" altLang="ko-KR" sz="2200" dirty="0"/>
              <a:t>. </a:t>
            </a:r>
          </a:p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함수에 인자를 전달하고 받을 수 있다</a:t>
            </a:r>
            <a:r>
              <a:rPr lang="en-US" altLang="ko-KR" sz="2200" dirty="0"/>
              <a:t>. </a:t>
            </a:r>
          </a:p>
          <a:p>
            <a:pPr marL="269875" indent="-269875"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함수의 문서화 문자열을 만들 수 있다</a:t>
            </a:r>
            <a:r>
              <a:rPr lang="en-US" altLang="ko-KR" sz="22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인자와 같이 반환 값도 여러 개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7" y="2786353"/>
            <a:ext cx="3864324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a, b, c, 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b, c, 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2 3 5 7 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(prime)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73685" y="1630765"/>
            <a:ext cx="7636915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getprime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6768" y="1928906"/>
            <a:ext cx="116974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47293" y="3019303"/>
            <a:ext cx="58029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문서화 문자열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7215" y="4558274"/>
            <a:ext cx="3678712" cy="13921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8610600" y="6501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332" rtl="0" eaLnBrk="1" latinLnBrk="1" hangingPunct="1">
              <a:defRPr sz="1400" kern="12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CAEC80-8439-4797-8FA2-50FAF2D160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함수의 해설을 담는 문서화 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docstring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10550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문서화 문자열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docstring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함수의 문서화에 도움이 되는 문자열을 말한다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줄에 걸친 문서 내용이 필요하므로 설명 앞뒤에 따옴표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사용해 문서 내용을 작성한다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큰따옴표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사용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참고로 문서화 문자열은 함수뿐 아니라 다음에 배울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및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메소드와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문서를 연결하는 방법도 제공한다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구현에서는 함수 정의 블록 시작 첫 줄에서 문서 내용을 작성한다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다음은 함수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hello()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구현에서 간단히 문서 내용을 작성한 예로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시각적으로 필요하다면 중간중간에 빈 줄을 삽입한다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1599" y="4254818"/>
            <a:ext cx="8745416" cy="21390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hello(name):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Noto Sans CJK KR Bold" pitchFamily="34" charset="-127"/>
                <a:ea typeface="Noto Sans CJK KR Bold" pitchFamily="34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name: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539750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(name))</a:t>
            </a:r>
          </a:p>
        </p:txBody>
      </p:sp>
    </p:spTree>
    <p:extLst>
      <p:ext uri="{BB962C8B-B14F-4D97-AF65-F5344CB8AC3E}">
        <p14:creationId xmlns:p14="http://schemas.microsoft.com/office/powerpoint/2010/main" val="227070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8610600" y="6501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332" rtl="0" eaLnBrk="1" latinLnBrk="1" hangingPunct="1">
              <a:defRPr sz="1400" kern="12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CAEC80-8439-4797-8FA2-50FAF2D160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94953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함수의 해설을 담는 문서화 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docstring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문서화 문자열은 주석의 일환으로 출력 결과에 영향을 미치지 않는다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이전과 같이 문서화 문자열이 있는 함수는 다음과 같이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help()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사용해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내용을 확인할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 함수의 속성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__doc__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에도 저장돼 참조할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1599" y="3177600"/>
            <a:ext cx="7100889" cy="32755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help(hello)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function hello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__main__: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hello(name)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name: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hello.__doc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친구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에게 하는 간단한 인사말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0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    인자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name: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인사말을 하는 상대 이름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관계와 변환 함수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8035927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ctofahrenhite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인자인 섭씨온도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cels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을 화씨 온도로 변환하여 반환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ftocelsius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인자인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화씨온도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fahr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ea typeface="나눔고딕코딩" pitchFamily="49" charset="-127"/>
                <a:cs typeface="DejaVu Sans Mono" panose="020B0609030804020204" pitchFamily="49" charset="0"/>
              </a:rPr>
              <a:t>을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 온도로 변환하여 반환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ctofahrenhite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ftocelsius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AutoNum type="arabicPlain" startAt="13"/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80359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섭씨 온도와 화씨 온도 간의 변환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156936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5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관계와 변환 함수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80359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섭씨 온도와 화씨 온도 간의 변환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156936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0" y="2055343"/>
            <a:ext cx="8035930" cy="316481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82.40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86.00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89.60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93.20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32.22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90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33.89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93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35.56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96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37.22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99</a:t>
            </a:r>
          </a:p>
          <a:p>
            <a:pPr indent="536575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38.89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2" y="2045818"/>
            <a:ext cx="657227" cy="31743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6016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83785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개요와 정의 구문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68" y="1829872"/>
            <a:ext cx="770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정의와 호출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en-US" altLang="ko-KR" sz="2000" spc="-50" dirty="0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spc="-50" dirty="0" err="1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def</a:t>
            </a:r>
            <a:endParaRPr lang="en-US" altLang="ko-KR" sz="2000" spc="-50" dirty="0">
              <a:ln w="127000">
                <a:noFill/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69875" indent="-269875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인자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3" y="321210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인자 전달과 반환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768" y="405855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문장 </a:t>
            </a:r>
            <a:r>
              <a:rPr lang="en-US" altLang="ko-KR" dirty="0"/>
              <a:t>return: </a:t>
            </a:r>
            <a:r>
              <a:rPr lang="ko-KR" altLang="en-US" dirty="0">
                <a:solidFill>
                  <a:srgbClr val="6600CC"/>
                </a:solidFill>
              </a:rPr>
              <a:t>여러 개 반환도 가능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63" y="4872549"/>
            <a:ext cx="83785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문서화 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467014" y="2599473"/>
            <a:ext cx="543080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개요와 정의 구문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특정한 기능을 수행하는 프로그램 단위인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여러 입력을 받아 특정한 기능을 수행하고 </a:t>
            </a:r>
            <a:r>
              <a:rPr lang="ko-KR" altLang="en-US" dirty="0" err="1"/>
              <a:t>결괏값을</a:t>
            </a:r>
            <a:r>
              <a:rPr lang="ko-KR" altLang="en-US" dirty="0"/>
              <a:t> 반환하는 코드</a:t>
            </a:r>
          </a:p>
          <a:p>
            <a:r>
              <a:rPr lang="ko-KR" altLang="en-US" dirty="0"/>
              <a:t>사용자가 직접 정의해 사용</a:t>
            </a:r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설치된 다양한 함수를 활용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93324" y="6042171"/>
            <a:ext cx="512064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개념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커피머신과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믹서기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15427" y="3349132"/>
            <a:ext cx="6626177" cy="2262370"/>
            <a:chOff x="1415427" y="3349132"/>
            <a:chExt cx="6626177" cy="226237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b="16448"/>
            <a:stretch/>
          </p:blipFill>
          <p:spPr>
            <a:xfrm>
              <a:off x="1465685" y="3349132"/>
              <a:ext cx="6575919" cy="226237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415427" y="3558717"/>
              <a:ext cx="6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입력</a:t>
              </a:r>
              <a:endPara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5447" y="4813086"/>
              <a:ext cx="607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출력</a:t>
              </a:r>
              <a:endPara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21" name="그룹 20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25" name="이등변 삼각형 24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함수의 함수 정의와 함수 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46359" y="2241550"/>
            <a:ext cx="3681216" cy="114101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(user-defined functions)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46359" y="3718657"/>
            <a:ext cx="3681216" cy="114101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27575" y="3808326"/>
            <a:ext cx="3488054" cy="931946"/>
            <a:chOff x="555674" y="4968077"/>
            <a:chExt cx="3488054" cy="93194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772792" y="4968077"/>
              <a:ext cx="3270936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vl="2" algn="ctr"/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print()</a:t>
              </a:r>
              <a:r>
                <a:rPr lang="ko-KR" altLang="en-US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와 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input(), </a:t>
              </a:r>
            </a:p>
            <a:p>
              <a:pPr marL="180975" lvl="2" algn="ctr"/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str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(), </a:t>
              </a:r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int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(), float(), </a:t>
              </a:r>
              <a:r>
                <a:rPr lang="en-US" altLang="ko-KR" sz="2000" spc="-100" dirty="0" err="1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len</a:t>
              </a:r>
              <a:r>
                <a:rPr lang="en-US" altLang="ko-KR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()</a:t>
              </a:r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55674" y="5439735"/>
              <a:ext cx="232358" cy="0"/>
            </a:xfrm>
            <a:prstGeom prst="line">
              <a:avLst/>
            </a:prstGeom>
            <a:ln w="254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5" name="꺾인 연결선 4"/>
          <p:cNvCxnSpPr>
            <a:stCxn id="7" idx="1"/>
            <a:endCxn id="9" idx="1"/>
          </p:cNvCxnSpPr>
          <p:nvPr/>
        </p:nvCxnSpPr>
        <p:spPr>
          <a:xfrm rot="10800000" flipV="1">
            <a:off x="1046359" y="2812055"/>
            <a:ext cx="12700" cy="1477107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29995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함수의 이해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38307" y="2906017"/>
            <a:ext cx="3960813" cy="1839694"/>
            <a:chOff x="1023083" y="3204781"/>
            <a:chExt cx="3960813" cy="1839694"/>
          </a:xfrm>
        </p:grpSpPr>
        <p:sp>
          <p:nvSpPr>
            <p:cNvPr id="16" name="직사각형 15"/>
            <p:cNvSpPr/>
            <p:nvPr/>
          </p:nvSpPr>
          <p:spPr>
            <a:xfrm>
              <a:off x="1023083" y="3785597"/>
              <a:ext cx="3960813" cy="727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fahr_to_celsius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(temp):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return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((temp -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*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/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935896" y="3513656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1458028" y="3204781"/>
              <a:ext cx="9541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함수이름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680876" y="3528896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385888" y="32200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latin typeface="나눔고딕코딩" pitchFamily="49" charset="-127"/>
                  <a:ea typeface="나눔고딕코딩" pitchFamily="49" charset="-127"/>
                </a:rPr>
                <a:t>인자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3147476" y="4396741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696071" y="4705921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>
                  <a:latin typeface="나눔고딕코딩" pitchFamily="49" charset="-127"/>
                  <a:ea typeface="나눔고딕코딩" pitchFamily="49" charset="-127"/>
                </a:rPr>
                <a:t>반환 값</a:t>
              </a:r>
              <a:endParaRPr lang="ko-KR" altLang="en-US" sz="1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7680" y="2894295"/>
            <a:ext cx="5152829" cy="1839695"/>
            <a:chOff x="5838268" y="3193059"/>
            <a:chExt cx="5152829" cy="1839695"/>
          </a:xfrm>
        </p:grpSpPr>
        <p:sp>
          <p:nvSpPr>
            <p:cNvPr id="24" name="직사각형 23"/>
            <p:cNvSpPr/>
            <p:nvPr/>
          </p:nvSpPr>
          <p:spPr>
            <a:xfrm>
              <a:off x="6119998" y="3773875"/>
              <a:ext cx="4871099" cy="727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fahr_to_kelvin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(temp):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 return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((temp -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*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/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))+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273.15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505276" y="3501934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6027408" y="3193059"/>
              <a:ext cx="1291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def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keywrod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DejaVu Sans Mono" panose="020B0609030804020204" pitchFamily="49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8777791" y="3517174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8181417" y="3196576"/>
              <a:ext cx="1244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parameter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8244391" y="4385019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7954525" y="4694199"/>
              <a:ext cx="14237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return value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6790740" y="4385020"/>
              <a:ext cx="0" cy="35369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5838268" y="4694200"/>
              <a:ext cx="19049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CJK KR Bold" pitchFamily="34" charset="-127"/>
                  <a:ea typeface="Noto Sans CJK KR Bold" pitchFamily="34" charset="-127"/>
                </a:rPr>
                <a:t>return statement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7818253" y="3501935"/>
              <a:ext cx="0" cy="3540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481061" y="3193060"/>
              <a:ext cx="7024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itchFamily="34" charset="-127"/>
                  <a:ea typeface="Noto Sans CJK KR Bold" pitchFamily="34" charset="-127"/>
                  <a:cs typeface="DejaVu Sans Mono" panose="020B0609030804020204" pitchFamily="49" charset="0"/>
                </a:rPr>
                <a:t>name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39" name="그룹 38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41" name="이등변 삼각형 40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(user-defined functions)</a:t>
            </a:r>
            <a:r>
              <a:rPr lang="en-US" altLang="ko-KR" dirty="0"/>
              <a:t>: </a:t>
            </a:r>
            <a:r>
              <a:rPr lang="ko-KR" altLang="en-US" dirty="0"/>
              <a:t>우리가 직접 만드는 함수</a:t>
            </a:r>
          </a:p>
        </p:txBody>
      </p:sp>
    </p:spTree>
    <p:extLst>
      <p:ext uri="{BB962C8B-B14F-4D97-AF65-F5344CB8AC3E}">
        <p14:creationId xmlns:p14="http://schemas.microsoft.com/office/powerpoint/2010/main" val="23658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정의 함수와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함수의 이해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91978" y="853501"/>
            <a:ext cx="548144" cy="585001"/>
            <a:chOff x="3571875" y="3565526"/>
            <a:chExt cx="714375" cy="762409"/>
          </a:xfrm>
        </p:grpSpPr>
        <p:grpSp>
          <p:nvGrpSpPr>
            <p:cNvPr id="39" name="그룹 38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41" name="이등변 삼각형 40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functions)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설치와 함께 이미 만들어 놓은 함수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99129"/>
              </p:ext>
            </p:extLst>
          </p:nvPr>
        </p:nvGraphicFramePr>
        <p:xfrm>
          <a:off x="679013" y="2589214"/>
          <a:ext cx="10890486" cy="344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2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679">
                <a:tc gridSpan="9">
                  <a:txBody>
                    <a:bodyPr/>
                    <a:lstStyle/>
                    <a:p>
                      <a:pPr algn="ctr" latinLnBrk="0"/>
                      <a:r>
                        <a:rPr lang="ko-KR" altLang="en-US" sz="16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내장함수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abs()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bytes()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frozenset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max()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pow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setattr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all()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callable()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divmod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getattr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isinstance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memoryview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print()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slice()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vars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any()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enumerate()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globals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issubclass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min() 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property()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sorted()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zip()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ascii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classmethod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eval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hasattr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iter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next()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range()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staticmethod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__import_()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bin()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compile()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hash()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len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object()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repr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bool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complex()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filerr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help()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list()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oct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reversed()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sum()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breakpoint()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delattr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float()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locals()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open()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round()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super()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bytearray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 err="1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dict</a:t>
                      </a: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format()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32" rtl="0" eaLnBrk="1" latinLnBrk="1" hangingPunct="1"/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input()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map()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32" rtl="0" eaLnBrk="1" latinLnBrk="1" hangingPunct="1">
                        <a:buFontTx/>
                        <a:buNone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rod()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set()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kern="120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tuple()</a:t>
                      </a: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400" b="1" kern="1200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58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12123" y="3009778"/>
            <a:ext cx="5943600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인자 전달과 반환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71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함수 정의 구문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이름과 인자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반환 값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머리는 키워드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def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함수 이름과 괄호</a:t>
            </a:r>
            <a:r>
              <a:rPr lang="en-US" altLang="ko-KR" dirty="0"/>
              <a:t>, </a:t>
            </a:r>
            <a:r>
              <a:rPr lang="ko-KR" altLang="en-US" dirty="0"/>
              <a:t>괄호 사이의 인자들</a:t>
            </a:r>
          </a:p>
          <a:p>
            <a:r>
              <a:rPr lang="ko-KR" altLang="en-US" dirty="0"/>
              <a:t>함수 정의의 몸체인 블록을 예고하는 콜론</a:t>
            </a:r>
            <a:r>
              <a:rPr lang="en-US" altLang="ko-KR" dirty="0"/>
              <a:t>(:)</a:t>
            </a:r>
            <a:r>
              <a:rPr lang="ko-KR" altLang="en-US" dirty="0"/>
              <a:t>이 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145221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몸체는 들여쓰기로 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731422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기능을 수행하는 문장들</a:t>
            </a:r>
          </a:p>
          <a:p>
            <a:r>
              <a:rPr lang="ko-KR" altLang="en-US" dirty="0"/>
              <a:t>마지막으로 키워드 </a:t>
            </a:r>
            <a:r>
              <a:rPr lang="en-US" altLang="ko-KR" dirty="0"/>
              <a:t>return</a:t>
            </a:r>
            <a:r>
              <a:rPr lang="ko-KR" altLang="en-US" dirty="0"/>
              <a:t>에 의한 반환 값을 돌려 주는 구문이 필요</a:t>
            </a:r>
          </a:p>
        </p:txBody>
      </p:sp>
    </p:spTree>
    <p:extLst>
      <p:ext uri="{BB962C8B-B14F-4D97-AF65-F5344CB8AC3E}">
        <p14:creationId xmlns:p14="http://schemas.microsoft.com/office/powerpoint/2010/main" val="193226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10239</TotalTime>
  <Words>1804</Words>
  <Application>Microsoft Office PowerPoint</Application>
  <PresentationFormat>와이드스크린</PresentationFormat>
  <Paragraphs>389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502</cp:revision>
  <dcterms:created xsi:type="dcterms:W3CDTF">2020-07-21T20:23:05Z</dcterms:created>
  <dcterms:modified xsi:type="dcterms:W3CDTF">2023-03-01T08:29:40Z</dcterms:modified>
</cp:coreProperties>
</file>