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518" r:id="rId2"/>
    <p:sldId id="1589" r:id="rId3"/>
    <p:sldId id="1546" r:id="rId4"/>
    <p:sldId id="1563" r:id="rId5"/>
    <p:sldId id="1591" r:id="rId6"/>
    <p:sldId id="1600" r:id="rId7"/>
    <p:sldId id="1590" r:id="rId8"/>
    <p:sldId id="1592" r:id="rId9"/>
    <p:sldId id="1593" r:id="rId10"/>
    <p:sldId id="1601" r:id="rId11"/>
    <p:sldId id="1597" r:id="rId12"/>
    <p:sldId id="1602" r:id="rId13"/>
    <p:sldId id="1598" r:id="rId14"/>
    <p:sldId id="1603" r:id="rId15"/>
    <p:sldId id="1596" r:id="rId16"/>
    <p:sldId id="1599" r:id="rId17"/>
    <p:sldId id="1571" r:id="rId18"/>
    <p:sldId id="1575" r:id="rId19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67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  <p15:guide id="12" pos="683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70C0"/>
    <a:srgbClr val="33CCFF"/>
    <a:srgbClr val="EC6AD3"/>
    <a:srgbClr val="170313"/>
    <a:srgbClr val="170314"/>
    <a:srgbClr val="6600CC"/>
    <a:srgbClr val="F3EAFA"/>
    <a:srgbClr val="FFFFFF"/>
    <a:srgbClr val="370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3" autoAdjust="0"/>
    <p:restoredTop sz="95670" autoAdjust="0"/>
  </p:normalViewPr>
  <p:slideViewPr>
    <p:cSldViewPr snapToGrid="0">
      <p:cViewPr varScale="1">
        <p:scale>
          <a:sx n="95" d="100"/>
          <a:sy n="95" d="100"/>
        </p:scale>
        <p:origin x="96" y="954"/>
      </p:cViewPr>
      <p:guideLst>
        <p:guide pos="2978"/>
        <p:guide orient="horz" pos="572"/>
        <p:guide orient="horz" pos="867"/>
        <p:guide orient="horz" pos="1026"/>
        <p:guide orient="horz" pos="4065"/>
        <p:guide orient="horz" pos="1094"/>
        <p:guide orient="horz" pos="1661"/>
        <p:guide orient="horz" pos="1412"/>
        <p:guide pos="68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4A014A4E-4385-4A18-BB2B-42D0382BA8BF}"/>
    <pc:docChg chg="custSel modMainMaster">
      <pc:chgData name=" " userId="f1cac8d9-9172-4d6c-9b10-74cb51d57900" providerId="ADAL" clId="{4A014A4E-4385-4A18-BB2B-42D0382BA8BF}" dt="2023-03-01T08:28:30.965" v="2" actId="478"/>
      <pc:docMkLst>
        <pc:docMk/>
      </pc:docMkLst>
      <pc:sldMasterChg chg="delSp modSldLayout">
        <pc:chgData name=" " userId="f1cac8d9-9172-4d6c-9b10-74cb51d57900" providerId="ADAL" clId="{4A014A4E-4385-4A18-BB2B-42D0382BA8BF}" dt="2023-03-01T08:28:30.965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4A014A4E-4385-4A18-BB2B-42D0382BA8BF}" dt="2023-03-01T08:28:27.291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4A014A4E-4385-4A18-BB2B-42D0382BA8BF}" dt="2023-03-01T08:28:29.227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4A014A4E-4385-4A18-BB2B-42D0382BA8BF}" dt="2023-03-01T08:28:29.227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4A014A4E-4385-4A18-BB2B-42D0382BA8BF}" dt="2023-03-01T08:28:30.965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4A014A4E-4385-4A18-BB2B-42D0382BA8BF}" dt="2023-03-01T08:28:30.965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7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48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60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40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6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0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2" y="227279"/>
            <a:ext cx="3225137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785533" y="247833"/>
            <a:ext cx="320886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람다 함수와 내장 함수 활용  </a:t>
            </a:r>
            <a:r>
              <a:rPr lang="en-US" altLang="ko-KR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</a:t>
            </a:r>
            <a:endParaRPr lang="ko-KR" altLang="en-US" sz="21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26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람다 함수와</a:t>
            </a:r>
            <a:endParaRPr lang="en-US" altLang="ko-KR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 함수 활용 </a:t>
            </a:r>
            <a:r>
              <a:rPr lang="en-US" altLang="ko-KR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</a:t>
            </a:r>
            <a:endParaRPr lang="ko-KR" altLang="en-US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3019141"/>
            <a:ext cx="6768662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내장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32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산술 연산 관련 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절댓값 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abs(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3200401"/>
            <a:ext cx="7553261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진수로 변환된 문자열을 반환하는 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bin( ),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oct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), hex(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5473279"/>
            <a:ext cx="7553261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 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format( 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5884980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접두어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"0b", "0o", "0x"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없이 표시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42988" y="1998179"/>
            <a:ext cx="2728912" cy="1202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abs(-3)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abs(-7.3876)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7.3876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2988" y="3776652"/>
            <a:ext cx="2728912" cy="15759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bin(20)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'0b10100'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(20)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'0o24'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hex(20)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'0x14'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27575" y="4491015"/>
            <a:ext cx="2728912" cy="1957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format(20, 'b')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'10100'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format(20, 'o')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'24'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format(20, 'x')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'14'</a:t>
            </a:r>
          </a:p>
        </p:txBody>
      </p:sp>
    </p:spTree>
    <p:extLst>
      <p:ext uri="{BB962C8B-B14F-4D97-AF65-F5344CB8AC3E}">
        <p14:creationId xmlns:p14="http://schemas.microsoft.com/office/powerpoint/2010/main" val="307317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산술 연산 관련 내장 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4379465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pow( ), round( ),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divmod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42988" y="1998178"/>
            <a:ext cx="3881437" cy="4455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pow(2, 3)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pow(2.4, 3.1)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15.088805115741808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round(3.141592)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round(3.141592, 3)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3.142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divmod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(10, 3)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(3,1)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divmod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(10.3, 3.1)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(3.0, 1.0000000000000004)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174110" y="1421928"/>
            <a:ext cx="4379465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min( ), max( ), sum( 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72138" y="1998179"/>
            <a:ext cx="3881437" cy="3469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min(5, 1, 10)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max(5, 1, 10)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min([5, 1, 10])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max((5, 1, 10))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sum([5, 1, 10])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16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sum([5, 1, 10], 5)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099877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1051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sorted( 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에서 정렬의 비교 키로 사용하는 키워드 인자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key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861528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03271" y="2042502"/>
            <a:ext cx="10040437" cy="3031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words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"The core of extensible programming is defining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functions."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.split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B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각 항목 단어를 모두 소문자로 바꾼 항목을 키로 정렬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(sorted(words, key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.lower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각 항목 단어의 첨자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두 번째 문자를 키로 정렬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(sorted(words, key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lambda word: word[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groupnumber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잔나비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트와이스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방탄소년단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항목의 첫 번째 항목을 키로 정렬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sorted(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groupnumber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항목의 두 번째 항목인 그룹 인원수를 키로 정렬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sorted(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groupnumber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key = lambda singer : singer[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3272" y="1637908"/>
            <a:ext cx="10045703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697877"/>
            <a:ext cx="956709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내장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sorted()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인자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364033" y="1666875"/>
            <a:ext cx="232672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71010" y="3190466"/>
            <a:ext cx="513810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32594" y="3192259"/>
            <a:ext cx="810710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53498" y="4638573"/>
            <a:ext cx="709636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07936" y="4648584"/>
            <a:ext cx="1041626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8674" y="5082222"/>
            <a:ext cx="9985034" cy="1370966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core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denfining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extensible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functions.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programming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defining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core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programming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functions.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extensible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방탄소년단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잔나비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트와이스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블랙핑크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잔나비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방탄소년단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트와이스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95614" y="5083902"/>
            <a:ext cx="645519" cy="1377262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95858" y="5650650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4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1051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sorted( 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에서 정렬의 비교 키로 사용하는 키워드 인자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key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861528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03271" y="2042502"/>
            <a:ext cx="10040437" cy="3031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 = ['python', 'java’, 'C++’, 'Go', 'swift']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문자열 길이로 정렬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print(sorted(pl, key 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첨자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두번째 문자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로 정렬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print(sorted(pl, key = lambda x : x[1]))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 = [('python', 1990), ('java', 2000), ('C++', 1983), ('Go', 2009), ('swift', 2014)]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첨자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언어 문자열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로 정렬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print(sorted(pl, key = lambda item : item[0]))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첨자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년도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로 정렬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print(sorted(pl, key = lambda item : item[1]))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3272" y="1637908"/>
            <a:ext cx="10045703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697877"/>
            <a:ext cx="956709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내장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sorted()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인자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364033" y="1666875"/>
            <a:ext cx="232672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71010" y="3190466"/>
            <a:ext cx="513810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32594" y="3192259"/>
            <a:ext cx="810710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53498" y="4638573"/>
            <a:ext cx="709636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07936" y="4648584"/>
            <a:ext cx="1041626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8674" y="5082222"/>
            <a:ext cx="9985034" cy="1370966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['Go', 'C++', 'java', 'swift', 'python']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['C++', 'java', 'Go', 'swift', 'python']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[('C++', 1983), ('Go', 2009), ('java', 2000), ('python', 1990), ('swift', 2014)]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[('C++', 1983), ('python', 1990), ('java', 2000), ('Go', 2009), ('swift', 2014)]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95614" y="5083902"/>
            <a:ext cx="645519" cy="1377262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95858" y="5650650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20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7768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항목의 논리를 검사하는 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all( ), any( 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all(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시퀀스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시퀀스의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모든 항목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참이거나 항목이 비어 있으면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45930" y="2572670"/>
            <a:ext cx="5213132" cy="2544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 = all([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'p'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(b)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False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(all(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pyhon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(all(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(all({}))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26480" y="3950346"/>
            <a:ext cx="234940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50909" y="4432362"/>
            <a:ext cx="201355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B5DFDE-068A-4C58-B9A8-13BF3465A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29" y="5230647"/>
            <a:ext cx="6921369" cy="13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2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7768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항목의 논리를 검사하는 함수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all( ), any( 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any(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시퀀스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8112126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시퀀스에서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하나의 항목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이라도 참이거나 항목이 비어 있으면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45930" y="2636838"/>
            <a:ext cx="5213132" cy="2068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 any([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 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py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(b)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True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(any(''))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False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(any({}))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/>
                <a:ea typeface="DejaVu Sans Mono" panose="020B0609030804020204" pitchFamily="49" charset="0"/>
                <a:cs typeface="DejaVu Sans Mono" panose="020B0609030804020204" pitchFamily="49" charset="0"/>
              </a:rPr>
              <a:t>False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FF5C22-3155-4843-90D1-660A923AC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10" y="5011009"/>
            <a:ext cx="7075070" cy="155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1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2" y="1100649"/>
            <a:ext cx="77163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람다 함수</a:t>
            </a:r>
            <a:r>
              <a:rPr lang="en-US" altLang="ko-KR" dirty="0"/>
              <a:t>(lambda function)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2062712"/>
            <a:ext cx="7707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작고 이름이 없는</a:t>
            </a:r>
            <a:r>
              <a:rPr lang="en-US" altLang="ko-KR" dirty="0"/>
              <a:t>(</a:t>
            </a:r>
            <a:r>
              <a:rPr lang="ko-KR" altLang="en-US" dirty="0"/>
              <a:t>익명</a:t>
            </a:r>
            <a:r>
              <a:rPr lang="en-US" altLang="ko-KR" dirty="0"/>
              <a:t>, anonymous)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구현과 호출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663" y="3101580"/>
            <a:ext cx="8011824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라이브러리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768" y="3948033"/>
            <a:ext cx="7707720" cy="832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표준 라이브러리</a:t>
            </a:r>
            <a:r>
              <a:rPr lang="en-US" altLang="ko-KR" dirty="0"/>
              <a:t>(standard library)</a:t>
            </a:r>
          </a:p>
          <a:p>
            <a:r>
              <a:rPr lang="en-US" altLang="ko-KR" dirty="0"/>
              <a:t>… </a:t>
            </a:r>
            <a:r>
              <a:rPr lang="ko-KR" altLang="en-US" dirty="0" err="1"/>
              <a:t>써드</a:t>
            </a:r>
            <a:r>
              <a:rPr lang="ko-KR" altLang="en-US" dirty="0"/>
              <a:t> 파티 라이브러리</a:t>
            </a:r>
            <a:r>
              <a:rPr lang="en-US" altLang="ko-KR" dirty="0"/>
              <a:t>(third-party library)</a:t>
            </a:r>
            <a:endParaRPr lang="en-US" altLang="ko-KR" dirty="0">
              <a:solidFill>
                <a:srgbClr val="6600CC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2" name="타원 11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655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내장 함수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4768" y="2062712"/>
            <a:ext cx="77077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산술 연산 내장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논리 내장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79790" y="2428471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abs(), min(), max(), sum()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179790" y="3568847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all(), any()</a:t>
            </a:r>
          </a:p>
        </p:txBody>
      </p:sp>
    </p:spTree>
    <p:extLst>
      <p:ext uri="{BB962C8B-B14F-4D97-AF65-F5344CB8AC3E}">
        <p14:creationId xmlns:p14="http://schemas.microsoft.com/office/powerpoint/2010/main" val="224605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2010162"/>
            <a:ext cx="7707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/>
              <a:t>… </a:t>
            </a:r>
            <a:r>
              <a:rPr lang="ko-KR" altLang="en-US" dirty="0"/>
              <a:t>람다 함수</a:t>
            </a:r>
            <a:r>
              <a:rPr lang="en-US" altLang="ko-KR" dirty="0"/>
              <a:t>(lambda function)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…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… </a:t>
            </a:r>
            <a:r>
              <a:rPr lang="ko-KR" altLang="en-US" dirty="0"/>
              <a:t>내장 함수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60663" y="3380527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pPr>
              <a:buClr>
                <a:srgbClr val="2B004C"/>
              </a:buClr>
            </a:pPr>
            <a:r>
              <a:rPr lang="ko-KR" altLang="en-US" dirty="0">
                <a:solidFill>
                  <a:srgbClr val="2B004C"/>
                </a:solidFill>
              </a:rPr>
              <a:t>학습목표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4768" y="4253828"/>
            <a:ext cx="7707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/>
              <a:t>… </a:t>
            </a:r>
            <a:r>
              <a:rPr lang="ko-KR" altLang="en-US" dirty="0"/>
              <a:t>람다 함수를 이해하고 구현할 수 있다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… </a:t>
            </a:r>
            <a:r>
              <a:rPr lang="ko-KR" altLang="en-US" dirty="0"/>
              <a:t>라이브러리를 이해하고 표준 라이브러리와 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 err="1"/>
              <a:t>써드</a:t>
            </a:r>
            <a:r>
              <a:rPr lang="ko-KR" altLang="en-US" dirty="0"/>
              <a:t> 파티 라이브러리를 구별할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… </a:t>
            </a:r>
            <a:r>
              <a:rPr lang="ko-KR" altLang="en-US" dirty="0"/>
              <a:t>다양한 내장 함수를 활용할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0253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2684913"/>
            <a:ext cx="6768662" cy="183127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람다 함수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en-US" altLang="ko-KR" sz="50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(lambda function)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람다 함수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(lambda function)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작고 이름이 없는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익명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anonymous )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1146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lambda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이후에 콤마로 구분된 인자 목록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람다 함수는 여러 개의 인자를 취할 수 있지만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하나만 가능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return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없이 하나의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결괏값이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4180308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03272" y="4361282"/>
            <a:ext cx="7669216" cy="9450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lambda x: x </a:t>
            </a:r>
            <a:r>
              <a:rPr lang="en-US" altLang="ko-KR" sz="1600" b="1" dirty="0"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lambda x, y: x </a:t>
            </a:r>
            <a:r>
              <a:rPr lang="en-US" altLang="ko-KR" sz="1600" b="1" dirty="0">
                <a:solidFill>
                  <a:srgbClr val="C0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y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lambda x, y: pow(x, y)       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나눔고딕코딩" panose="020D0009000000000000" pitchFamily="49" charset="-127"/>
              <a:cs typeface="DejaVu Sans Mono" panose="020B06090308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3273" y="397075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4016657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33CC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lambda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 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2, … :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(expression)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3320001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람다 함수 구문과 예</a:t>
            </a:r>
          </a:p>
        </p:txBody>
      </p:sp>
    </p:spTree>
    <p:extLst>
      <p:ext uri="{BB962C8B-B14F-4D97-AF65-F5344CB8AC3E}">
        <p14:creationId xmlns:p14="http://schemas.microsoft.com/office/powerpoint/2010/main" val="310063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람다 함수 구현과 호출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-1" y="1858811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03272" y="2050294"/>
            <a:ext cx="7669216" cy="1600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((lambda x: x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7031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((lambda a, b: a % b)(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10, 3</a:t>
            </a: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pt-B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div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lambda a, b: a / b</a:t>
            </a:r>
          </a:p>
          <a:p>
            <a:pPr marL="447675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fr-F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fr-F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(div(</a:t>
            </a:r>
            <a:r>
              <a:rPr lang="fr-F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10, 2</a:t>
            </a:r>
            <a:r>
              <a:rPr lang="fr-FR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3272" y="1649261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695160"/>
            <a:ext cx="6388101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 없는 람다 함수 활용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799" y="1695160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3272" y="3684507"/>
            <a:ext cx="7669216" cy="831116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27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5.0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3" y="3696471"/>
            <a:ext cx="657227" cy="819151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3919911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33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5752" y="3019141"/>
            <a:ext cx="6768662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라이브러리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48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라이브러리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89" y="2899755"/>
            <a:ext cx="3281859" cy="252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75" y="2899755"/>
            <a:ext cx="3378461" cy="252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413783"/>
            <a:ext cx="7669215" cy="910003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필요한 기능을 담당하는 함수나 클래스를 모아놓은 </a:t>
            </a:r>
            <a:b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모듈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(modules)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집합</a:t>
            </a:r>
          </a:p>
        </p:txBody>
      </p:sp>
    </p:spTree>
    <p:extLst>
      <p:ext uri="{BB962C8B-B14F-4D97-AF65-F5344CB8AC3E}">
        <p14:creationId xmlns:p14="http://schemas.microsoft.com/office/powerpoint/2010/main" val="242162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표준 라이브러리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(standard library)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453281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내장 함수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(built-in function)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039402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 라이브러리 중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import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없이 바로 함수 호출로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5" y="3384870"/>
            <a:ext cx="731584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print( 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413783"/>
            <a:ext cx="7669215" cy="910003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파이썬과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함께 설치돼 다른 부가적인 작업 없이 </a:t>
            </a:r>
            <a:b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사용할 수 있는 라이브러리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25" y="4076546"/>
            <a:ext cx="3184299" cy="237517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3616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25" y="4076546"/>
            <a:ext cx="3184299" cy="2375174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써드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파티 라이브러리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(third-party library)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패키지 색인 사이트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(pypi.org)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에서 제공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프로그래밍 언어의 방대한 소프트웨어 저장소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493580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매우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다양 라이브러리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제공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5" y="2844025"/>
            <a:ext cx="7315847" cy="1432700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교육 부문</a:t>
            </a: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과학 및 수치 컴퓨팅</a:t>
            </a: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빅데이터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및 머신 러닝</a:t>
            </a: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및 인터넷 개발</a:t>
            </a: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그래픽</a:t>
            </a: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GUI</a:t>
            </a: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등</a:t>
            </a:r>
          </a:p>
        </p:txBody>
      </p:sp>
    </p:spTree>
    <p:extLst>
      <p:ext uri="{BB962C8B-B14F-4D97-AF65-F5344CB8AC3E}">
        <p14:creationId xmlns:p14="http://schemas.microsoft.com/office/powerpoint/2010/main" val="421705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6697</TotalTime>
  <Words>1227</Words>
  <Application>Microsoft Office PowerPoint</Application>
  <PresentationFormat>와이드스크린</PresentationFormat>
  <Paragraphs>211</Paragraphs>
  <Slides>18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Noto Sans CJK KR Bold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458</cp:revision>
  <dcterms:created xsi:type="dcterms:W3CDTF">2020-07-21T20:23:05Z</dcterms:created>
  <dcterms:modified xsi:type="dcterms:W3CDTF">2023-03-01T08:28:36Z</dcterms:modified>
</cp:coreProperties>
</file>