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1518" r:id="rId2"/>
    <p:sldId id="1614" r:id="rId3"/>
    <p:sldId id="1546" r:id="rId4"/>
    <p:sldId id="1563" r:id="rId5"/>
    <p:sldId id="1616" r:id="rId6"/>
    <p:sldId id="1618" r:id="rId7"/>
    <p:sldId id="1591" r:id="rId8"/>
    <p:sldId id="1601" r:id="rId9"/>
    <p:sldId id="1602" r:id="rId10"/>
    <p:sldId id="1603" r:id="rId11"/>
    <p:sldId id="1604" r:id="rId12"/>
    <p:sldId id="1605" r:id="rId13"/>
    <p:sldId id="1609" r:id="rId14"/>
    <p:sldId id="1600" r:id="rId15"/>
    <p:sldId id="1611" r:id="rId16"/>
    <p:sldId id="1612" r:id="rId17"/>
    <p:sldId id="1617" r:id="rId18"/>
    <p:sldId id="1613" r:id="rId19"/>
    <p:sldId id="1571" r:id="rId20"/>
  </p:sldIdLst>
  <p:sldSz cx="12192000" cy="6858000"/>
  <p:notesSz cx="6858000" cy="9144000"/>
  <p:defaultTextStyle>
    <a:defPPr>
      <a:defRPr lang="ko-KR"/>
    </a:defPPr>
    <a:lvl1pPr marL="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55" userDrawn="1">
          <p15:clr>
            <a:srgbClr val="A4A3A4"/>
          </p15:clr>
        </p15:guide>
        <p15:guide id="4" orient="horz" pos="572" userDrawn="1">
          <p15:clr>
            <a:srgbClr val="A4A3A4"/>
          </p15:clr>
        </p15:guide>
        <p15:guide id="5" orient="horz" pos="867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orient="horz" pos="4088" userDrawn="1">
          <p15:clr>
            <a:srgbClr val="A4A3A4"/>
          </p15:clr>
        </p15:guide>
        <p15:guide id="9" orient="horz" pos="1094" userDrawn="1">
          <p15:clr>
            <a:srgbClr val="A4A3A4"/>
          </p15:clr>
        </p15:guide>
        <p15:guide id="10" orient="horz" pos="1661" userDrawn="1">
          <p15:clr>
            <a:srgbClr val="A4A3A4"/>
          </p15:clr>
        </p15:guide>
        <p15:guide id="11" orient="horz" pos="1412" userDrawn="1">
          <p15:clr>
            <a:srgbClr val="A4A3A4"/>
          </p15:clr>
        </p15:guide>
        <p15:guide id="12" pos="599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선" initials="김경" lastIdx="1" clrIdx="0">
    <p:extLst>
      <p:ext uri="{19B8F6BF-5375-455C-9EA6-DF929625EA0E}">
        <p15:presenceInfo xmlns:p15="http://schemas.microsoft.com/office/powerpoint/2012/main" userId="b21f20f96f89b7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604A7B"/>
    <a:srgbClr val="0AAEB6"/>
    <a:srgbClr val="F2F2F2"/>
    <a:srgbClr val="6600CC"/>
    <a:srgbClr val="4B6F98"/>
    <a:srgbClr val="370086"/>
    <a:srgbClr val="0070C0"/>
    <a:srgbClr val="33CCFF"/>
    <a:srgbClr val="EC6A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3" autoAdjust="0"/>
    <p:restoredTop sz="81682" autoAdjust="0"/>
  </p:normalViewPr>
  <p:slideViewPr>
    <p:cSldViewPr snapToGrid="0">
      <p:cViewPr varScale="1">
        <p:scale>
          <a:sx n="95" d="100"/>
          <a:sy n="95" d="100"/>
        </p:scale>
        <p:origin x="96" y="402"/>
      </p:cViewPr>
      <p:guideLst>
        <p:guide pos="2955"/>
        <p:guide orient="horz" pos="572"/>
        <p:guide orient="horz" pos="867"/>
        <p:guide orient="horz" pos="1026"/>
        <p:guide orient="horz" pos="4088"/>
        <p:guide orient="horz" pos="1094"/>
        <p:guide orient="horz" pos="1661"/>
        <p:guide orient="horz" pos="1412"/>
        <p:guide pos="599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f1cac8d9-9172-4d6c-9b10-74cb51d57900" providerId="ADAL" clId="{BB32B7C8-E468-4142-9D74-C80C1F5F88EF}"/>
    <pc:docChg chg="custSel modMainMaster">
      <pc:chgData name=" " userId="f1cac8d9-9172-4d6c-9b10-74cb51d57900" providerId="ADAL" clId="{BB32B7C8-E468-4142-9D74-C80C1F5F88EF}" dt="2023-03-01T08:27:57.174" v="2" actId="478"/>
      <pc:docMkLst>
        <pc:docMk/>
      </pc:docMkLst>
      <pc:sldMasterChg chg="delSp modSldLayout">
        <pc:chgData name=" " userId="f1cac8d9-9172-4d6c-9b10-74cb51d57900" providerId="ADAL" clId="{BB32B7C8-E468-4142-9D74-C80C1F5F88EF}" dt="2023-03-01T08:27:57.174" v="2" actId="478"/>
        <pc:sldMasterMkLst>
          <pc:docMk/>
          <pc:sldMasterMk cId="713200830" sldId="2147483648"/>
        </pc:sldMasterMkLst>
        <pc:picChg chg="del">
          <ac:chgData name=" " userId="f1cac8d9-9172-4d6c-9b10-74cb51d57900" providerId="ADAL" clId="{BB32B7C8-E468-4142-9D74-C80C1F5F88EF}" dt="2023-03-01T08:27:53.133" v="0" actId="478"/>
          <ac:picMkLst>
            <pc:docMk/>
            <pc:sldMasterMk cId="713200830" sldId="2147483648"/>
            <ac:picMk id="4" creationId="{00000000-0000-0000-0000-000000000000}"/>
          </ac:picMkLst>
        </pc:picChg>
        <pc:sldLayoutChg chg="delSp">
          <pc:chgData name=" " userId="f1cac8d9-9172-4d6c-9b10-74cb51d57900" providerId="ADAL" clId="{BB32B7C8-E468-4142-9D74-C80C1F5F88EF}" dt="2023-03-01T08:27:55.199" v="1" actId="478"/>
          <pc:sldLayoutMkLst>
            <pc:docMk/>
            <pc:sldMasterMk cId="713200830" sldId="2147483648"/>
            <pc:sldLayoutMk cId="653358699" sldId="2147483660"/>
          </pc:sldLayoutMkLst>
          <pc:picChg chg="del">
            <ac:chgData name=" " userId="f1cac8d9-9172-4d6c-9b10-74cb51d57900" providerId="ADAL" clId="{BB32B7C8-E468-4142-9D74-C80C1F5F88EF}" dt="2023-03-01T08:27:55.199" v="1" actId="478"/>
            <ac:picMkLst>
              <pc:docMk/>
              <pc:sldMasterMk cId="713200830" sldId="2147483648"/>
              <pc:sldLayoutMk cId="653358699" sldId="2147483660"/>
              <ac:picMk id="7" creationId="{00000000-0000-0000-0000-000000000000}"/>
            </ac:picMkLst>
          </pc:picChg>
        </pc:sldLayoutChg>
        <pc:sldLayoutChg chg="delSp">
          <pc:chgData name=" " userId="f1cac8d9-9172-4d6c-9b10-74cb51d57900" providerId="ADAL" clId="{BB32B7C8-E468-4142-9D74-C80C1F5F88EF}" dt="2023-03-01T08:27:57.174" v="2" actId="478"/>
          <pc:sldLayoutMkLst>
            <pc:docMk/>
            <pc:sldMasterMk cId="713200830" sldId="2147483648"/>
            <pc:sldLayoutMk cId="1167603482" sldId="2147483665"/>
          </pc:sldLayoutMkLst>
          <pc:picChg chg="del">
            <ac:chgData name=" " userId="f1cac8d9-9172-4d6c-9b10-74cb51d57900" providerId="ADAL" clId="{BB32B7C8-E468-4142-9D74-C80C1F5F88EF}" dt="2023-03-01T08:27:57.174" v="2" actId="478"/>
            <ac:picMkLst>
              <pc:docMk/>
              <pc:sldMasterMk cId="713200830" sldId="2147483648"/>
              <pc:sldLayoutMk cId="1167603482" sldId="2147483665"/>
              <ac:picMk id="7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C68E5-E584-4201-B07F-41281097F975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D6E2A-247A-4D58-805E-D96C39E332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31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218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09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8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632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41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60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348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719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인트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9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792966" y="2150806"/>
            <a:ext cx="6774820" cy="291557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 w="19050"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pPr algn="ctr" latinLnBrk="0"/>
            <a:endParaRPr lang="ko-KR" altLang="en-US" sz="8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444292" y="3764286"/>
            <a:ext cx="1870587" cy="1360762"/>
            <a:chOff x="1698292" y="3764286"/>
            <a:chExt cx="1870587" cy="1360762"/>
          </a:xfrm>
        </p:grpSpPr>
        <p:sp>
          <p:nvSpPr>
            <p:cNvPr id="14" name="이등변 삼각형 13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623392" y="1592788"/>
            <a:ext cx="785812" cy="571640"/>
            <a:chOff x="1698292" y="3764286"/>
            <a:chExt cx="1870587" cy="1360762"/>
          </a:xfrm>
        </p:grpSpPr>
        <p:sp>
          <p:nvSpPr>
            <p:cNvPr id="17" name="이등변 삼각형 16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9" name="직사각형 18"/>
          <p:cNvSpPr/>
          <p:nvPr userDrawn="1"/>
        </p:nvSpPr>
        <p:spPr>
          <a:xfrm>
            <a:off x="3468576" y="5131996"/>
            <a:ext cx="5423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kern="1200" spc="10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2A006D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PYTHON PROGRAMMING</a:t>
            </a:r>
            <a:endParaRPr lang="ko-KR" altLang="en-US" sz="2000" kern="1200" spc="10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2A006D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80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83200"/>
            <a:ext cx="2997431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GOAL 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35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정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83200"/>
            <a:ext cx="3777508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SUMMARY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60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204791" y="5422900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41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226336"/>
            <a:ext cx="3150604" cy="49215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4038600" y="650149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8610600" y="6501490"/>
            <a:ext cx="2743200" cy="365125"/>
          </a:xfrm>
        </p:spPr>
        <p:txBody>
          <a:bodyPr/>
          <a:lstStyle/>
          <a:p>
            <a:fld id="{C2CAEC80-8439-4797-8FA2-50FAF2D160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779422" y="227279"/>
            <a:ext cx="3225137" cy="49120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A585B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488888" y="240975"/>
            <a:ext cx="2353905" cy="446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3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 </a:t>
            </a:r>
            <a:r>
              <a:rPr lang="ko-KR" altLang="en-US" sz="23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프로그래밍</a:t>
            </a:r>
            <a:endParaRPr lang="en-US" altLang="ko-KR" sz="2300" spc="-1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2785533" y="247833"/>
            <a:ext cx="3208867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람다 함수와 내장 함수 활용 </a:t>
            </a:r>
            <a:r>
              <a:rPr lang="en-US" altLang="ko-KR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</a:t>
            </a:r>
            <a:endParaRPr lang="ko-KR" altLang="en-US" sz="2100" spc="-1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04791" y="5437414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65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4038600" y="65014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610600" y="65014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20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0" r:id="rId3"/>
    <p:sldLayoutId id="2147483665" r:id="rId4"/>
    <p:sldLayoutId id="2147483663" r:id="rId5"/>
    <p:sldLayoutId id="2147483662" r:id="rId6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3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95350" y="3938058"/>
            <a:ext cx="4762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2006600" y="3692525"/>
            <a:ext cx="2540000" cy="4910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27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차시</a:t>
            </a:r>
            <a:r>
              <a:rPr lang="ko-KR" altLang="en-US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endParaRPr lang="ko-KR" altLang="en-US" sz="2800" dirty="0">
              <a:solidFill>
                <a:srgbClr val="2B004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6150" y="4360610"/>
            <a:ext cx="4260900" cy="16687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latinLnBrk="0">
              <a:lnSpc>
                <a:spcPts val="4000"/>
              </a:lnSpc>
            </a:pP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내장 함수 활용 </a:t>
            </a:r>
            <a:r>
              <a:rPr lang="en-US" altLang="ko-KR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</a:t>
            </a:r>
            <a:endParaRPr lang="ko-KR" altLang="en-US" sz="4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049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 </a:t>
            </a:r>
            <a:r>
              <a:rPr lang="en-US" altLang="ko-KR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dir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이후 우리가 정의한 함수나 변수도 </a:t>
            </a: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dir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()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로 확인 가능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82868" y="2238712"/>
            <a:ext cx="7589619" cy="252247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mysum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(x, y):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...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x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y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...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mysum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10, 20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'__annotations__'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'__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builtins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__'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'__doc__'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'__loader__'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'__name__', '__package__', '__spec__', 'a', 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mysum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644055" y="4225166"/>
            <a:ext cx="252249" cy="29681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85341" y="4225166"/>
            <a:ext cx="688425" cy="29681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8138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en-US" altLang="ko-KR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dir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(__</a:t>
            </a:r>
            <a:r>
              <a:rPr lang="en-US" altLang="ko-KR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builtins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__)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내장된 표준 함수 리스트 보기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692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__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builtins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__: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내장을 의미하는 모듈 이름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72662" y="2491321"/>
            <a:ext cx="8844401" cy="399837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(__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builtins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__)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ArithmeticError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AssertionError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AttributeError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BaseException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BlockingIOError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중간생략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'__name__'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'__package__'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'__spec__'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'abs'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'all'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'any'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'ascii'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'bin'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'bool'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bytearray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'bytes'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'callable'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chr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classmethod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'compile'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'complex'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'copyright'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'credits'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debugfile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delattr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divmod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'enumerate'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'eval'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evalsc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'exec'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'exit'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'filter'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'float'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'format'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frozenset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getattr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globals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hasattr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'hash'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'help'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'hex'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'id'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'input'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'int'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isinstance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issubclass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iter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'license'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'list'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'locals'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'map'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'max'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memoryview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'min'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'next'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'object'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'oct'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'open'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open_in_spyder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ord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'pow'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'print'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'property'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'quit'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'range'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repr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'reversed'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'round'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runfile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'set'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setattr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'slice'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'sorted'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staticmethod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'str'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'sum'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'super'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'tuple'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'type'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'vars'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'zip'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37880" y="3994765"/>
            <a:ext cx="609601" cy="29681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2361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도움말 요청 함수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help()</a:t>
            </a:r>
            <a:endParaRPr lang="ko-KR" altLang="en-US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3273" y="853501"/>
            <a:ext cx="641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36AAD"/>
              </a:buClr>
            </a:pP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좀 더 알아봅시다</a:t>
            </a:r>
            <a:r>
              <a:rPr lang="en-US" altLang="ko-KR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!</a:t>
            </a:r>
            <a:endParaRPr lang="ko-KR" altLang="en-US" sz="2800" spc="50" dirty="0">
              <a:ln w="127000">
                <a:noFill/>
              </a:ln>
              <a:solidFill>
                <a:srgbClr val="C00000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1" y="785871"/>
            <a:ext cx="517594" cy="5106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2008049"/>
            <a:ext cx="8713788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help([object])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대화형 모드에서 도움말을 위한 함수다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파이썬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쉘에서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인자 없이 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help()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입력하면 대화형 도움말 시스템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(help utility)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시작된다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프롬프트 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help &gt; 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이후에 도움을 요청할 함수나 키워드 등을 입력하면 도움말이 출력된다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도움말 시스템에서 빠져 나오려면 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quit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입력한다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72661" y="3627231"/>
            <a:ext cx="7799827" cy="218499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help()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Welcome to Python 3.6's help utility!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this is your first time using Python, you should definitely check out the tutorial on the Internet at https://docs.python.org/3.6/tutorial/.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중간 생략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AAEB6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231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도움말 요청 함수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help()</a:t>
            </a:r>
            <a:endParaRPr lang="ko-KR" altLang="en-US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3273" y="853501"/>
            <a:ext cx="641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36AAD"/>
              </a:buClr>
            </a:pP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좀 더 알아봅시다</a:t>
            </a:r>
            <a:r>
              <a:rPr lang="en-US" altLang="ko-KR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!</a:t>
            </a:r>
            <a:endParaRPr lang="ko-KR" altLang="en-US" sz="2800" spc="50" dirty="0">
              <a:ln w="127000">
                <a:noFill/>
              </a:ln>
              <a:solidFill>
                <a:srgbClr val="C00000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1" y="785871"/>
            <a:ext cx="517594" cy="51069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72661" y="2246378"/>
            <a:ext cx="7799827" cy="398625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help &gt; lambda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Lambdas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******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lambda_espr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::= "lambda"[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parameter_list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":"expression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lambda_expr_nocond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::= "lambda" [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parameter_list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":"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expression_nocond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AAEB6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Lambda expressions (sometimes called lambda forms) are used to create anonymous functions. The expression "lambda parameters: expression"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yields a function object. The unnamed object behave like a function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object defined with: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&lt;lambda&gt;(parameters):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return expression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3912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795752" y="2651279"/>
            <a:ext cx="6768662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endParaRPr lang="en-US" altLang="ko-KR" sz="65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 latinLnBrk="0"/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lab1, lab2 </a:t>
            </a:r>
            <a:endParaRPr lang="ko-KR" altLang="en-US" sz="65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3.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8486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03273" y="1642150"/>
            <a:ext cx="7669216" cy="390525"/>
          </a:xfrm>
          <a:prstGeom prst="rect">
            <a:avLst/>
          </a:prstGeom>
          <a:solidFill>
            <a:srgbClr val="604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2" y="1702117"/>
            <a:ext cx="638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100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까지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개의 정수로 간단한 함수 이용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1688049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43461"/>
            <a:ext cx="7654927" cy="1603630"/>
          </a:xfrm>
          <a:prstGeom prst="rect">
            <a:avLst/>
          </a:prstGeom>
          <a:solidFill>
            <a:srgbClr val="F3EAFA"/>
          </a:solidFill>
        </p:spPr>
        <p:txBody>
          <a:bodyPr wrap="square" rtlCol="0" anchor="ctr">
            <a:noAutofit/>
          </a:bodyPr>
          <a:lstStyle/>
          <a:p>
            <a:pPr marL="84138" latinLnBrk="0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</a:t>
            </a:r>
            <a:r>
              <a:rPr lang="en-US" altLang="ko-KR" sz="16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setsequencce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(start, end, count)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에서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에서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100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까지 정수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개를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난수로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생성해 전역 변수인 리스트 </a:t>
            </a:r>
            <a:r>
              <a:rPr lang="en-US" altLang="ko-KR" sz="16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nums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 추가하자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</a:p>
          <a:p>
            <a:pPr marL="84138" latinLnBrk="0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전역 변수 </a:t>
            </a:r>
            <a:r>
              <a:rPr lang="en-US" altLang="ko-KR" sz="16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nums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 저장된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개의 수로 합과 평균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최댓값과 최솟값을 출력하는 프로그램을 작성해보자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</a:p>
          <a:p>
            <a:pPr marL="84138" latinLnBrk="0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리스트 항목의 합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최대와 최소의 내장 함수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sum(), min(), max()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를 사용한다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03272" y="3709876"/>
            <a:ext cx="7654928" cy="1556090"/>
          </a:xfrm>
          <a:prstGeom prst="rect">
            <a:avLst/>
          </a:prstGeom>
          <a:solidFill>
            <a:srgbClr val="EB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03273" y="3709877"/>
            <a:ext cx="3367894" cy="373258"/>
          </a:xfrm>
          <a:prstGeom prst="rect">
            <a:avLst/>
          </a:prstGeom>
          <a:solidFill>
            <a:srgbClr val="39A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1" y="3747151"/>
            <a:ext cx="328021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문제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이해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(Understanding)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0535" y="4121016"/>
            <a:ext cx="7337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난수를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사용해 일련의 수를 만들고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생성된 리스트에서 모든 항목을 더하고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b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평균을 구하고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최대와 최소를 구하는 프로그램이다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</a:p>
          <a:p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리스트인 전역 변수 </a:t>
            </a:r>
            <a:r>
              <a:rPr lang="en-US" altLang="ko-KR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nums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를 만들고 이를 함수에서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global </a:t>
            </a:r>
            <a:r>
              <a:rPr lang="en-US" altLang="ko-KR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nums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로 선언해 사용한다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3273" y="853501"/>
            <a:ext cx="641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36AAD"/>
              </a:buClr>
            </a:pP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r>
              <a:rPr lang="en-US" altLang="ko-KR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lab1</a:t>
            </a:r>
            <a:endParaRPr lang="ko-KR" altLang="en-US" sz="2800" spc="50" dirty="0">
              <a:ln w="127000">
                <a:noFill/>
              </a:ln>
              <a:solidFill>
                <a:srgbClr val="C00000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1" y="785871"/>
            <a:ext cx="517594" cy="51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39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03272" y="1628776"/>
            <a:ext cx="7636916" cy="4716462"/>
          </a:xfrm>
          <a:prstGeom prst="rect">
            <a:avLst/>
          </a:prstGeom>
          <a:solidFill>
            <a:srgbClr val="E8F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03273" y="1639353"/>
            <a:ext cx="1601724" cy="3732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1" y="1655602"/>
            <a:ext cx="160172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설계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(Design)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3272" y="2025004"/>
            <a:ext cx="36559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알고리즘</a:t>
            </a:r>
            <a:r>
              <a:rPr lang="en-US" altLang="ko-KR" sz="1600" dirty="0">
                <a:solidFill>
                  <a:schemeClr val="tx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(Algorithm)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1~100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사이의 </a:t>
            </a:r>
            <a:r>
              <a:rPr lang="ko-KR" altLang="en-US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난수를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생성하기 위해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random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모듈의 </a:t>
            </a:r>
            <a:r>
              <a:rPr lang="en-US" altLang="ko-KR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randint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()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함수를 사용한다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</a:t>
            </a:r>
            <a:r>
              <a:rPr lang="en-US" altLang="ko-KR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setsequence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(start, end, count)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는 인자인 </a:t>
            </a:r>
            <a:r>
              <a:rPr lang="en-US" altLang="ko-KR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start~end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사이의 정수에서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count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개수 만큼의 </a:t>
            </a:r>
            <a:r>
              <a:rPr lang="ko-KR" altLang="en-US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난수를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생성해 전역 변수 </a:t>
            </a:r>
            <a:r>
              <a:rPr lang="en-US" altLang="ko-KR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nums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 추가한다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      - global </a:t>
            </a:r>
            <a:r>
              <a:rPr lang="en-US" altLang="ko-KR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nums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필요</a:t>
            </a:r>
          </a:p>
          <a:p>
            <a:pPr marL="342900" indent="-342900">
              <a:buFont typeface="+mj-ea"/>
              <a:buAutoNum type="circleNumDbPlain" startAt="3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호출 </a:t>
            </a:r>
            <a:r>
              <a:rPr lang="en-US" altLang="ko-KR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setsequence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(1, 100, 10)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으로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1~100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사이의 정수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10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개를 생성해 변수 </a:t>
            </a:r>
            <a:r>
              <a:rPr lang="en-US" altLang="ko-KR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nums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 추가한다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 marL="342900" indent="-342900">
              <a:buFont typeface="+mj-ea"/>
              <a:buAutoNum type="circleNumDbPlain" startAt="3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내장 함수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sum(), </a:t>
            </a:r>
            <a:r>
              <a:rPr lang="en-US" altLang="ko-KR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len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(), min(), max()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를 사용해 합과 평균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최댓값과 최솟값을 출력한다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22228" y="1962374"/>
            <a:ext cx="37386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4775" latinLnBrk="0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4B6F98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표준 입출력 샘플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4B6F98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104775" latinLnBrk="0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9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22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33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35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35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48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55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59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60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96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]</a:t>
            </a:r>
          </a:p>
          <a:p>
            <a:pPr marL="104775" latinLnBrk="0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합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452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평균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45.20</a:t>
            </a:r>
          </a:p>
          <a:p>
            <a:pPr marL="104775" latinLnBrk="0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최대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9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최소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96</a:t>
            </a:r>
            <a:endParaRPr lang="pt-BR" altLang="ko-KR" sz="1600" b="1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AAEB6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4691063" y="1736725"/>
            <a:ext cx="1" cy="4516930"/>
          </a:xfrm>
          <a:prstGeom prst="line">
            <a:avLst/>
          </a:prstGeom>
          <a:ln w="190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03273" y="853501"/>
            <a:ext cx="641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36AAD"/>
              </a:buClr>
            </a:pP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r>
              <a:rPr lang="en-US" altLang="ko-KR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lab1</a:t>
            </a:r>
            <a:endParaRPr lang="ko-KR" altLang="en-US" sz="2800" spc="50" dirty="0">
              <a:ln w="127000">
                <a:noFill/>
              </a:ln>
              <a:solidFill>
                <a:srgbClr val="C00000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1" y="785871"/>
            <a:ext cx="517594" cy="51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43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5F7068F-DD29-4E7C-B470-F093F707A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7F5629-7E4F-47D4-9F77-30AC6EA8032E}"/>
              </a:ext>
            </a:extLst>
          </p:cNvPr>
          <p:cNvSpPr/>
          <p:nvPr/>
        </p:nvSpPr>
        <p:spPr>
          <a:xfrm>
            <a:off x="813600" y="1488764"/>
            <a:ext cx="7658888" cy="35224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#%% </a:t>
            </a:r>
            <a:r>
              <a:rPr lang="ko-KR" altLang="en-US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프로젝트 </a:t>
            </a:r>
            <a:r>
              <a:rPr lang="en-US" altLang="ko-KR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Lab 1	07-pl01-variusfunc.py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1</a:t>
            </a:r>
            <a:r>
              <a:rPr lang="ko-KR" altLang="en-US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에서 </a:t>
            </a:r>
            <a:r>
              <a:rPr lang="en-US" altLang="ko-KR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100</a:t>
            </a:r>
            <a:r>
              <a:rPr lang="ko-KR" altLang="en-US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까지 </a:t>
            </a:r>
            <a:r>
              <a:rPr lang="en-US" altLang="ko-KR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ko-KR" altLang="en-US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개의 정수로 간단한 함수 이용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from random import </a:t>
            </a:r>
            <a:r>
              <a:rPr lang="en-US" altLang="ko-KR" sz="14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randint</a:t>
            </a:r>
            <a:endParaRPr lang="en-US" altLang="ko-KR" sz="14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 </a:t>
            </a:r>
            <a:r>
              <a:rPr lang="en-US" altLang="ko-KR" sz="14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setsequence</a:t>
            </a:r>
            <a:r>
              <a:rPr lang="en-US" altLang="ko-KR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(start, end, count):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''' </a:t>
            </a:r>
            <a:r>
              <a:rPr lang="ko-KR" altLang="en-US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전역변수 </a:t>
            </a:r>
            <a:r>
              <a:rPr lang="en-US" altLang="ko-KR" sz="14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nums</a:t>
            </a:r>
            <a:r>
              <a:rPr lang="ko-KR" altLang="en-US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에 </a:t>
            </a:r>
            <a:r>
              <a:rPr lang="en-US" altLang="ko-KR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start(1)~end(100) </a:t>
            </a:r>
            <a:r>
              <a:rPr lang="ko-KR" altLang="en-US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사이의 정수 </a:t>
            </a:r>
            <a:r>
              <a:rPr lang="en-US" altLang="ko-KR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count(10)</a:t>
            </a:r>
            <a:r>
              <a:rPr lang="ko-KR" altLang="en-US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개 추가 </a:t>
            </a:r>
            <a:r>
              <a:rPr lang="en-US" altLang="ko-KR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'''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global </a:t>
            </a:r>
            <a:r>
              <a:rPr lang="en-US" altLang="ko-KR" sz="14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nums</a:t>
            </a:r>
            <a:endParaRPr lang="en-US" altLang="ko-KR" sz="14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for _ in range(count):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n-US" altLang="ko-KR" sz="14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nums.append</a:t>
            </a:r>
            <a:r>
              <a:rPr lang="en-US" altLang="ko-KR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4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randint</a:t>
            </a:r>
            <a:r>
              <a:rPr lang="en-US" altLang="ko-KR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(start, end))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4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nums</a:t>
            </a:r>
            <a:r>
              <a:rPr lang="en-US" altLang="ko-KR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[]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4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setsequence</a:t>
            </a:r>
            <a:r>
              <a:rPr lang="en-US" altLang="ko-KR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(1, 100, 10)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print(sorted(</a:t>
            </a:r>
            <a:r>
              <a:rPr lang="en-US" altLang="ko-KR" sz="14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nums</a:t>
            </a:r>
            <a:r>
              <a:rPr lang="en-US" altLang="ko-KR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print('</a:t>
            </a:r>
            <a:r>
              <a:rPr lang="ko-KR" altLang="en-US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합</a:t>
            </a:r>
            <a:r>
              <a:rPr lang="en-US" altLang="ko-KR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%d,  </a:t>
            </a:r>
            <a:r>
              <a:rPr lang="ko-KR" altLang="en-US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평균</a:t>
            </a:r>
            <a:r>
              <a:rPr lang="en-US" altLang="ko-KR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%.2f' % (sum(</a:t>
            </a:r>
            <a:r>
              <a:rPr lang="en-US" altLang="ko-KR" sz="14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nums</a:t>
            </a:r>
            <a:r>
              <a:rPr lang="en-US" altLang="ko-KR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sum(</a:t>
            </a:r>
            <a:r>
              <a:rPr lang="en-US" altLang="ko-KR" sz="14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nums</a:t>
            </a:r>
            <a:r>
              <a:rPr lang="en-US" altLang="ko-KR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)/</a:t>
            </a:r>
            <a:r>
              <a:rPr lang="en-US" altLang="ko-KR" sz="14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len</a:t>
            </a:r>
            <a:r>
              <a:rPr lang="en-US" altLang="ko-KR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4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nums</a:t>
            </a:r>
            <a:r>
              <a:rPr lang="en-US" altLang="ko-KR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print('</a:t>
            </a:r>
            <a:r>
              <a:rPr lang="ko-KR" altLang="en-US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최대</a:t>
            </a:r>
            <a:r>
              <a:rPr lang="en-US" altLang="ko-KR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%d,  </a:t>
            </a:r>
            <a:r>
              <a:rPr lang="ko-KR" altLang="en-US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최소</a:t>
            </a:r>
            <a:r>
              <a:rPr lang="en-US" altLang="ko-KR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%d' % (min(</a:t>
            </a:r>
            <a:r>
              <a:rPr lang="en-US" altLang="ko-KR" sz="14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nums</a:t>
            </a:r>
            <a:r>
              <a:rPr lang="en-US" altLang="ko-KR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max(</a:t>
            </a:r>
            <a:r>
              <a:rPr lang="en-US" altLang="ko-KR" sz="14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nums</a:t>
            </a:r>
            <a:r>
              <a:rPr lang="en-US" altLang="ko-KR" sz="14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DD81DE-BC65-42C9-A015-0B1582626A6B}"/>
              </a:ext>
            </a:extLst>
          </p:cNvPr>
          <p:cNvSpPr/>
          <p:nvPr/>
        </p:nvSpPr>
        <p:spPr>
          <a:xfrm>
            <a:off x="803272" y="5015743"/>
            <a:ext cx="7669216" cy="1491599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[2, 23, 29, 31, 46, 47, 77, 79, 89, 95]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: 518, 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평균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: 51.80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최대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: 2, 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최소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: 95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AAEB6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93C1D3-8976-4967-B6FB-309B0213BDD6}"/>
              </a:ext>
            </a:extLst>
          </p:cNvPr>
          <p:cNvSpPr/>
          <p:nvPr/>
        </p:nvSpPr>
        <p:spPr>
          <a:xfrm>
            <a:off x="803273" y="5015743"/>
            <a:ext cx="657227" cy="1481088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19B63-2357-45D5-9694-28D423F537BC}"/>
              </a:ext>
            </a:extLst>
          </p:cNvPr>
          <p:cNvSpPr txBox="1"/>
          <p:nvPr/>
        </p:nvSpPr>
        <p:spPr>
          <a:xfrm>
            <a:off x="803273" y="853501"/>
            <a:ext cx="641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36AAD"/>
              </a:buClr>
            </a:pP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r>
              <a:rPr lang="en-US" altLang="ko-KR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lab1</a:t>
            </a:r>
            <a:endParaRPr lang="ko-KR" altLang="en-US" sz="2800" spc="50" dirty="0">
              <a:ln w="127000">
                <a:noFill/>
              </a:ln>
              <a:solidFill>
                <a:srgbClr val="C00000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4C5520-266E-49CC-B61C-96A3742E51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1" y="785871"/>
            <a:ext cx="517594" cy="51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98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03273" y="1642150"/>
            <a:ext cx="7669216" cy="390525"/>
          </a:xfrm>
          <a:prstGeom prst="rect">
            <a:avLst/>
          </a:prstGeom>
          <a:solidFill>
            <a:srgbClr val="604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2117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로또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복권 시뮬레이션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1688049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1" y="2043461"/>
            <a:ext cx="7654929" cy="2129146"/>
          </a:xfrm>
          <a:prstGeom prst="rect">
            <a:avLst/>
          </a:prstGeom>
          <a:solidFill>
            <a:srgbClr val="F3EAFA"/>
          </a:solidFill>
        </p:spPr>
        <p:txBody>
          <a:bodyPr wrap="square" rtlCol="0" anchor="ctr">
            <a:noAutofit/>
          </a:bodyPr>
          <a:lstStyle/>
          <a:p>
            <a:pPr marL="179388" latinLnBrk="0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로또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복권을 사면 받는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로또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번호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개의 조합을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5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개로 정할 수 있다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</a:p>
          <a:p>
            <a:pPr marL="179388" latinLnBrk="0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프로젝트는에서는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함수 </a:t>
            </a:r>
            <a:r>
              <a:rPr lang="en-US" altLang="ko-KR" sz="16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autolotto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(), </a:t>
            </a:r>
            <a:r>
              <a:rPr lang="en-US" altLang="ko-KR" sz="16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printlotto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(lotto), </a:t>
            </a:r>
            <a:r>
              <a:rPr lang="en-US" altLang="ko-KR" sz="16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setwinlotto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(), </a:t>
            </a:r>
            <a:r>
              <a:rPr lang="en-US" altLang="ko-KR" sz="16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getwinnner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(lotto)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등을 만들어 로또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표와 같이 자동으로 로또 번호와 </a:t>
            </a:r>
            <a:b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당첨 번호를 생성하고 각각의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로또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번호가 생성된 당첨 번호와 </a:t>
            </a:r>
            <a:b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몇 개 맞는지 출력하는 프로그램을 작성하자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</a:p>
          <a:p>
            <a:pPr marL="179388" latinLnBrk="0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자동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로또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번호는 이미 학습한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난수를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이용하며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5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개의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로또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번호에서 당첨 번호와의 </a:t>
            </a:r>
            <a:b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당첨 개수와 번호를 알아내 출력한다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03272" y="4245898"/>
            <a:ext cx="7654928" cy="1976225"/>
          </a:xfrm>
          <a:prstGeom prst="rect">
            <a:avLst/>
          </a:prstGeom>
          <a:solidFill>
            <a:srgbClr val="EB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03273" y="4245900"/>
            <a:ext cx="3367894" cy="373258"/>
          </a:xfrm>
          <a:prstGeom prst="rect">
            <a:avLst/>
          </a:prstGeom>
          <a:solidFill>
            <a:srgbClr val="39A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1" y="4283174"/>
            <a:ext cx="328021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문제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이해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(Understanding)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0015" y="4720100"/>
            <a:ext cx="69368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로또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복권은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에서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45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까지의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개의 정수를 당첨 번호와 맞춰 보는 게임이다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</a:p>
          <a:p>
            <a:pPr latinLnBrk="0"/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개의 번호를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부터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까지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5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 만들어 출력한 후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b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자동 생성시킨 당첨 번호와 비교해 당첨 번호 개수와 수를 출력한다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</a:p>
          <a:p>
            <a:pPr latinLnBrk="0"/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중복이 없는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개의 번호는 집합으로 처리하며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당첨 여부는 교집합을 이용하면 편리하다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3273" y="853501"/>
            <a:ext cx="641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36AAD"/>
              </a:buClr>
            </a:pP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r>
              <a:rPr lang="en-US" altLang="ko-KR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lab2</a:t>
            </a:r>
            <a:endParaRPr lang="ko-KR" altLang="en-US" sz="2800" spc="50" dirty="0">
              <a:ln w="127000">
                <a:noFill/>
              </a:ln>
              <a:solidFill>
                <a:srgbClr val="C00000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1" y="785871"/>
            <a:ext cx="517594" cy="51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00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4768" y="4046073"/>
            <a:ext cx="7707720" cy="44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latinLnBrk="0"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현재 정의된 변수와 함수 이름의 리스트를 반환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0662" y="3175720"/>
            <a:ext cx="8011826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 err="1"/>
              <a:t>쉘에서</a:t>
            </a:r>
            <a:r>
              <a:rPr lang="ko-KR" altLang="en-US" dirty="0"/>
              <a:t> 사용하는 내장 함수 </a:t>
            </a:r>
            <a:r>
              <a:rPr lang="en-US" altLang="ko-KR" dirty="0" err="1"/>
              <a:t>dir</a:t>
            </a:r>
            <a:r>
              <a:rPr lang="en-US" altLang="ko-KR" dirty="0"/>
              <a:t>()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0662" y="1100649"/>
            <a:ext cx="98499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내장 함수 </a:t>
            </a:r>
            <a:r>
              <a:rPr lang="en-US" altLang="ko-KR" dirty="0"/>
              <a:t>map(function, </a:t>
            </a:r>
            <a:r>
              <a:rPr lang="en-US" altLang="ko-KR" dirty="0" err="1"/>
              <a:t>iterable</a:t>
            </a:r>
            <a:r>
              <a:rPr lang="en-US" altLang="ko-KR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4768" y="1829872"/>
            <a:ext cx="8752295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lnSpc>
                <a:spcPts val="3600"/>
              </a:lnSpc>
            </a:pP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리스트 등 </a:t>
            </a:r>
            <a:r>
              <a:rPr lang="ko-KR" altLang="en-US" sz="2000" spc="-50" dirty="0" err="1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이터러블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en-US" altLang="ko-KR" sz="2000" spc="-50" dirty="0" err="1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iterable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r>
              <a:rPr lang="ko-KR" altLang="en-US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의 모든 항목에 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function</a:t>
            </a:r>
            <a:r>
              <a:rPr lang="ko-KR" altLang="en-US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을 적용한 후 </a:t>
            </a:r>
            <a:br>
              <a:rPr lang="en-US" altLang="ko-KR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ko-KR" altLang="en-US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 결과를 돌려주는 </a:t>
            </a:r>
            <a:r>
              <a:rPr lang="ko-KR" altLang="en-US" sz="2000" spc="-50" dirty="0" err="1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이터레이터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(iterator)</a:t>
            </a:r>
            <a:r>
              <a:rPr lang="ko-KR" altLang="en-US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를 반환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0663" y="4872549"/>
            <a:ext cx="837853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프로젝트 </a:t>
            </a:r>
            <a:r>
              <a:rPr lang="en-US" altLang="ko-KR" dirty="0"/>
              <a:t>lab1, lab2</a:t>
            </a:r>
          </a:p>
        </p:txBody>
      </p:sp>
    </p:spTree>
    <p:extLst>
      <p:ext uri="{BB962C8B-B14F-4D97-AF65-F5344CB8AC3E}">
        <p14:creationId xmlns:p14="http://schemas.microsoft.com/office/powerpoint/2010/main" val="281965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36861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38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학습개요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2010162"/>
            <a:ext cx="7707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600"/>
              </a:lnSpc>
              <a:defRPr sz="22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/>
              <a:t>… </a:t>
            </a:r>
            <a:r>
              <a:rPr lang="ko-KR" altLang="en-US" dirty="0"/>
              <a:t>내장 함수 </a:t>
            </a:r>
            <a:r>
              <a:rPr lang="en-US" altLang="ko-KR" dirty="0"/>
              <a:t>map(function, </a:t>
            </a:r>
            <a:r>
              <a:rPr lang="en-US" altLang="ko-KR" dirty="0" err="1"/>
              <a:t>iterable</a:t>
            </a:r>
            <a:r>
              <a:rPr lang="en-US" altLang="ko-KR" dirty="0"/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… </a:t>
            </a:r>
            <a:r>
              <a:rPr lang="ko-KR" altLang="en-US" dirty="0" err="1"/>
              <a:t>쉘에서</a:t>
            </a:r>
            <a:r>
              <a:rPr lang="ko-KR" altLang="en-US" dirty="0"/>
              <a:t> 사용하는 내장 함수 </a:t>
            </a:r>
            <a:r>
              <a:rPr lang="en-US" altLang="ko-KR" dirty="0" err="1"/>
              <a:t>dir</a:t>
            </a:r>
            <a:r>
              <a:rPr lang="en-US" altLang="ko-KR" dirty="0"/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… </a:t>
            </a:r>
            <a:r>
              <a:rPr lang="ko-KR" altLang="en-US" dirty="0"/>
              <a:t>프로젝트 </a:t>
            </a:r>
            <a:r>
              <a:rPr lang="en-US" altLang="ko-KR" dirty="0"/>
              <a:t>lab1, lab2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0663" y="3380527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38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pPr>
              <a:buClr>
                <a:srgbClr val="2B004C"/>
              </a:buClr>
            </a:pPr>
            <a:r>
              <a:rPr lang="ko-KR" altLang="en-US" dirty="0">
                <a:solidFill>
                  <a:srgbClr val="2B004C"/>
                </a:solidFill>
              </a:rPr>
              <a:t>학습목표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4767" y="4253828"/>
            <a:ext cx="8752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600"/>
              </a:lnSpc>
              <a:defRPr sz="22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/>
              <a:t>… </a:t>
            </a:r>
            <a:r>
              <a:rPr lang="ko-KR" altLang="en-US" dirty="0"/>
              <a:t>리스트 등 시퀀스의 항목에 동일한 함수를 적용해 결과를 활용할 수 있다</a:t>
            </a:r>
            <a:r>
              <a:rPr lang="en-US" altLang="ko-KR" dirty="0"/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… </a:t>
            </a:r>
            <a:r>
              <a:rPr lang="ko-KR" altLang="en-US" dirty="0" err="1"/>
              <a:t>쉘에서</a:t>
            </a:r>
            <a:r>
              <a:rPr lang="ko-KR" altLang="en-US" dirty="0"/>
              <a:t> 함수 </a:t>
            </a:r>
            <a:r>
              <a:rPr lang="en-US" altLang="ko-KR" dirty="0" err="1"/>
              <a:t>dir</a:t>
            </a:r>
            <a:r>
              <a:rPr lang="en-US" altLang="ko-KR" dirty="0"/>
              <a:t>()</a:t>
            </a:r>
            <a:r>
              <a:rPr lang="ko-KR" altLang="en-US" dirty="0"/>
              <a:t>을 활용할 수 있다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… </a:t>
            </a:r>
            <a:r>
              <a:rPr lang="ko-KR" altLang="en-US" dirty="0"/>
              <a:t>모듈 </a:t>
            </a:r>
            <a:r>
              <a:rPr lang="en-US" altLang="ko-KR" dirty="0"/>
              <a:t>random</a:t>
            </a:r>
            <a:r>
              <a:rPr lang="ko-KR" altLang="en-US" dirty="0"/>
              <a:t>을 활용해 필요한 함수를 구현할 수 있다</a:t>
            </a:r>
            <a:r>
              <a:rPr lang="en-US" altLang="ko-KR" dirty="0"/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… </a:t>
            </a:r>
            <a:r>
              <a:rPr lang="ko-KR" altLang="en-US" dirty="0" err="1"/>
              <a:t>로또</a:t>
            </a:r>
            <a:r>
              <a:rPr lang="ko-KR" altLang="en-US" dirty="0"/>
              <a:t> 복권 시뮬레이션을 구현할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5882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795752" y="2544143"/>
            <a:ext cx="6768662" cy="1769715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내장 함수 </a:t>
            </a:r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map</a:t>
            </a:r>
          </a:p>
          <a:p>
            <a:pPr algn="ctr" latinLnBrk="0"/>
            <a:r>
              <a:rPr lang="en-US" altLang="ko-KR" sz="50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(function, </a:t>
            </a:r>
            <a:r>
              <a:rPr lang="en-US" altLang="ko-KR" sz="50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iterable</a:t>
            </a:r>
            <a:r>
              <a:rPr lang="en-US" altLang="ko-KR" sz="50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26376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12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map(function, </a:t>
            </a:r>
            <a:r>
              <a:rPr lang="en-US" altLang="ko-KR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iterable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69215" cy="787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이터러블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iterable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각각의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항목에 대해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function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을 적용한 후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 결과를 돌려주는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이터레이터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(iterator)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3272" y="2850394"/>
            <a:ext cx="7669215" cy="1860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addone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(n):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...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...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lst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list(map(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addone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10, 30, 50, 20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(1st)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11, 31, 51, 21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00635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map()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iterable</a:t>
            </a:r>
            <a:endParaRPr lang="en-US" altLang="ko-KR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69215" cy="497920"/>
          </a:xfrm>
          <a:prstGeom prst="rect">
            <a:avLst/>
          </a:prstGeom>
          <a:solidFill>
            <a:srgbClr val="F3EAFA"/>
          </a:solidFill>
        </p:spPr>
        <p:txBody>
          <a:bodyPr wrap="square" rtlCol="0" anchor="ctr">
            <a:noAutofit/>
          </a:bodyPr>
          <a:lstStyle/>
          <a:p>
            <a:pPr algn="ctr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항목을 하나씩 차례로 반환할 수 있는 객체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(object)</a:t>
            </a:r>
            <a:endParaRPr lang="ko-KR" altLang="en-US" sz="20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2" y="3015090"/>
            <a:ext cx="76692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이터레이터는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시퀀스인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튜플이나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리스트로 변환해 항목을 활용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2" y="2594676"/>
            <a:ext cx="7669215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시퀀스인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문자열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리스트와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튜플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모두 대표적인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이터러블</a:t>
            </a:r>
            <a:endParaRPr lang="ko-KR" altLang="en-US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03272" y="3535959"/>
            <a:ext cx="8405528" cy="284830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add (x, y):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...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x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y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...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lst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list(map(add,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10, 30, 50, 20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1, 3, 5, 2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(1st)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11, 33, 55, 22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lst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list(map(lambda x, y: x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y,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10, 30, 50, 20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1, 3, 5, 2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(1st)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11, 33, 55, 22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394837" y="5429527"/>
            <a:ext cx="2017791" cy="29681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5171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568E8D1-353E-4074-9898-07A62CE364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E82C5B-2211-43B9-933C-4567A5FB6CC4}"/>
              </a:ext>
            </a:extLst>
          </p:cNvPr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map()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05200BB-FAA5-4BF9-8EC6-345621A713D3}"/>
              </a:ext>
            </a:extLst>
          </p:cNvPr>
          <p:cNvCxnSpPr/>
          <p:nvPr/>
        </p:nvCxnSpPr>
        <p:spPr>
          <a:xfrm>
            <a:off x="-1" y="1851681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6371EE-AB41-4E38-8577-9EF38A5813B5}"/>
              </a:ext>
            </a:extLst>
          </p:cNvPr>
          <p:cNvSpPr/>
          <p:nvPr/>
        </p:nvSpPr>
        <p:spPr>
          <a:xfrm>
            <a:off x="803272" y="2043164"/>
            <a:ext cx="7669216" cy="3004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 math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clst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list(map(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math.ceil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1.1, 2.2, 3.3, 4.4, 5.5, 6.6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f'map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math.ceil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리스트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: {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clst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}’)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lst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1.1, 2.2, 3.3, 4.4, 5.5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mlst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list(map(int,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lst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f'map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(int,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리스트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 {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mlst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}’)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lst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1, 2, 3, 4, 5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plst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list(map(lambda x, y: x ** y,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lst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lst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f'map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(lambda,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리스트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 {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plst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}')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DCF730-10E9-43C8-8F9F-193AA6D3169A}"/>
              </a:ext>
            </a:extLst>
          </p:cNvPr>
          <p:cNvSpPr/>
          <p:nvPr/>
        </p:nvSpPr>
        <p:spPr>
          <a:xfrm>
            <a:off x="803272" y="1642131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99B0C-D8FA-4412-8DA6-3DBBD3403D4E}"/>
              </a:ext>
            </a:extLst>
          </p:cNvPr>
          <p:cNvSpPr txBox="1"/>
          <p:nvPr/>
        </p:nvSpPr>
        <p:spPr>
          <a:xfrm>
            <a:off x="803273" y="1688030"/>
            <a:ext cx="6388101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내장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map()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활용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D4861-6EFF-4973-8018-5DF4ADB8207F}"/>
              </a:ext>
            </a:extLst>
          </p:cNvPr>
          <p:cNvSpPr txBox="1"/>
          <p:nvPr/>
        </p:nvSpPr>
        <p:spPr>
          <a:xfrm>
            <a:off x="6781799" y="1688030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D23890-F0EE-4C2B-ADBA-549F046467C1}"/>
              </a:ext>
            </a:extLst>
          </p:cNvPr>
          <p:cNvSpPr/>
          <p:nvPr/>
        </p:nvSpPr>
        <p:spPr>
          <a:xfrm>
            <a:off x="803272" y="5044543"/>
            <a:ext cx="7669216" cy="1491599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map(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math.ceil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리스트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) :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2, 3, 4, 5, 6, 7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]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map(int,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리스트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):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1, 2, 3, 4, 5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]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map(lambda,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리스트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):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1, 4, 27, 256, 3125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]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AAEB6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7DA08A-2047-40C9-96FD-22E00620A90C}"/>
              </a:ext>
            </a:extLst>
          </p:cNvPr>
          <p:cNvSpPr/>
          <p:nvPr/>
        </p:nvSpPr>
        <p:spPr>
          <a:xfrm>
            <a:off x="803273" y="5044543"/>
            <a:ext cx="657227" cy="1481088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6AACF6-AF48-45B8-B263-53333191676B}"/>
              </a:ext>
            </a:extLst>
          </p:cNvPr>
          <p:cNvSpPr txBox="1"/>
          <p:nvPr/>
        </p:nvSpPr>
        <p:spPr>
          <a:xfrm>
            <a:off x="803274" y="5604314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851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내장 함수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map()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을 활용한 원 면적 구하기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7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-1" y="1851681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03272" y="2043164"/>
            <a:ext cx="7669216" cy="1859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circle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3, 5, 7, 10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area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list(map(lambda r: 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3.14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circle))</a:t>
            </a:r>
            <a:endParaRPr lang="pt-BR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pt-BR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c, a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zip(circle, area):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반지름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{} =&gt;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원면적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{}'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(c, a))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3272" y="1642131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1688030"/>
            <a:ext cx="6388101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내장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map()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활용한 원 면적 구하기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799" y="1688030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3272" y="3892543"/>
            <a:ext cx="7669216" cy="1491599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반지름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원면적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28.26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반지름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=&gt;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원면적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78.5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반지름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원면적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153.86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반지름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=&gt;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원면적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314.0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03273" y="3892543"/>
            <a:ext cx="657227" cy="1481088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4452314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3338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795752" y="2651282"/>
            <a:ext cx="6768662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쉘에서</a:t>
            </a:r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사용하는 내장 함수 </a:t>
            </a:r>
            <a:r>
              <a:rPr lang="en-US" altLang="ko-KR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dir</a:t>
            </a:r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329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 </a:t>
            </a:r>
            <a:r>
              <a:rPr lang="en-US" altLang="ko-KR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dir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인자 없는 함수 </a:t>
            </a: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dir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692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정의된 변수와 함수 이름의 리스트를 반환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263683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파이썬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쉘을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처음 실행해 </a:t>
            </a: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dir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()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을 입력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3222959"/>
            <a:ext cx="74852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파이썬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쉘에서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사용되는 시스템 변수 리스트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시스템에서 사용하는 모듈이나 변수는 앞뒤에 밑줄이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 붙어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__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builtins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__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처럼 정의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82868" y="4656084"/>
            <a:ext cx="7589619" cy="12402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'__annotations__'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'__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builtins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__'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'__doc__'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'__loader__'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AAEB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'__name__', '__package__', '__spec__'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228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에스코어 드림 6 Bold"/>
        <a:ea typeface="에스코어 드림 5 Medium"/>
        <a:cs typeface=""/>
      </a:majorFont>
      <a:minorFont>
        <a:latin typeface="에스코어 드림 4 Regular"/>
        <a:ea typeface="에스코어 드림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6931</TotalTime>
  <Words>1769</Words>
  <Application>Microsoft Office PowerPoint</Application>
  <PresentationFormat>와이드스크린</PresentationFormat>
  <Paragraphs>197</Paragraphs>
  <Slides>19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Noto Sans CJK KR Bold</vt:lpstr>
      <vt:lpstr>Noto Sans CJK KR Regular</vt:lpstr>
      <vt:lpstr>Noto Sans KR Black</vt:lpstr>
      <vt:lpstr>강원교육튼튼</vt:lpstr>
      <vt:lpstr>나눔고딕코딩</vt:lpstr>
      <vt:lpstr>맑은 고딕</vt:lpstr>
      <vt:lpstr>에스코어 드림 4 Regular</vt:lpstr>
      <vt:lpstr>Arial</vt:lpstr>
      <vt:lpstr>DejaVu Sans Mono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work</dc:creator>
  <cp:lastModifiedBy> </cp:lastModifiedBy>
  <cp:revision>479</cp:revision>
  <dcterms:created xsi:type="dcterms:W3CDTF">2020-07-21T20:23:05Z</dcterms:created>
  <dcterms:modified xsi:type="dcterms:W3CDTF">2023-03-01T08:28:02Z</dcterms:modified>
</cp:coreProperties>
</file>