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1518" r:id="rId2"/>
    <p:sldId id="1632" r:id="rId3"/>
    <p:sldId id="1546" r:id="rId4"/>
    <p:sldId id="1563" r:id="rId5"/>
    <p:sldId id="1611" r:id="rId6"/>
    <p:sldId id="1612" r:id="rId7"/>
    <p:sldId id="1601" r:id="rId8"/>
    <p:sldId id="1623" r:id="rId9"/>
    <p:sldId id="1621" r:id="rId10"/>
    <p:sldId id="1615" r:id="rId11"/>
    <p:sldId id="1616" r:id="rId12"/>
    <p:sldId id="1617" r:id="rId13"/>
    <p:sldId id="1634" r:id="rId14"/>
    <p:sldId id="1618" r:id="rId15"/>
    <p:sldId id="1619" r:id="rId16"/>
    <p:sldId id="1620" r:id="rId17"/>
    <p:sldId id="1635" r:id="rId18"/>
    <p:sldId id="1625" r:id="rId19"/>
    <p:sldId id="1626" r:id="rId20"/>
    <p:sldId id="1600" r:id="rId21"/>
    <p:sldId id="1607" r:id="rId22"/>
    <p:sldId id="1628" r:id="rId23"/>
    <p:sldId id="1629" r:id="rId24"/>
    <p:sldId id="1631" r:id="rId25"/>
    <p:sldId id="1633" r:id="rId26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55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67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  <p15:guide id="12" pos="5995" userDrawn="1">
          <p15:clr>
            <a:srgbClr val="A4A3A4"/>
          </p15:clr>
        </p15:guide>
        <p15:guide id="13" pos="35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6600"/>
    <a:srgbClr val="6600CC"/>
    <a:srgbClr val="F3EAFA"/>
    <a:srgbClr val="0AAEB6"/>
    <a:srgbClr val="370086"/>
    <a:srgbClr val="0070C0"/>
    <a:srgbClr val="33CCFF"/>
    <a:srgbClr val="EC6AD3"/>
    <a:srgbClr val="170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81682" autoAdjust="0"/>
  </p:normalViewPr>
  <p:slideViewPr>
    <p:cSldViewPr snapToGrid="0">
      <p:cViewPr varScale="1">
        <p:scale>
          <a:sx n="95" d="100"/>
          <a:sy n="95" d="100"/>
        </p:scale>
        <p:origin x="96" y="402"/>
      </p:cViewPr>
      <p:guideLst>
        <p:guide pos="2955"/>
        <p:guide orient="horz" pos="572"/>
        <p:guide orient="horz" pos="867"/>
        <p:guide orient="horz" pos="1026"/>
        <p:guide orient="horz" pos="4088"/>
        <p:guide orient="horz" pos="1094"/>
        <p:guide orient="horz" pos="1661"/>
        <p:guide orient="horz" pos="1412"/>
        <p:guide pos="5995"/>
        <p:guide pos="35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6E1AE0CB-C31F-4ECE-818B-5CE33A779B27}"/>
    <pc:docChg chg="custSel modMainMaster">
      <pc:chgData name=" " userId="f1cac8d9-9172-4d6c-9b10-74cb51d57900" providerId="ADAL" clId="{6E1AE0CB-C31F-4ECE-818B-5CE33A779B27}" dt="2023-03-01T08:28:55.916" v="2" actId="478"/>
      <pc:docMkLst>
        <pc:docMk/>
      </pc:docMkLst>
      <pc:sldMasterChg chg="delSp modSldLayout">
        <pc:chgData name=" " userId="f1cac8d9-9172-4d6c-9b10-74cb51d57900" providerId="ADAL" clId="{6E1AE0CB-C31F-4ECE-818B-5CE33A779B27}" dt="2023-03-01T08:28:55.916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6E1AE0CB-C31F-4ECE-818B-5CE33A779B27}" dt="2023-03-01T08:28:52.099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6E1AE0CB-C31F-4ECE-818B-5CE33A779B27}" dt="2023-03-01T08:28:54.006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6E1AE0CB-C31F-4ECE-818B-5CE33A779B27}" dt="2023-03-01T08:28:54.006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6E1AE0CB-C31F-4ECE-818B-5CE33A779B27}" dt="2023-03-01T08:28:55.916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6E1AE0CB-C31F-4ECE-818B-5CE33A779B27}" dt="2023-03-01T08:28:55.916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  <pc:docChgLst>
    <pc:chgData name=" " userId="f1cac8d9-9172-4d6c-9b10-74cb51d57900" providerId="ADAL" clId="{B643AE26-F1D6-4105-8FC1-0AF57B39929F}"/>
    <pc:docChg chg="modSld">
      <pc:chgData name=" " userId="f1cac8d9-9172-4d6c-9b10-74cb51d57900" providerId="ADAL" clId="{B643AE26-F1D6-4105-8FC1-0AF57B39929F}" dt="2023-03-01T08:13:10.793" v="3" actId="14734"/>
      <pc:docMkLst>
        <pc:docMk/>
      </pc:docMkLst>
      <pc:sldChg chg="modSp">
        <pc:chgData name=" " userId="f1cac8d9-9172-4d6c-9b10-74cb51d57900" providerId="ADAL" clId="{B643AE26-F1D6-4105-8FC1-0AF57B39929F}" dt="2023-03-01T08:13:10.793" v="3" actId="14734"/>
        <pc:sldMkLst>
          <pc:docMk/>
          <pc:sldMk cId="2158518738" sldId="1618"/>
        </pc:sldMkLst>
        <pc:graphicFrameChg chg="modGraphic">
          <ac:chgData name=" " userId="f1cac8d9-9172-4d6c-9b10-74cb51d57900" providerId="ADAL" clId="{B643AE26-F1D6-4105-8FC1-0AF57B39929F}" dt="2023-03-01T08:13:10.793" v="3" actId="14734"/>
          <ac:graphicFrameMkLst>
            <pc:docMk/>
            <pc:sldMk cId="2158518738" sldId="1618"/>
            <ac:graphicFrameMk id="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81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07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12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56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96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1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83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22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73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45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090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48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330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63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2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627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6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712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2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2" y="227279"/>
            <a:ext cx="2317509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785533" y="247833"/>
            <a:ext cx="2311399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모듈의 이해와 활용 </a:t>
            </a:r>
            <a:r>
              <a:rPr lang="en-US" altLang="ko-KR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</a:t>
            </a: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28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910" y="4360610"/>
            <a:ext cx="473929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모듈의 이해와 활용 </a:t>
            </a:r>
            <a:r>
              <a:rPr lang="en-US" altLang="ko-KR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</a:t>
            </a:r>
            <a:endParaRPr lang="ko-KR" altLang="en-US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94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모듈을 불러오는 다양한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import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구문과 표준 모듈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math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6881" y="1644377"/>
            <a:ext cx="7825607" cy="1960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math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import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degrees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help(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degress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Help on built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function radians in module math: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degrees(...)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degrees(x)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Convert angle x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degrees to radians.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31974" y="1736725"/>
            <a:ext cx="861654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74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94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모듈을 불러오는 다양한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import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구문과 표준 모듈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math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6882" y="1644377"/>
            <a:ext cx="5017318" cy="4598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t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math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import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trunc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trunc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3.141592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6882" y="3241950"/>
            <a:ext cx="5018194" cy="1403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math, random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math.fsum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1.2, 2.5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3.7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random.randint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1, 10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32921" y="3557755"/>
            <a:ext cx="1751360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6006" y="4839522"/>
            <a:ext cx="5018194" cy="1403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from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math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sqrt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as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sr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275320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94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import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구문으로 모듈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math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를 불러오기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335528"/>
            <a:ext cx="8504447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floor(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895287"/>
            <a:ext cx="7439027" cy="611951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실수보다 작거나 같은 가장 큰 정수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즉 바닥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정숫값</a:t>
            </a:r>
            <a:endParaRPr lang="ko-KR" altLang="en-US" sz="20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2607694"/>
            <a:ext cx="8504447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ceil(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167453"/>
            <a:ext cx="7439027" cy="611951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실수보다 크거나 같은 가장 작은 정수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즉 천정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정숫값</a:t>
            </a:r>
            <a:endParaRPr lang="ko-KR" altLang="en-US" sz="20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F2931D-BDC4-4AC3-8CB0-552A74735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353" y="3932057"/>
            <a:ext cx="5317481" cy="27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4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94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import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구문으로 모듈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math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를 불러오기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-1" y="183832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03272" y="2029808"/>
            <a:ext cx="7669216" cy="2857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math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math.pi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원주율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pi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math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자연수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(e)</a:t>
            </a:r>
            <a:endParaRPr lang="pt-BR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math 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degrees, radians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(degrees(math.pi), radians(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90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math 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floor, ceil 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바닥 값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친정 값 함수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(floor(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3.8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ceil(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3.1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math 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factorial 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fact # n!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함수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endParaRPr lang="pt-BR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3272" y="1628775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674674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import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구문으로 모듈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불러오기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799" y="1674674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3272" y="4897822"/>
            <a:ext cx="7669216" cy="1375979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3.141592653589793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2.718281828459045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180.0 1.5707963267948966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3 4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120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AAEB6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3" y="4897822"/>
            <a:ext cx="657227" cy="136546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5457593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94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94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import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구문으로 모듈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math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를 불러오기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504447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이용의 다양한 구문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8994"/>
              </p:ext>
            </p:extLst>
          </p:nvPr>
        </p:nvGraphicFramePr>
        <p:xfrm>
          <a:off x="691707" y="2032638"/>
          <a:ext cx="10291141" cy="386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8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5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문장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import math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모듈 사용 구문으로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콤마로 나열해 여러 모듈을 한 번에 사용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import math, random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import math as m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모듈을 별칭인 다른 이름으로 지정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from math import degrees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-179388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모듈에서 지정된 이름을 모듈 이름 없이 사용가능</a:t>
                      </a:r>
                      <a:r>
                        <a:rPr lang="en-US" altLang="ko-KR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, import *</a:t>
                      </a:r>
                      <a:r>
                        <a:rPr lang="ko-KR" altLang="en-US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는 모듈의 모든 이름 사용 가능</a:t>
                      </a:r>
                      <a:endParaRPr lang="en-US" altLang="ko-KR" sz="1800" kern="12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  <a:p>
                      <a:pPr marL="179388" indent="-179388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모듈에서 지정된 이름도 사용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from math import </a:t>
                      </a:r>
                      <a:r>
                        <a:rPr lang="en-US" altLang="ko-KR" sz="1800" spc="-100" baseline="0" dirty="0">
                          <a:solidFill>
                            <a:srgbClr val="FF0000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*</a:t>
                      </a:r>
                    </a:p>
                    <a:p>
                      <a:pPr marL="0" indent="0" algn="l" latinLnBrk="0">
                        <a:buFontTx/>
                        <a:buNone/>
                      </a:pP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from math import </a:t>
                      </a:r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gcd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trunc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from math import </a:t>
                      </a:r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sqrt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as </a:t>
                      </a:r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sr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모듈에서 지정된 이름을 다른 이름으로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51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94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표준 모듈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random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의 사용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504447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난수를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위한 표준 모듈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random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2662" y="2028450"/>
            <a:ext cx="7799826" cy="4141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180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random as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rd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‘BPF’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‘LOG4’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‘NV_MAGICCONST’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‘RECIP_BPF’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‘Random’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‘SG_MAGICCONST’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Systemrandom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‘TWOPI’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BuiltinMethodType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MethodType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‘_Sequence’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‘_Set’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‘__all__’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builtians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‘__cached__’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‘__doc__’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‘__file__’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‘__loader__’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‘__name__'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‘__package__’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‘__spec__’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acos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‘_bisect’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‘_ceil’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‘_cos’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exp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itertools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‘_log’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‘_pi’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‘_random’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‘_sha512’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‘_sin’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sqrt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‘_test’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test_generator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urandom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‘_warn’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betavariate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‘choice’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‘choices’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expovariate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gammmavariate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‘gauss’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getrandbits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getstate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lognormvariate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normalvariate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paretovariate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‘random’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‘sample’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‘seed’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setstate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‘shuffle’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‘triangular’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‘uniform’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vonmisesvariate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weibullvariate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62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94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표준 모듈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random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의 사용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504447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난수를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위한 표준 모듈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random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random(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352112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작은 실수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난수를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01390" y="2944801"/>
            <a:ext cx="7871098" cy="16692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t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help(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rd.random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Help on built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function random!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random (...) method of random. Random instance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random()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-&gt;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in the interval[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0, 1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4277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94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표준 모듈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random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의 사용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504447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난수를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위한 표준 모듈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random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shuffle(list)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352112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인자인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list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순서를 임의로 섞어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(shuffling)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바꿈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390" y="2944802"/>
            <a:ext cx="7871098" cy="2407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t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help(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rd.shuffle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Help on method shuffle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module random!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Shuffle(x, random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None) method of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random.Random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instance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Shuffle list x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place,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 return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None.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1390" y="4379462"/>
            <a:ext cx="7871098" cy="972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Optional argument random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argument function returning a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random float in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0.0 , 1.0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the default None, the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standard random. Random will be used.</a:t>
            </a:r>
          </a:p>
        </p:txBody>
      </p:sp>
    </p:spTree>
    <p:extLst>
      <p:ext uri="{BB962C8B-B14F-4D97-AF65-F5344CB8AC3E}">
        <p14:creationId xmlns:p14="http://schemas.microsoft.com/office/powerpoint/2010/main" val="302581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94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random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의 주요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1" y="1953941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03271" y="2145423"/>
            <a:ext cx="7669217" cy="345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 random as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rd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range(3):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rd.random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에서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보다 작은 실수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난수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생성</a:t>
            </a:r>
            <a:endParaRPr lang="pt-BR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pt-BR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cards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[[1,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송학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[2,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메조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[3,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벚꽃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[4,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흑싸리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  <a:b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[5,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[6,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모란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(cards)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_ in range(3):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rd.shuffle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(cards)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카드를 섞음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cards)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rd.sample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(cards, 2))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카드에서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개를 선택</a:t>
            </a:r>
            <a:endParaRPr lang="pt-BR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1" y="1744391"/>
            <a:ext cx="7669217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90290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random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주요 함수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64556" y="179029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331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94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random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의 주요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03273" y="1736725"/>
            <a:ext cx="7669216" cy="3707634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0.36302499440976255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0.19348727139204103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0.07595135197379321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[[1,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송학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[2,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메조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[3,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벚꽃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[4,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흑싸리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[5,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[6,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모란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[[2,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메조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[3,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벚꽃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[6,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모란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[4,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흑싸리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[5,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[1,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송학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[[5,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[1,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송학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[4,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흑싸리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[2,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메조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[3,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벚꽃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[6,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모란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AAEB6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[[5,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[1,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송학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[3,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벚꽃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[4,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흑싸리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[6,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모란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[2,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메조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[3,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벚꽃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[6,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모란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3273" y="1736724"/>
            <a:ext cx="657227" cy="3686613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3265578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82074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2010162"/>
            <a:ext cx="7707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/>
              <a:t>… </a:t>
            </a:r>
            <a:r>
              <a:rPr lang="ko-KR" altLang="en-US" dirty="0"/>
              <a:t>모듈</a:t>
            </a:r>
            <a:r>
              <a:rPr lang="en-US" altLang="ko-KR" dirty="0"/>
              <a:t>(module)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… </a:t>
            </a:r>
            <a:r>
              <a:rPr lang="ko-KR" altLang="en-US" dirty="0"/>
              <a:t>모듈을 불러오는 다양한 </a:t>
            </a:r>
            <a:r>
              <a:rPr lang="en-US" altLang="ko-KR" dirty="0"/>
              <a:t>import </a:t>
            </a:r>
            <a:r>
              <a:rPr lang="ko-KR" altLang="en-US" dirty="0"/>
              <a:t>구문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… </a:t>
            </a:r>
            <a:r>
              <a:rPr lang="ko-KR" altLang="en-US" dirty="0"/>
              <a:t>직접 모듈 생성과 사용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60663" y="338052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pPr>
              <a:buClr>
                <a:srgbClr val="2B004C"/>
              </a:buClr>
            </a:pPr>
            <a:r>
              <a:rPr lang="ko-KR" altLang="en-US" dirty="0">
                <a:solidFill>
                  <a:srgbClr val="2B004C"/>
                </a:solidFill>
              </a:rPr>
              <a:t>학습목표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4767" y="4253828"/>
            <a:ext cx="77077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marL="357188" indent="-357188">
              <a:lnSpc>
                <a:spcPct val="100000"/>
              </a:lnSpc>
            </a:pPr>
            <a:r>
              <a:rPr lang="en-US" altLang="ko-KR" dirty="0"/>
              <a:t>… </a:t>
            </a:r>
            <a:r>
              <a:rPr lang="ko-KR" altLang="en-US" dirty="0" err="1"/>
              <a:t>파이썬의</a:t>
            </a:r>
            <a:r>
              <a:rPr lang="ko-KR" altLang="en-US" dirty="0"/>
              <a:t> 모듈을 이해할 수 있다</a:t>
            </a:r>
            <a:r>
              <a:rPr lang="en-US" altLang="ko-KR" dirty="0"/>
              <a:t>. </a:t>
            </a:r>
          </a:p>
          <a:p>
            <a:pPr marL="357188" indent="-357188">
              <a:lnSpc>
                <a:spcPct val="100000"/>
              </a:lnSpc>
            </a:pPr>
            <a:r>
              <a:rPr lang="en-US" altLang="ko-KR" dirty="0"/>
              <a:t>… </a:t>
            </a:r>
            <a:r>
              <a:rPr lang="ko-KR" altLang="en-US" dirty="0"/>
              <a:t>표준 모듈과 </a:t>
            </a:r>
            <a:r>
              <a:rPr lang="ko-KR" altLang="en-US" dirty="0" err="1"/>
              <a:t>써드</a:t>
            </a:r>
            <a:r>
              <a:rPr lang="ko-KR" altLang="en-US" dirty="0"/>
              <a:t> 파티 모듈</a:t>
            </a:r>
            <a:r>
              <a:rPr lang="en-US" altLang="ko-KR" dirty="0"/>
              <a:t>(third party modules)</a:t>
            </a:r>
            <a:r>
              <a:rPr lang="ko-KR" altLang="en-US" dirty="0"/>
              <a:t>을 </a:t>
            </a:r>
            <a:br>
              <a:rPr lang="en-US" altLang="ko-KR" dirty="0"/>
            </a:br>
            <a:r>
              <a:rPr lang="ko-KR" altLang="en-US" dirty="0"/>
              <a:t>이해할 수 있다</a:t>
            </a:r>
            <a:r>
              <a:rPr lang="en-US" altLang="ko-KR" dirty="0"/>
              <a:t>.</a:t>
            </a:r>
          </a:p>
          <a:p>
            <a:pPr marL="357188" indent="-357188">
              <a:lnSpc>
                <a:spcPct val="100000"/>
              </a:lnSpc>
            </a:pPr>
            <a:r>
              <a:rPr lang="en-US" altLang="ko-KR" dirty="0"/>
              <a:t>… </a:t>
            </a:r>
            <a:r>
              <a:rPr lang="ko-KR" altLang="en-US" dirty="0"/>
              <a:t>다양한 </a:t>
            </a:r>
            <a:r>
              <a:rPr lang="en-US" altLang="ko-KR" dirty="0"/>
              <a:t>import </a:t>
            </a:r>
            <a:r>
              <a:rPr lang="ko-KR" altLang="en-US" dirty="0"/>
              <a:t>구문을 사용할 수 있다</a:t>
            </a:r>
            <a:r>
              <a:rPr lang="en-US" altLang="ko-KR" dirty="0"/>
              <a:t>. </a:t>
            </a:r>
          </a:p>
          <a:p>
            <a:pPr marL="357188" indent="-357188">
              <a:lnSpc>
                <a:spcPct val="100000"/>
              </a:lnSpc>
            </a:pPr>
            <a:r>
              <a:rPr lang="en-US" altLang="ko-KR" dirty="0"/>
              <a:t>… </a:t>
            </a:r>
            <a:r>
              <a:rPr lang="ko-KR" altLang="en-US" dirty="0"/>
              <a:t>직접 모듈을 구현해서 활용할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141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2651279"/>
            <a:ext cx="6768662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직접 모듈 </a:t>
            </a:r>
            <a:b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</a:b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생성과 사용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486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실행 단추: 사용자 지정 20">
            <a:hlinkClick r:id="" action="ppaction://noaction" highlightClick="1"/>
          </p:cNvPr>
          <p:cNvSpPr/>
          <p:nvPr/>
        </p:nvSpPr>
        <p:spPr>
          <a:xfrm>
            <a:off x="2091409" y="3180169"/>
            <a:ext cx="1511489" cy="249827"/>
          </a:xfrm>
          <a:prstGeom prst="actionButtonBlank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직접 모듈을 작성해 프로그램에서 실행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소스와 동일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폴더 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D:\Python Code\ch09’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저장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이름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hello, hello.py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저장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5" y="2352112"/>
            <a:ext cx="821442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프로그램에서 활용될 수 있는 함수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및 변수의 정의 등이 포함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416291" y="5878617"/>
            <a:ext cx="6019918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28-2]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hello.py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모듈을 불러 사용하는 프로그램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mypg.py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14398" y="4192917"/>
            <a:ext cx="3209901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b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hi():</a:t>
            </a:r>
          </a:p>
          <a:p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dirty="0"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‘Hi, Python!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’)</a:t>
            </a:r>
          </a:p>
          <a:p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r>
              <a:rPr lang="en-US" altLang="ko-KR" sz="16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msg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dirty="0" err="1">
                <a:solidFill>
                  <a:srgbClr val="006600"/>
                </a:solidFill>
                <a:latin typeface="DejaVu Sans Mono" panose="020B0609030804020204" pitchFamily="49" charset="0"/>
                <a:ea typeface="Noto Sans CJK KR Regular" panose="020B0500000000000000" pitchFamily="34" charset="-127"/>
                <a:cs typeface="DejaVu Sans Mono" panose="020B0609030804020204" pitchFamily="49" charset="0"/>
              </a:rPr>
              <a:t>파이썬</a:t>
            </a:r>
            <a:r>
              <a:rPr lang="en-US" altLang="ko-KR" sz="1600" b="1" dirty="0"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dirty="0">
                <a:solidFill>
                  <a:srgbClr val="006600"/>
                </a:solidFill>
                <a:latin typeface="DejaVu Sans Mono" panose="020B0609030804020204" pitchFamily="49" charset="0"/>
                <a:ea typeface="Noto Sans CJK KR Regular" panose="020B0500000000000000" pitchFamily="34" charset="-127"/>
                <a:cs typeface="DejaVu Sans Mono" panose="020B0609030804020204" pitchFamily="49" charset="0"/>
              </a:rPr>
              <a:t>재미있네요</a:t>
            </a:r>
            <a:r>
              <a:rPr lang="en-US" altLang="ko-KR" sz="1600" b="1" dirty="0"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49398" y="3923359"/>
            <a:ext cx="3096226" cy="156604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61730" y="3912847"/>
            <a:ext cx="1177158" cy="3888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hello.py</a:t>
            </a:r>
            <a:endParaRPr lang="ko-KR" altLang="en-US" sz="1600" dirty="0">
              <a:latin typeface="DejaVu Sans Mono" panose="020B0609030804020204" pitchFamily="49" charset="0"/>
              <a:ea typeface="Noto Sans CJK KR Regular" panose="020B0500000000000000" pitchFamily="34" charset="-127"/>
              <a:cs typeface="DejaVu Sans Mono" panose="020B060903080402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32800" y="4072160"/>
            <a:ext cx="2995200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b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  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</a:t>
            </a:r>
          </a:p>
          <a:p>
            <a:r>
              <a:rPr lang="en-US" altLang="ko-KR" sz="16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hello.hi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endParaRPr lang="en-US" altLang="ko-KR" sz="16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 </a:t>
            </a:r>
            <a:r>
              <a:rPr lang="en-US" altLang="ko-KR" sz="1600" b="1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msg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msg</a:t>
            </a:r>
            <a:r>
              <a:rPr lang="en-US" altLang="ko-KR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dirty="0"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75398" y="3907593"/>
            <a:ext cx="3103002" cy="156604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87730" y="3897081"/>
            <a:ext cx="1177158" cy="3888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mypg.py</a:t>
            </a:r>
            <a:endParaRPr lang="ko-KR" altLang="en-US" sz="1600" dirty="0">
              <a:latin typeface="DejaVu Sans Mono" panose="020B0609030804020204" pitchFamily="49" charset="0"/>
              <a:ea typeface="Noto Sans CJK KR Regular" panose="020B0500000000000000" pitchFamily="34" charset="-127"/>
              <a:cs typeface="DejaVu Sans Mono" panose="020B060903080402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1005" y="4037984"/>
            <a:ext cx="684403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16620" y="4783433"/>
            <a:ext cx="656977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7" name="구부러진 연결선 6"/>
          <p:cNvCxnSpPr>
            <a:cxnSpLocks/>
            <a:stCxn id="5" idx="0"/>
            <a:endCxn id="17" idx="0"/>
          </p:cNvCxnSpPr>
          <p:nvPr/>
        </p:nvCxnSpPr>
        <p:spPr>
          <a:xfrm rot="5400000" flipH="1" flipV="1">
            <a:off x="5735977" y="421925"/>
            <a:ext cx="5254" cy="6976590"/>
          </a:xfrm>
          <a:prstGeom prst="curvedConnector3">
            <a:avLst>
              <a:gd name="adj1" fmla="val 4450971"/>
            </a:avLst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545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직접 모듈을 작성해 프로그램에서 실행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오른쪽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mypg.py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IDLE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쉘에서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실행한 결과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1389" y="2112419"/>
            <a:ext cx="7871099" cy="1450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================= 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RESTART: D: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Paython Code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ch09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mypg.py 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=================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Hi, Python!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재미있네요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56930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쉘에서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자신이 만든 모듈을 실행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쉘에서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모듈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hello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사용하는 두 가지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638667"/>
            <a:ext cx="76692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써드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파티 모듈 설치 폴더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site-packages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자신이 만든 모듈을 복사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180953" y="2982733"/>
            <a:ext cx="329153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폴더 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lib</a:t>
            </a:r>
            <a:r>
              <a:rPr lang="en-US" altLang="ko-KR" sz="2000" dirty="0">
                <a:solidFill>
                  <a:srgbClr val="6600CC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\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site-packages’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120865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첫 번째 방법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7436" y="3447392"/>
            <a:ext cx="10706591" cy="1922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t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import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sys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print(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sys.path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5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[‘’, ‘c:\\Python\\Python37-32\\lib\\</a:t>
            </a:r>
            <a:r>
              <a:rPr lang="en-US" altLang="ko-KR" sz="1600" b="1" spc="-15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idlelib</a:t>
            </a:r>
            <a:r>
              <a:rPr lang="en-US" altLang="ko-KR" sz="1600" b="1" spc="-15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’, ‘c:\\Python\\Pyhon37-32\\python37.zip’, ‘c:\\Python\\Python37-32\\DLLs’, ‘c:\\Python\\Python37-32\\lib’, ‘c:\\ Python\\Python37-32’, </a:t>
            </a:r>
            <a:br>
              <a:rPr lang="en-US" altLang="ko-KR" sz="1600" b="1" spc="-15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altLang="ko-KR" sz="1600" b="1" spc="-15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’c:\\Python\\Python37-32\\lib\\site-package’]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97437" y="5192540"/>
            <a:ext cx="10706590" cy="1329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hello.hi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Hi, Python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msg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재미있네요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!’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403534" y="2153588"/>
            <a:ext cx="548144" cy="585001"/>
            <a:chOff x="3571875" y="3565526"/>
            <a:chExt cx="714375" cy="762409"/>
          </a:xfrm>
        </p:grpSpPr>
        <p:grpSp>
          <p:nvGrpSpPr>
            <p:cNvPr id="15" name="그룹 14"/>
            <p:cNvGrpSpPr/>
            <p:nvPr/>
          </p:nvGrpSpPr>
          <p:grpSpPr>
            <a:xfrm>
              <a:off x="3571875" y="3565526"/>
              <a:ext cx="714375" cy="533728"/>
              <a:chOff x="1657350" y="3565526"/>
              <a:chExt cx="714375" cy="533728"/>
            </a:xfrm>
          </p:grpSpPr>
          <p:sp>
            <p:nvSpPr>
              <p:cNvPr id="17" name="이등변 삼각형 16"/>
              <p:cNvSpPr/>
              <p:nvPr/>
            </p:nvSpPr>
            <p:spPr>
              <a:xfrm>
                <a:off x="175260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2E0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8" name="이등변 삼각형 17"/>
              <p:cNvSpPr/>
              <p:nvPr/>
            </p:nvSpPr>
            <p:spPr>
              <a:xfrm>
                <a:off x="165735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3697253" y="3605931"/>
              <a:ext cx="411977" cy="722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000" spc="50" dirty="0">
                  <a:ln w="127000">
                    <a:noFill/>
                  </a:ln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945930" y="4693229"/>
            <a:ext cx="4573150" cy="27062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96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쉘에서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자신이 만든 모듈을 실행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두 번째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sys.path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append( )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352112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hello.py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저장된 폴더인 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D:\Python Code\ch09’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7437" y="3016313"/>
            <a:ext cx="7975051" cy="2407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import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sys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print 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sys.path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[‘’, ‘c:\\Python\\Python37-32\\Lib\\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idlelib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’, ‘c:\\Python\\Pyhon37-32\\python37.zip’, ‘c:\\Python\\Python37-32\\DLLs’, ‘C:\\Python\\Python37-32\\lib’, ‘c:\\ Python\\Python37-32’, ’C:\\Python\\Python37-32\\lib\\site-package’, ‘D:\\Python Code \\ch09’]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403534" y="1444224"/>
            <a:ext cx="548144" cy="585001"/>
            <a:chOff x="3571875" y="3565526"/>
            <a:chExt cx="714375" cy="762409"/>
          </a:xfrm>
        </p:grpSpPr>
        <p:grpSp>
          <p:nvGrpSpPr>
            <p:cNvPr id="12" name="그룹 11"/>
            <p:cNvGrpSpPr/>
            <p:nvPr/>
          </p:nvGrpSpPr>
          <p:grpSpPr>
            <a:xfrm>
              <a:off x="3571875" y="3565526"/>
              <a:ext cx="714375" cy="533728"/>
              <a:chOff x="1657350" y="3565526"/>
              <a:chExt cx="714375" cy="533728"/>
            </a:xfrm>
          </p:grpSpPr>
          <p:sp>
            <p:nvSpPr>
              <p:cNvPr id="17" name="이등변 삼각형 16"/>
              <p:cNvSpPr/>
              <p:nvPr/>
            </p:nvSpPr>
            <p:spPr>
              <a:xfrm>
                <a:off x="175260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2E0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8" name="이등변 삼각형 17"/>
              <p:cNvSpPr/>
              <p:nvPr/>
            </p:nvSpPr>
            <p:spPr>
              <a:xfrm>
                <a:off x="1657350" y="3565526"/>
                <a:ext cx="619125" cy="533728"/>
              </a:xfrm>
              <a:prstGeom prst="triangle">
                <a:avLst>
                  <a:gd name="adj" fmla="val 54615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3630401" y="3605931"/>
              <a:ext cx="545682" cy="722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000" spc="50" dirty="0">
                  <a:ln w="127000">
                    <a:noFill/>
                  </a:ln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435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4768" y="3808290"/>
            <a:ext cx="7707720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표준 모듈 </a:t>
            </a:r>
            <a:r>
              <a:rPr lang="en-US" altLang="ko-KR" dirty="0"/>
              <a:t>random </a:t>
            </a:r>
            <a:r>
              <a:rPr lang="ko-KR" altLang="en-US" dirty="0"/>
              <a:t>활용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0662" y="2990487"/>
            <a:ext cx="86833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모듈을 불러오는 다양한 </a:t>
            </a:r>
            <a:r>
              <a:rPr lang="en-US" altLang="ko-KR" dirty="0"/>
              <a:t>import </a:t>
            </a:r>
            <a:r>
              <a:rPr lang="ko-KR" altLang="en-US" dirty="0"/>
              <a:t>구문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0662" y="1100649"/>
            <a:ext cx="9849986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모듈</a:t>
            </a:r>
            <a:r>
              <a:rPr lang="en-US" altLang="ko-KR" dirty="0"/>
              <a:t>(module)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4768" y="1777322"/>
            <a:ext cx="8752295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lnSpc>
                <a:spcPts val="36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함수나 변수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클래스 정의 등의 </a:t>
            </a:r>
            <a:r>
              <a:rPr lang="ko-KR" altLang="en-US" sz="20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코드가 저장된 소스 파일</a:t>
            </a:r>
          </a:p>
          <a:p>
            <a:pPr marL="273050" indent="-273050">
              <a:lnSpc>
                <a:spcPts val="36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모듈과 </a:t>
            </a:r>
            <a:r>
              <a:rPr lang="ko-KR" altLang="en-US" sz="20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써드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파티 모듈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(third party modules)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4768" y="5319885"/>
            <a:ext cx="7707720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 err="1"/>
              <a:t>쉘에서</a:t>
            </a:r>
            <a:r>
              <a:rPr lang="ko-KR" altLang="en-US" dirty="0"/>
              <a:t> 사용 방법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0662" y="4502082"/>
            <a:ext cx="868333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직접 모듈 생성과 사용</a:t>
            </a:r>
          </a:p>
        </p:txBody>
      </p:sp>
    </p:spTree>
    <p:extLst>
      <p:ext uri="{BB962C8B-B14F-4D97-AF65-F5344CB8AC3E}">
        <p14:creationId xmlns:p14="http://schemas.microsoft.com/office/powerpoint/2010/main" val="24070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3029651"/>
            <a:ext cx="6768662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(module)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함수나 변수의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코드가 저장된 소스 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(module)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24887"/>
            <a:ext cx="7669215" cy="1094831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marL="452438" indent="-269875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함수나 변수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클래스 정의 등의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코드가 저장된 소스 파일</a:t>
            </a:r>
          </a:p>
          <a:p>
            <a:pPr marL="452438" indent="-269875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모듈은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프로그램에서 불러와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(import)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3236841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써드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파티 모듈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(third party modules)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822962"/>
            <a:ext cx="76692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회사나 전문가가 개발해 배포하는 모듈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4341741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모듈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927862"/>
            <a:ext cx="78073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파이썬에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기본적으로 설치된 모듈 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random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있으며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statistics, turtle,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datetime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sys,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매우 다양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 모듈의 이름은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sys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모듈의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builtin_module_names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저장</a:t>
            </a:r>
          </a:p>
        </p:txBody>
      </p:sp>
    </p:spTree>
    <p:extLst>
      <p:ext uri="{BB962C8B-B14F-4D97-AF65-F5344CB8AC3E}">
        <p14:creationId xmlns:p14="http://schemas.microsoft.com/office/powerpoint/2010/main" val="310063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함수나 변수의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코드가 저장된 소스 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72662" y="1998178"/>
            <a:ext cx="7799826" cy="3957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import sys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sys.builtin_module_names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‘_bisect’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‘_blake2’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‘_codecs’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codecs_hk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‘_codecs_iso2022’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‘_codecs_jp’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codecs_kr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codecs_tw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‘_collections’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‘_csv’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datetime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functools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heapq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‘_imp’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json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‘_locale’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lsprof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‘_md5’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multibytecodec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opcode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‘_operator’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‘_pickle’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‘_random’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shal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‘_shal256’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‘_sha3’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‘_sha512’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‘_signal’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sre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‘_stat’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‘string’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struct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symtable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‘_thread’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tracemalloc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‘_warnings’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wekref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winapi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‘array’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atexit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audioop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binacii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builtins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cmath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errno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faulthandler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itertools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‘marshal’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‘math’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mmap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msvcrt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‘parser’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‘sys’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‘next’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‘object’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‘open’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open_in_spyder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‘pow’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‘time’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winreg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xxsubtype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zipimport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zlip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83641" y="3117966"/>
            <a:ext cx="1205241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19103" y="3596188"/>
            <a:ext cx="1000289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30979" y="4810132"/>
            <a:ext cx="690234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91214" y="5298864"/>
            <a:ext cx="706000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99337" y="5036105"/>
            <a:ext cx="672664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모듈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2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써드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파티 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557" t="1930" r="1361" b="7161"/>
          <a:stretch/>
        </p:blipFill>
        <p:spPr>
          <a:xfrm>
            <a:off x="1297591" y="1471449"/>
            <a:ext cx="6212284" cy="4634734"/>
          </a:xfrm>
          <a:prstGeom prst="rect">
            <a:avLst/>
          </a:prstGeom>
          <a:ln>
            <a:noFill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3088781" y="6177075"/>
            <a:ext cx="2856551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28-1]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써드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파티 모듈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88248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2772849"/>
            <a:ext cx="6721311" cy="1769715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모듈을 불러오는 </a:t>
            </a:r>
            <a:b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</a:br>
            <a:r>
              <a:rPr lang="ko-KR" altLang="en-US" sz="50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</a:t>
            </a:r>
            <a:r>
              <a:rPr lang="en-US" altLang="ko-KR" sz="50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import </a:t>
            </a:r>
            <a:r>
              <a:rPr lang="ko-KR" altLang="en-US" sz="50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구문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2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94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모듈을 불러오는 다양한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import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구문과 표준 모듈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math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72662" y="1998178"/>
            <a:ext cx="7799826" cy="2900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import math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(math)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‘__doc__’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‘__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loder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‘__name__’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‘__package’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‘__spec__’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acos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acosh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adinh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atan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‘atan2’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atanh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‘ceil’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cospysign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‘cos’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cosh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‘degrees’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erf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erfc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exp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expml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fabs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‘factorial’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‘floor’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fmod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frexp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fsum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gammma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hypot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isclose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isfinite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isnif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isnan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ldexp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lgamma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‘log’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‘log10’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‘log1p’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‘log2’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‘nan’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‘pi’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‘pow’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‘radians’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‘sin’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sinh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sqrt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‘tan’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tanh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‘tau’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trunc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모듈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331546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94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모듈을 불러오는 다양한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import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구문과 표준 모듈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math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6881" y="1639124"/>
            <a:ext cx="7825607" cy="2333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t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help(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math.fsum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Help on built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–in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function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fsum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module math: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fsum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(...)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fsum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iterable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Return an accurate floating point sum of values in the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iterable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Assumes IEEE-754 floating point arithmetic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6881" y="3735934"/>
            <a:ext cx="7825607" cy="1960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math as m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help(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m.radians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Help on built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function radians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module math: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radians(...)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radians(x)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Convert angle x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degrees to radians.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99306" y="4076652"/>
            <a:ext cx="1175070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15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7173</TotalTime>
  <Words>2154</Words>
  <Application>Microsoft Office PowerPoint</Application>
  <PresentationFormat>와이드스크린</PresentationFormat>
  <Paragraphs>275</Paragraphs>
  <Slides>25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8" baseType="lpstr">
      <vt:lpstr>Noto Sans CJK KR Bold</vt:lpstr>
      <vt:lpstr>Noto Sans CJK KR Light</vt:lpstr>
      <vt:lpstr>Noto Sans CJK KR Medium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508</cp:revision>
  <dcterms:created xsi:type="dcterms:W3CDTF">2020-07-21T20:23:05Z</dcterms:created>
  <dcterms:modified xsi:type="dcterms:W3CDTF">2023-03-01T08:29:05Z</dcterms:modified>
</cp:coreProperties>
</file>