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1518" r:id="rId2"/>
    <p:sldId id="1640" r:id="rId3"/>
    <p:sldId id="1546" r:id="rId4"/>
    <p:sldId id="1563" r:id="rId5"/>
    <p:sldId id="1632" r:id="rId6"/>
    <p:sldId id="1633" r:id="rId7"/>
    <p:sldId id="1611" r:id="rId8"/>
    <p:sldId id="1612" r:id="rId9"/>
    <p:sldId id="1634" r:id="rId10"/>
    <p:sldId id="1635" r:id="rId11"/>
    <p:sldId id="1601" r:id="rId12"/>
    <p:sldId id="1625" r:id="rId13"/>
    <p:sldId id="1636" r:id="rId14"/>
    <p:sldId id="1600" r:id="rId15"/>
    <p:sldId id="1626" r:id="rId16"/>
    <p:sldId id="1644" r:id="rId17"/>
    <p:sldId id="1607" r:id="rId18"/>
    <p:sldId id="1642" r:id="rId19"/>
    <p:sldId id="1628" r:id="rId20"/>
    <p:sldId id="1629" r:id="rId21"/>
    <p:sldId id="1638" r:id="rId22"/>
    <p:sldId id="1631" r:id="rId23"/>
    <p:sldId id="1639" r:id="rId24"/>
    <p:sldId id="1645" r:id="rId25"/>
    <p:sldId id="1641" r:id="rId26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55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9" orient="horz" pos="1117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  <p15:guide id="12" pos="5972" userDrawn="1">
          <p15:clr>
            <a:srgbClr val="A4A3A4"/>
          </p15:clr>
        </p15:guide>
        <p15:guide id="13" pos="3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70C0"/>
    <a:srgbClr val="6600CC"/>
    <a:srgbClr val="0AAEB6"/>
    <a:srgbClr val="370086"/>
    <a:srgbClr val="33CCFF"/>
    <a:srgbClr val="EC6AD3"/>
    <a:srgbClr val="170313"/>
    <a:srgbClr val="170314"/>
    <a:srgbClr val="F3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81682" autoAdjust="0"/>
  </p:normalViewPr>
  <p:slideViewPr>
    <p:cSldViewPr snapToGrid="0">
      <p:cViewPr varScale="1">
        <p:scale>
          <a:sx n="95" d="100"/>
          <a:sy n="95" d="100"/>
        </p:scale>
        <p:origin x="96" y="984"/>
      </p:cViewPr>
      <p:guideLst>
        <p:guide pos="2955"/>
        <p:guide orient="horz" pos="572"/>
        <p:guide orient="horz" pos="867"/>
        <p:guide orient="horz" pos="1026"/>
        <p:guide orient="horz" pos="4088"/>
        <p:guide orient="horz" pos="1117"/>
        <p:guide orient="horz" pos="1661"/>
        <p:guide orient="horz" pos="1412"/>
        <p:guide pos="5972"/>
        <p:guide pos="35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47B25EFF-BF29-4E33-9027-A2613ECBB41C}"/>
    <pc:docChg chg="custSel modMainMaster">
      <pc:chgData name=" " userId="f1cac8d9-9172-4d6c-9b10-74cb51d57900" providerId="ADAL" clId="{47B25EFF-BF29-4E33-9027-A2613ECBB41C}" dt="2023-03-01T08:28:14.467" v="2" actId="478"/>
      <pc:docMkLst>
        <pc:docMk/>
      </pc:docMkLst>
      <pc:sldMasterChg chg="delSp modSldLayout">
        <pc:chgData name=" " userId="f1cac8d9-9172-4d6c-9b10-74cb51d57900" providerId="ADAL" clId="{47B25EFF-BF29-4E33-9027-A2613ECBB41C}" dt="2023-03-01T08:28:14.467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47B25EFF-BF29-4E33-9027-A2613ECBB41C}" dt="2023-03-01T08:28:10.466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47B25EFF-BF29-4E33-9027-A2613ECBB41C}" dt="2023-03-01T08:28:12.562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47B25EFF-BF29-4E33-9027-A2613ECBB41C}" dt="2023-03-01T08:28:12.562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47B25EFF-BF29-4E33-9027-A2613ECBB41C}" dt="2023-03-01T08:28:14.467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47B25EFF-BF29-4E33-9027-A2613ECBB41C}" dt="2023-03-01T08:28:14.467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13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0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73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8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48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54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05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7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70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8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10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89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63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4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70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28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627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2779422" y="227279"/>
            <a:ext cx="2317509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785533" y="247833"/>
            <a:ext cx="283667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모듈의 이해와 활용 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29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848" y="4360610"/>
            <a:ext cx="4802352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모듈의 이해와 활용 </a:t>
            </a: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</a:t>
            </a:r>
            <a:endParaRPr lang="ko-KR" altLang="en-US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-1" y="1953941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03271" y="2145423"/>
            <a:ext cx="7669217" cy="1701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kutil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import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nrandom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(5):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복권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%d:’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nrandom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주사위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nrandom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True))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3271" y="1744391"/>
            <a:ext cx="7669217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90290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직접 만든 모듈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kutil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함수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nrandom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불러 활용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272" y="3930872"/>
            <a:ext cx="7669217" cy="2133600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복권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복권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복권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복권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복권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주사위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4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3930872"/>
            <a:ext cx="657227" cy="212309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92765" y="4789591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677818" y="179029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978" y="853501"/>
            <a:ext cx="960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random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을 함수를 활용해 모듈을 생성하고 불러오기</a:t>
            </a:r>
          </a:p>
        </p:txBody>
      </p:sp>
    </p:spTree>
    <p:extLst>
      <p:ext uri="{BB962C8B-B14F-4D97-AF65-F5344CB8AC3E}">
        <p14:creationId xmlns:p14="http://schemas.microsoft.com/office/powerpoint/2010/main" val="265323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2657432"/>
            <a:ext cx="6721311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모듈을 계층 폴더인 패키지로 구성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2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94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여러 계층 구조의 패키지 생성과 실행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504447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여러 모듈을 패키지라는 폴더에 저장해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패키지는 모듈이 저장된 폴더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352112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하부에도 여러 폴더와 모듈이 구성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70748"/>
              </p:ext>
            </p:extLst>
          </p:nvPr>
        </p:nvGraphicFramePr>
        <p:xfrm>
          <a:off x="937881" y="2806264"/>
          <a:ext cx="7527383" cy="368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0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상위 폴더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: D:</a:t>
                      </a:r>
                      <a:r>
                        <a:rPr lang="en-US" altLang="ko-KR" sz="1800" spc="-100" baseline="0" dirty="0">
                          <a:solidFill>
                            <a:srgbClr val="C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\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Python Code</a:t>
                      </a:r>
                      <a:r>
                        <a:rPr lang="en-US" altLang="ko-KR" sz="1800" spc="-100" baseline="0" dirty="0">
                          <a:solidFill>
                            <a:srgbClr val="C0000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\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ch09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패키지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폴더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모듈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소스코드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1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myai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kai.py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#%% </a:t>
                      </a:r>
                      <a:r>
                        <a:rPr lang="ko-KR" altLang="en-US" sz="1800" spc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모듈</a:t>
                      </a:r>
                      <a:r>
                        <a:rPr lang="en-US" altLang="ko-KR" sz="1800" spc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ko-KR" altLang="en-US" sz="1800" spc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파일 </a:t>
                      </a:r>
                      <a:r>
                        <a:rPr lang="en-US" altLang="ko-KR" sz="1800" spc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myai\kai.py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0" baseline="0" dirty="0" err="1">
                          <a:solidFill>
                            <a:srgbClr val="FF000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def</a:t>
                      </a:r>
                      <a:r>
                        <a:rPr lang="en-US" altLang="ko-KR" sz="1800" spc="0" baseline="0" dirty="0">
                          <a:solidFill>
                            <a:srgbClr val="FF000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en-US" altLang="ko-KR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getAI</a:t>
                      </a: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():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         </a:t>
                      </a:r>
                      <a:r>
                        <a:rPr lang="en-US" altLang="ko-KR" sz="1800" spc="0" baseline="0" dirty="0">
                          <a:solidFill>
                            <a:srgbClr val="0070C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print</a:t>
                      </a: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</a:t>
                      </a:r>
                      <a:r>
                        <a:rPr lang="en-US" altLang="ko-KR" sz="1800" spc="0" baseline="0" dirty="0">
                          <a:solidFill>
                            <a:srgbClr val="00660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‘</a:t>
                      </a:r>
                      <a:r>
                        <a:rPr lang="ko-KR" altLang="en-US" sz="1800" spc="0" baseline="0" dirty="0">
                          <a:solidFill>
                            <a:srgbClr val="00660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저는 인공 지능 모듈이다</a:t>
                      </a:r>
                      <a:r>
                        <a:rPr lang="en-US" altLang="ko-KR" sz="1800" spc="0" baseline="0" dirty="0">
                          <a:solidFill>
                            <a:srgbClr val="00660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.’</a:t>
                      </a: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)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51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myai</a:t>
                      </a: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/ml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machine.py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#%% </a:t>
                      </a:r>
                      <a:r>
                        <a:rPr lang="ko-KR" altLang="en-US" sz="1800" spc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모듈</a:t>
                      </a:r>
                      <a:r>
                        <a:rPr lang="en-US" altLang="ko-KR" sz="1800" spc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ko-KR" altLang="en-US" sz="1800" spc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파일 </a:t>
                      </a:r>
                      <a:r>
                        <a:rPr lang="en-US" altLang="ko-KR" sz="1800" spc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myai\ml\machine.py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0" baseline="0" dirty="0" err="1">
                          <a:solidFill>
                            <a:srgbClr val="FF000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def</a:t>
                      </a:r>
                      <a:r>
                        <a:rPr lang="en-US" altLang="ko-KR" sz="1800" spc="0" baseline="0" dirty="0">
                          <a:solidFill>
                            <a:srgbClr val="FF000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en-US" altLang="ko-KR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getML</a:t>
                      </a: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():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         </a:t>
                      </a:r>
                      <a:r>
                        <a:rPr lang="en-US" altLang="ko-KR" sz="1800" spc="0" baseline="0" dirty="0">
                          <a:solidFill>
                            <a:srgbClr val="0070C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print</a:t>
                      </a: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</a:t>
                      </a:r>
                      <a:r>
                        <a:rPr lang="en-US" altLang="ko-KR" sz="1800" spc="0" baseline="0" dirty="0">
                          <a:solidFill>
                            <a:srgbClr val="00660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‘</a:t>
                      </a:r>
                      <a:r>
                        <a:rPr lang="ko-KR" altLang="en-US" sz="1800" spc="0" baseline="0" dirty="0">
                          <a:solidFill>
                            <a:srgbClr val="00660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저는 머신 러닝 모듈이다</a:t>
                      </a:r>
                      <a:r>
                        <a:rPr lang="en-US" altLang="ko-KR" sz="1800" spc="0" baseline="0" dirty="0">
                          <a:solidFill>
                            <a:srgbClr val="00660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.’</a:t>
                      </a: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)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51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myai</a:t>
                      </a: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r>
                        <a:rPr lang="en-US" altLang="ko-KR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nn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neural.py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#%% </a:t>
                      </a:r>
                      <a:r>
                        <a:rPr lang="ko-KR" altLang="en-US" sz="1800" spc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모듈</a:t>
                      </a:r>
                      <a:r>
                        <a:rPr lang="en-US" altLang="ko-KR" sz="1800" spc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ko-KR" altLang="en-US" sz="1800" spc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파일 </a:t>
                      </a:r>
                      <a:r>
                        <a:rPr lang="en-US" altLang="ko-KR" sz="1800" spc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myai\nn\neural.py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0" baseline="0" dirty="0" err="1">
                          <a:solidFill>
                            <a:srgbClr val="FF000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def</a:t>
                      </a: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en-US" altLang="ko-KR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getANN</a:t>
                      </a: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():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         </a:t>
                      </a:r>
                      <a:r>
                        <a:rPr lang="en-US" altLang="ko-KR" sz="1800" spc="0" baseline="0" dirty="0">
                          <a:solidFill>
                            <a:srgbClr val="0070C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print</a:t>
                      </a:r>
                      <a:r>
                        <a:rPr lang="en-US" altLang="ko-KR" sz="1800" spc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</a:t>
                      </a:r>
                      <a:r>
                        <a:rPr lang="en-US" altLang="ko-KR" sz="1800" spc="0" baseline="0" dirty="0">
                          <a:solidFill>
                            <a:srgbClr val="00660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‘</a:t>
                      </a:r>
                      <a:r>
                        <a:rPr lang="ko-KR" altLang="en-US" sz="1800" spc="0" baseline="0" dirty="0">
                          <a:solidFill>
                            <a:srgbClr val="00660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저는 </a:t>
                      </a:r>
                      <a:r>
                        <a:rPr lang="ko-KR" altLang="en-US" sz="1800" spc="0" baseline="0" dirty="0" err="1">
                          <a:solidFill>
                            <a:srgbClr val="00660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뉴럴네트웍</a:t>
                      </a:r>
                      <a:r>
                        <a:rPr lang="ko-KR" altLang="en-US" sz="1800" spc="0" baseline="0" dirty="0">
                          <a:solidFill>
                            <a:srgbClr val="00660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모듈이다</a:t>
                      </a:r>
                      <a:r>
                        <a:rPr lang="en-US" altLang="ko-KR" sz="1800" spc="0" baseline="0" dirty="0">
                          <a:solidFill>
                            <a:srgbClr val="00660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.’</a:t>
                      </a: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)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33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94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여러 계층 구조의 패키지 생성과 실행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504447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여러 모듈을 패키지라는 폴더에 저장해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패키지는 모듈이 저장된 폴더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352112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하부에도 여러 폴더와 모듈이 구성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1390" y="2780306"/>
            <a:ext cx="7871098" cy="3704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sys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sys.path.append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‘D:\\Python Code\ch09’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myai.kai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myai.kai.getAI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저는 인공 지능 모듈이다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myai.ml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machine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machine.getML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저는 머신 러닝 모듈이다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myai.nn.neural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getANN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getANN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저는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뉴럴네트웍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모듈이다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75480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2651279"/>
            <a:ext cx="6768662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표준 모듈 </a:t>
            </a:r>
            <a:b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</a:b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turtle 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활용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48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5188" b="-2648"/>
          <a:stretch/>
        </p:blipFill>
        <p:spPr>
          <a:xfrm>
            <a:off x="1124607" y="2977274"/>
            <a:ext cx="3678622" cy="3387186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34978" y="853501"/>
            <a:ext cx="894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turtle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개요와 기본 명령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21915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1967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 아동 교육용으로 개발된 로고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(logo)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라는 프로그래밍 언어의 일부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24606" y="2241550"/>
            <a:ext cx="7347881" cy="735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import turtle as t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t.shape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‘turtle’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074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6364" b="-253"/>
          <a:stretch/>
        </p:blipFill>
        <p:spPr>
          <a:xfrm>
            <a:off x="1186920" y="3363310"/>
            <a:ext cx="3559076" cy="3223278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34978" y="853501"/>
            <a:ext cx="894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turtle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개요와 기본 명령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21915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1967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 아동 교육용으로 개발된 로고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(logo)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라는 프로그래밍 언어의 일부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24606" y="2241550"/>
            <a:ext cx="7347881" cy="11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t.forward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(100)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거북이 머리 반대 방향으로의 이동은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backward(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픽셀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 가능하다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pPr marL="93663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간단히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back()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가능하다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61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3272" y="1744391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거북이로 삼각형과 사각형 그리기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-1" y="1953941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03272" y="2145423"/>
            <a:ext cx="7669216" cy="4344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turtle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t.shape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'turtle'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삼각형 그리기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t.forward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t.left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t.forward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t.left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t.forward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t.left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사각형 그리기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t.pencolor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"blue"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_ in range(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t.left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t.forward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90290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거북이로 삼각형과 사각형 그리기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524730" y="179029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03700" y="2242866"/>
            <a:ext cx="4268788" cy="1259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8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삼각형 그리기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8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t.pencolor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"green"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8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t.goto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8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t.goto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8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t.home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654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거북이로 삼각형과 사각형 그리기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3273" y="1774547"/>
            <a:ext cx="7669215" cy="4715153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273" y="2132890"/>
            <a:ext cx="657227" cy="435681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92765" y="4135670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3526" t="58655" r="43630" b="1915"/>
          <a:stretch/>
        </p:blipFill>
        <p:spPr>
          <a:xfrm>
            <a:off x="2498477" y="2295824"/>
            <a:ext cx="4696213" cy="40263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03271" y="1744391"/>
            <a:ext cx="7669217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-1" y="1953941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90290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거북이로 삼각형과 사각형 그리기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575530" y="179029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3557" t="5607" r="3416" b="5759"/>
          <a:stretch/>
        </p:blipFill>
        <p:spPr>
          <a:xfrm>
            <a:off x="2487968" y="2295824"/>
            <a:ext cx="4808792" cy="40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터틀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윈도 크기와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터틀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모양 수정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거북이 모양은 다음 모양이 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classic’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으로 기본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shape(‘turtle’)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예쁜 거북이 모양으로 수정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'classic', 'turtle', 'arrow', 'circle', 'square', 'triangle'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25215" y="3371615"/>
            <a:ext cx="52867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 코드로 가로 세로가 각각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500, 400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윈도 위에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pPr indent="325438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기본적인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터틀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모양으로 중앙에 위치하며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</a:p>
          <a:p>
            <a:pPr indent="325438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좌표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(0,0)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출력한다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8785" y="4561052"/>
            <a:ext cx="6684580" cy="192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turtle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t.setup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500, 400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초기 원도의 크기 조정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t.speed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까지 거북이 속도 증가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이면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최고속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t.home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기본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(classic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모양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모양으로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(0,0)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위치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t.write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좌표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(0,0)’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글씨 쓰기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6647" t="3142" r="890" b="6648"/>
          <a:stretch/>
        </p:blipFill>
        <p:spPr>
          <a:xfrm>
            <a:off x="7483365" y="2241550"/>
            <a:ext cx="3628698" cy="3121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dist="50800" dir="2700000" sx="102000" sy="102000" algn="ctr" rotWithShape="0">
              <a:schemeClr val="tx1">
                <a:lumMod val="50000"/>
                <a:lumOff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693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136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모듈에서 내장 변수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__name__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</a:t>
            </a:r>
          </a:p>
          <a:p>
            <a:pPr>
              <a:lnSpc>
                <a:spcPts val="34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모듈을 계층 폴더인 패키지로 구성</a:t>
            </a:r>
            <a:endParaRPr lang="en-US" altLang="ko-KR" sz="2200" spc="-50" dirty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34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모듈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turtle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활용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4769" y="4186986"/>
            <a:ext cx="7707720" cy="1800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4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모듈 구현 시 내장 변수 </a:t>
            </a:r>
            <a:r>
              <a:rPr lang="en-US" altLang="ko-KR" dirty="0"/>
              <a:t>__name__</a:t>
            </a:r>
            <a:r>
              <a:rPr lang="ko-KR" altLang="en-US" dirty="0"/>
              <a:t>을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코드에서 </a:t>
            </a:r>
            <a:r>
              <a:rPr lang="en-US" altLang="ko-KR" dirty="0"/>
              <a:t>if __name__ == </a:t>
            </a:r>
            <a:r>
              <a:rPr lang="ko-KR" altLang="en-US" dirty="0"/>
              <a:t>＇</a:t>
            </a:r>
            <a:r>
              <a:rPr lang="en-US" altLang="ko-KR" dirty="0"/>
              <a:t>__main__</a:t>
            </a:r>
            <a:r>
              <a:rPr lang="ko-KR" altLang="en-US" dirty="0"/>
              <a:t> ＇을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모듈을 계층인 여러 폴더에 구성해 패키지로 구현할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표준 모듈 </a:t>
            </a:r>
            <a:r>
              <a:rPr lang="en-US" altLang="ko-KR" dirty="0"/>
              <a:t>turtle</a:t>
            </a:r>
            <a:r>
              <a:rPr lang="ko-KR" altLang="en-US" dirty="0"/>
              <a:t>을 활용해 구현할 수 있다</a:t>
            </a:r>
            <a:r>
              <a:rPr lang="en-US" altLang="ko-KR" dirty="0"/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663" y="3424749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198065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원도 중앙에 색상이 있는 원 그리기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03271" y="1744391"/>
            <a:ext cx="7669217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-1" y="1953941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03271" y="2145424"/>
            <a:ext cx="7669217" cy="3530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turtle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t.setup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초기 원도의 크기 조정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t.speed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까지 거북이 속도 증가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이면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최고속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t.pu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이동에 선이 그려지지 않도록 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t.goto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이동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t.pd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이동에 선이 그려지도록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t.hideturtle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거북이는 보이지 않도록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t.fillcolor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'aqua'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내부 칠할 색 지정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t.begin_fill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칠하기 시작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t.circle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원 그리기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t.end_fill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칠하기 종료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90290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원도 중앙에 색상이 있는 원 그리기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575530" y="179029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39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원도 중앙에 색상이 있는 원 그리기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3273" y="1774547"/>
            <a:ext cx="7669215" cy="4715153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273" y="2132890"/>
            <a:ext cx="657227" cy="435681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92765" y="4135670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3526" t="58655" r="43630" b="1915"/>
          <a:stretch/>
        </p:blipFill>
        <p:spPr>
          <a:xfrm>
            <a:off x="2498477" y="2295824"/>
            <a:ext cx="4696213" cy="40263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03271" y="1744391"/>
            <a:ext cx="7669217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-1" y="1953941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90290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원도 중앙에 색상이 있는 원 그리기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575530" y="179029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850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정의로 다각형 그리기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03271" y="1744391"/>
            <a:ext cx="7669217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-1" y="1953941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03271" y="2145423"/>
            <a:ext cx="7669217" cy="3982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turtle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색상 리스트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'red'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'blue'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'green'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'purple'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'magenta'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'black'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'gray'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'yellow'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'cyan'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'orange'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'aqua'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drawpolygon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(n, size):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'''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한 변의 길이가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size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인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각형 그리기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'''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(n):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t.pencolor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(cols[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(cols)])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펜 색상 지정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t.forward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(size)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선 그리기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t.left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360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각도 수정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t.setup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초기 원도의 크기 조정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t.speed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# 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까지 거북이 속도 증가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이면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최고속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90290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정의로 다각형 그리기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575530" y="179029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435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정의로 다각형 그리기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03271" y="1744391"/>
            <a:ext cx="7669217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-1" y="1953941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03271" y="2145424"/>
            <a:ext cx="7669217" cy="2857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t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6"/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6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t.pu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이동에 선이 그려지지 않도록 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6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t.goto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170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처음 위치로 이동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6"/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6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t.pd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다각형을 그리기 위해 꼬리를 내리고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6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한 변의 길이가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인 다각형 그리기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6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22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drawpolygon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함수 호출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90290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정의로 다각형 그리기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575530" y="179029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441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정의로 다각형 그리기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3273" y="1774547"/>
            <a:ext cx="7669215" cy="4715153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273" y="2132890"/>
            <a:ext cx="657227" cy="435681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92765" y="4135670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3271" y="1744391"/>
            <a:ext cx="7669217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-1" y="1953941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90290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정의로 다각형 그리기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575530" y="179029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23114" t="5366" r="1729" b="4726"/>
          <a:stretch/>
        </p:blipFill>
        <p:spPr>
          <a:xfrm>
            <a:off x="2498477" y="2289200"/>
            <a:ext cx="4706721" cy="400819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65783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60662" y="3475916"/>
            <a:ext cx="868333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모듈을 계층 폴더인 패키지로 구성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60662" y="1100649"/>
            <a:ext cx="9849986" cy="2154001"/>
            <a:chOff x="460662" y="1100649"/>
            <a:chExt cx="9849986" cy="2154001"/>
          </a:xfrm>
        </p:grpSpPr>
        <p:sp>
          <p:nvSpPr>
            <p:cNvPr id="38" name="TextBox 37"/>
            <p:cNvSpPr txBox="1"/>
            <p:nvPr/>
          </p:nvSpPr>
          <p:spPr>
            <a:xfrm>
              <a:off x="460662" y="1100649"/>
              <a:ext cx="9849986" cy="756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571500" indent="-571500">
                <a:lnSpc>
                  <a:spcPts val="6000"/>
                </a:lnSpc>
                <a:buClr>
                  <a:srgbClr val="370086"/>
                </a:buClr>
                <a:buFont typeface="Noto Sans CJK KR Bold" panose="020B0800000000000000" pitchFamily="34" charset="-127"/>
                <a:buChar char="⚠"/>
                <a:defRPr sz="4000" spc="50">
                  <a:ln w="127000">
                    <a:noFill/>
                  </a:ln>
                  <a:solidFill>
                    <a:srgbClr val="370086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defRPr>
              </a:lvl1pPr>
            </a:lstStyle>
            <a:p>
              <a:r>
                <a:rPr lang="ko-KR" altLang="en-US" dirty="0"/>
                <a:t>모듈에서 내장 변수 </a:t>
              </a:r>
              <a:r>
                <a:rPr lang="en-US" altLang="ko-KR" dirty="0"/>
                <a:t>__name__ </a:t>
              </a:r>
              <a:r>
                <a:rPr lang="ko-KR" altLang="en-US" dirty="0"/>
                <a:t>사용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4768" y="1777322"/>
              <a:ext cx="87522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3050" indent="-273050">
                <a:lnSpc>
                  <a:spcPts val="3600"/>
                </a:lnSpc>
              </a:pPr>
              <a:r>
                <a:rPr lang="en-US" altLang="ko-KR" sz="2000" spc="-50" dirty="0">
                  <a:ln w="127000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… </a:t>
              </a:r>
              <a:r>
                <a:rPr lang="ko-KR" altLang="en-US" sz="2000" spc="-50" dirty="0">
                  <a:ln w="127000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실행되는 모듈의 이름이 저장되는 변수</a:t>
              </a:r>
            </a:p>
            <a:p>
              <a:pPr marL="273050" indent="-273050">
                <a:lnSpc>
                  <a:spcPts val="3600"/>
                </a:lnSpc>
              </a:pPr>
              <a:r>
                <a:rPr lang="en-US" altLang="ko-KR" sz="2000" spc="-50" dirty="0">
                  <a:ln w="127000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… </a:t>
              </a:r>
              <a:r>
                <a:rPr lang="ko-KR" altLang="en-US" sz="2000" spc="-50" dirty="0">
                  <a:ln w="127000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모듈 자체에서 시작되어 실행되면 </a:t>
              </a:r>
              <a:r>
                <a:rPr lang="en-US" altLang="ko-KR" sz="2000" spc="-50" dirty="0">
                  <a:ln w="127000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__main__</a:t>
              </a:r>
              <a:r>
                <a:rPr lang="ko-KR" altLang="en-US" sz="2000" spc="-50" dirty="0">
                  <a:ln w="127000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이 저장</a:t>
              </a:r>
            </a:p>
            <a:p>
              <a:pPr marL="273050" indent="-273050">
                <a:lnSpc>
                  <a:spcPts val="3600"/>
                </a:lnSpc>
              </a:pPr>
              <a:r>
                <a:rPr lang="en-US" altLang="ko-KR" sz="2000" spc="-50" dirty="0">
                  <a:ln w="127000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… </a:t>
              </a:r>
              <a:r>
                <a:rPr lang="ko-KR" altLang="en-US" sz="2000" spc="-50" dirty="0">
                  <a:ln w="127000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다른 곳에서 호출이 된다면 자신의 모듈 이름이 저장 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60662" y="4502082"/>
            <a:ext cx="868333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표준 모듈 </a:t>
            </a:r>
            <a:r>
              <a:rPr lang="en-US" altLang="ko-KR" dirty="0"/>
              <a:t>turtle </a:t>
            </a:r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58376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2651280"/>
            <a:ext cx="6768662" cy="1769715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50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모듈에서 내장 변수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__name__ 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사용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변수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__name__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실행되는 모듈의 이름이 저장되는 변수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자체에서 시작되어 실행되면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__main__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저장됨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곳에서 호출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(import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된다면 자신의 모듈 이름이 저장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4328051"/>
            <a:ext cx="713755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 파일 자체를 실행한다면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 파일을 모듈로 이용해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371589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소스 파일 코드에 다음이 있는 의미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957710"/>
            <a:ext cx="76692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if __name__ == '__main__'</a:t>
            </a:r>
          </a:p>
        </p:txBody>
      </p:sp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변수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__name__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소스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code.py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 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code.py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634377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code.py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다른 스크립트에 의해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되었을 경우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285056"/>
            <a:ext cx="76692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378386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code.py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직접 실행되는 경우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2112702" y="4018002"/>
            <a:ext cx="4446523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__name__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모듈 이름인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code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2112702" y="2751508"/>
            <a:ext cx="4740043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__name__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 변수에는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__main__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B70596-CB56-4DB4-8446-60DBA9700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8" y="4905030"/>
            <a:ext cx="8391422" cy="149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5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자신이 만든 모듈에서 직접 실행 점검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import hello2.py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실행 결과가 보임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493226" y="4461355"/>
            <a:ext cx="3979262" cy="1723549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hi():</a:t>
            </a:r>
          </a:p>
          <a:p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dirty="0"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‘Hi, Python!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’)</a:t>
            </a:r>
          </a:p>
          <a:p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r>
              <a:rPr lang="en-US" altLang="ko-KR" sz="16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msg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dirty="0" err="1">
                <a:solidFill>
                  <a:srgbClr val="006600"/>
                </a:solidFill>
                <a:latin typeface="DejaVu Sans Mono" panose="020B0609030804020204" pitchFamily="49" charset="0"/>
                <a:ea typeface="Noto Sans CJK KR Regular" panose="020B0500000000000000" pitchFamily="34" charset="-127"/>
                <a:cs typeface="DejaVu Sans Mono" panose="020B0609030804020204" pitchFamily="49" charset="0"/>
              </a:rPr>
              <a:t>파이썬</a:t>
            </a:r>
            <a:r>
              <a:rPr lang="en-US" altLang="ko-KR" sz="1600" b="1" dirty="0"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dirty="0">
                <a:solidFill>
                  <a:srgbClr val="006600"/>
                </a:solidFill>
                <a:latin typeface="DejaVu Sans Mono" panose="020B0609030804020204" pitchFamily="49" charset="0"/>
                <a:ea typeface="Noto Sans CJK KR Regular" panose="020B0500000000000000" pitchFamily="34" charset="-127"/>
                <a:cs typeface="DejaVu Sans Mono" panose="020B0609030804020204" pitchFamily="49" charset="0"/>
              </a:rPr>
              <a:t>재미있네요</a:t>
            </a:r>
            <a:r>
              <a:rPr lang="en-US" altLang="ko-KR" sz="1600" b="1" dirty="0"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!’</a:t>
            </a:r>
          </a:p>
          <a:p>
            <a:endParaRPr lang="en-US" altLang="ko-KR" sz="1600" b="1" dirty="0"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hi()</a:t>
            </a:r>
          </a:p>
          <a:p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msg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45874" y="4365353"/>
            <a:ext cx="4026614" cy="199734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79531" y="4354841"/>
            <a:ext cx="1355833" cy="3888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hello2.py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8024" y="2639685"/>
            <a:ext cx="3329480" cy="1282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hello2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Hi, Python!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재미있네요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071975" y="3174129"/>
            <a:ext cx="1324384" cy="231223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66719" y="3421122"/>
            <a:ext cx="2191487" cy="26800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402764" y="3289740"/>
            <a:ext cx="2032601" cy="2847867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493226" y="5675251"/>
            <a:ext cx="578945" cy="25749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03736" y="5985307"/>
            <a:ext cx="1146503" cy="25749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8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자신이 만든 모듈에서 직접 실행 점검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조건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if __name__ == '__main__’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if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문장은 실행되지 않음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__name__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44676" y="2719976"/>
            <a:ext cx="485642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 모듈 이름인 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hello3’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저장돼 있기 때문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402403"/>
            <a:ext cx="485642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 중인 모듈의 이름이 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059097"/>
            <a:ext cx="76692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시스템 변수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__name__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4090831"/>
            <a:ext cx="485642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__name__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__main__’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지정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737015"/>
            <a:ext cx="76692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hello3.py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직접 실행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988401" y="3750891"/>
            <a:ext cx="3502438" cy="22159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hi():</a:t>
            </a:r>
          </a:p>
          <a:p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dirty="0"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‘Hi, Python!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’)</a:t>
            </a:r>
          </a:p>
          <a:p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(__name__)</a:t>
            </a:r>
          </a:p>
          <a:p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r>
              <a:rPr lang="en-US" altLang="ko-KR" sz="16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msg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dirty="0" err="1">
                <a:solidFill>
                  <a:srgbClr val="006600"/>
                </a:solidFill>
                <a:latin typeface="DejaVu Sans Mono" panose="020B0609030804020204" pitchFamily="49" charset="0"/>
                <a:ea typeface="Noto Sans CJK KR Regular" panose="020B0500000000000000" pitchFamily="34" charset="-127"/>
                <a:cs typeface="DejaVu Sans Mono" panose="020B0609030804020204" pitchFamily="49" charset="0"/>
              </a:rPr>
              <a:t>파이썬</a:t>
            </a:r>
            <a:r>
              <a:rPr lang="en-US" altLang="ko-KR" sz="1600" b="1" dirty="0"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dirty="0">
                <a:solidFill>
                  <a:srgbClr val="006600"/>
                </a:solidFill>
                <a:latin typeface="DejaVu Sans Mono" panose="020B0609030804020204" pitchFamily="49" charset="0"/>
                <a:ea typeface="Noto Sans CJK KR Regular" panose="020B0500000000000000" pitchFamily="34" charset="-127"/>
                <a:cs typeface="DejaVu Sans Mono" panose="020B0609030804020204" pitchFamily="49" charset="0"/>
              </a:rPr>
              <a:t>재미있네요</a:t>
            </a:r>
            <a:r>
              <a:rPr lang="en-US" altLang="ko-KR" sz="1600" b="1" dirty="0"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!’</a:t>
            </a:r>
          </a:p>
          <a:p>
            <a:endParaRPr lang="en-US" altLang="ko-KR" sz="1600" b="1" dirty="0"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__name__</a:t>
            </a:r>
            <a:r>
              <a:rPr lang="en-US" altLang="ko-KR" sz="1600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 </a:t>
            </a:r>
            <a:r>
              <a:rPr lang="en-US" altLang="ko-KR" sz="1600" b="1" dirty="0"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‘__main__’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</a:p>
          <a:p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hi()</a:t>
            </a:r>
          </a:p>
          <a:p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msg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948855" y="3641398"/>
            <a:ext cx="3568207" cy="248613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91063" y="3629629"/>
            <a:ext cx="1246402" cy="3888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hello3.py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82742" y="4552567"/>
            <a:ext cx="3329480" cy="19371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hello3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(__name__)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__main__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hello3.hi()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Hi, Python!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hello3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119099" y="4929357"/>
            <a:ext cx="799742" cy="231223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86382" y="4272023"/>
            <a:ext cx="1036543" cy="25749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910857" y="5228463"/>
            <a:ext cx="132255" cy="25749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84133" y="5155330"/>
            <a:ext cx="799742" cy="231223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99898" y="6184903"/>
            <a:ext cx="799742" cy="231223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2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960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random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을 함수를 활용해 모듈을 생성하고 불러오기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1" y="1953941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03271" y="2145423"/>
            <a:ext cx="7669217" cy="30992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random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nrandom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(start, end, n, duplicated = False):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...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start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와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end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사이의 정수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난수를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 생성해 반환</a:t>
            </a:r>
            <a:endParaRPr lang="pt-BR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   인자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시작 정수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end: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마지막 정수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n: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난수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개수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duplicated: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중복 허용 여부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기본은 중복하지 않음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...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1st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[]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반환할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난수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리스트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3271" y="1744391"/>
            <a:ext cx="7669217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90290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random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활용한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발생 함수 구현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677818" y="179029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48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1" y="1953941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03271" y="2145423"/>
            <a:ext cx="7669217" cy="2857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3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duplicated: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3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_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3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1st.append(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random.randint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(start, end))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3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3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1st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list(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random.sample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(start,end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),n))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3"/>
            </a:pP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모두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정렬해 반환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3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return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sorted(1st)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3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3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__name__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‘__main__’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3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복권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nrandom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3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복권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nrandom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True))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3271" y="1744391"/>
            <a:ext cx="7669217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90290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random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활용한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발생 함수 구현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677818" y="179029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272" y="5026466"/>
            <a:ext cx="7669217" cy="943413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복권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주사위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5026466"/>
            <a:ext cx="657227" cy="938064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92765" y="5315098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79497" y="4681927"/>
            <a:ext cx="460675" cy="25749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978" y="853501"/>
            <a:ext cx="960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random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을 함수를 활용해 모듈을 생성하고 불러오기</a:t>
            </a:r>
          </a:p>
        </p:txBody>
      </p:sp>
    </p:spTree>
    <p:extLst>
      <p:ext uri="{BB962C8B-B14F-4D97-AF65-F5344CB8AC3E}">
        <p14:creationId xmlns:p14="http://schemas.microsoft.com/office/powerpoint/2010/main" val="4351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7406</TotalTime>
  <Words>1805</Words>
  <Application>Microsoft Office PowerPoint</Application>
  <PresentationFormat>와이드스크린</PresentationFormat>
  <Paragraphs>316</Paragraphs>
  <Slides>25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Noto Sans CJK KR Bold</vt:lpstr>
      <vt:lpstr>Noto Sans CJK KR Medium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528</cp:revision>
  <dcterms:created xsi:type="dcterms:W3CDTF">2020-07-21T20:23:05Z</dcterms:created>
  <dcterms:modified xsi:type="dcterms:W3CDTF">2023-03-01T08:28:19Z</dcterms:modified>
</cp:coreProperties>
</file>