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518" r:id="rId2"/>
    <p:sldId id="1497" r:id="rId3"/>
    <p:sldId id="1546" r:id="rId4"/>
    <p:sldId id="1563" r:id="rId5"/>
    <p:sldId id="1585" r:id="rId6"/>
    <p:sldId id="1586" r:id="rId7"/>
    <p:sldId id="1589" r:id="rId8"/>
    <p:sldId id="1588" r:id="rId9"/>
    <p:sldId id="1587" r:id="rId10"/>
    <p:sldId id="1590" r:id="rId11"/>
    <p:sldId id="1592" r:id="rId12"/>
    <p:sldId id="1593" r:id="rId13"/>
    <p:sldId id="1594" r:id="rId14"/>
    <p:sldId id="1601" r:id="rId15"/>
    <p:sldId id="1596" r:id="rId16"/>
    <p:sldId id="1597" r:id="rId17"/>
    <p:sldId id="1598" r:id="rId18"/>
    <p:sldId id="1599" r:id="rId19"/>
    <p:sldId id="1600" r:id="rId20"/>
    <p:sldId id="1602" r:id="rId21"/>
    <p:sldId id="1571" r:id="rId22"/>
    <p:sldId id="1575" r:id="rId23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33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38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7820D1"/>
    <a:srgbClr val="D9D9D9"/>
    <a:srgbClr val="F3EAFA"/>
    <a:srgbClr val="FFFFFF"/>
    <a:srgbClr val="006600"/>
    <a:srgbClr val="370086"/>
    <a:srgbClr val="C8C0D3"/>
    <a:srgbClr val="FFFFCC"/>
    <a:srgbClr val="C8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816"/>
      </p:cViewPr>
      <p:guideLst>
        <p:guide pos="2933"/>
        <p:guide orient="horz" pos="572"/>
        <p:guide orient="horz" pos="890"/>
        <p:guide orient="horz" pos="1026"/>
        <p:guide orient="horz" pos="4065"/>
        <p:guide orient="horz" pos="1094"/>
        <p:guide orient="horz" pos="1638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C58D1DAE-71A6-4A91-B681-741CAE885E73}"/>
    <pc:docChg chg="custSel modMainMaster">
      <pc:chgData name=" " userId="f1cac8d9-9172-4d6c-9b10-74cb51d57900" providerId="ADAL" clId="{C58D1DAE-71A6-4A91-B681-741CAE885E73}" dt="2023-03-01T06:47:49.604" v="2" actId="478"/>
      <pc:docMkLst>
        <pc:docMk/>
      </pc:docMkLst>
      <pc:sldMasterChg chg="delSp modSldLayout">
        <pc:chgData name=" " userId="f1cac8d9-9172-4d6c-9b10-74cb51d57900" providerId="ADAL" clId="{C58D1DAE-71A6-4A91-B681-741CAE885E73}" dt="2023-03-01T06:47:49.604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C58D1DAE-71A6-4A91-B681-741CAE885E73}" dt="2023-03-01T06:47:43.839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C58D1DAE-71A6-4A91-B681-741CAE885E73}" dt="2023-03-01T06:47:47.702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C58D1DAE-71A6-4A91-B681-741CAE885E73}" dt="2023-03-01T06:47:47.702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C58D1DAE-71A6-4A91-B681-741CAE885E73}" dt="2023-03-01T06:47:49.604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C58D1DAE-71A6-4A91-B681-741CAE885E73}" dt="2023-03-01T06:47:49.604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1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0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2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4878678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481530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제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 산업혁명 시대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모두에게 필요한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700" y="4360611"/>
            <a:ext cx="5511800" cy="1087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제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 산업혁명 시대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모두에게 필요한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4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빅데이터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처리와 머신 러닝 등 다양한 분야에 적합한 언어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 지능의 구현과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빅데이터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 처리 분야에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공학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과학 기본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2672" y="2508099"/>
            <a:ext cx="19145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4446" y="2646698"/>
            <a:ext cx="990977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NumPy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03572" y="2508099"/>
            <a:ext cx="19145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8779" y="2646698"/>
            <a:ext cx="74411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SciPy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24472" y="2508099"/>
            <a:ext cx="19145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27925" y="2646698"/>
            <a:ext cx="90762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SymPy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333114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처리 및 시각화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82672" y="3845864"/>
            <a:ext cx="19145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2435" y="3984463"/>
            <a:ext cx="935000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Pandas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03572" y="3845864"/>
            <a:ext cx="19145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2155" y="3984463"/>
            <a:ext cx="1228606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Matplotlib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82672" y="4627750"/>
            <a:ext cx="19145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5592" y="4766349"/>
            <a:ext cx="1048685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Seaborn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03572" y="4627750"/>
            <a:ext cx="19145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8004" y="4766349"/>
            <a:ext cx="876907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Bokeh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94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4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빅데이터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처리와 머신 러닝 등 다양한 분야에 적합한 언어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 지능의 구현과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빅데이터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분석 처리 분야에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머신러닝과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딥러닝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인공지능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95372" y="2511425"/>
            <a:ext cx="2081456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18052" y="2645854"/>
            <a:ext cx="1435585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Scikit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-Learn 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52410" y="2511425"/>
            <a:ext cx="2081456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07790" y="2643550"/>
            <a:ext cx="1370696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TensorFlow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95372" y="3280611"/>
            <a:ext cx="2081456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38780" y="3419210"/>
            <a:ext cx="794127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Keras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52410" y="3280611"/>
            <a:ext cx="2081456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03741" y="3419210"/>
            <a:ext cx="978793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pytorch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92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인터프리터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Cpython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우리가 주로 사용하는 전통적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python.org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790825"/>
            <a:ext cx="708612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iPython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820D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주피터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820D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820D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jupyter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820D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라고도 부르며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 indent="1612900">
              <a:lnSpc>
                <a:spcPts val="3800"/>
              </a:lnSpc>
              <a:buClr>
                <a:srgbClr val="6600CC"/>
              </a:buClr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강력한 대화형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935746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아나콘다로 배포되며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개발환경을 지원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82672" y="4425799"/>
            <a:ext cx="1914528" cy="646530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1248" y="4564398"/>
            <a:ext cx="141737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주피터 노트북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03572" y="4425799"/>
            <a:ext cx="1914528" cy="646530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0920" y="4564398"/>
            <a:ext cx="101983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주피터 랩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24472" y="4425799"/>
            <a:ext cx="1914528" cy="646530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91858" y="4564398"/>
            <a:ext cx="97975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스파이더</a:t>
            </a:r>
            <a:endParaRPr lang="ko-KR" altLang="en-US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Picture 2" descr="Implementations of Python Programming ">
            <a:extLst>
              <a:ext uri="{FF2B5EF4-FFF2-40B4-BE49-F238E27FC236}">
                <a16:creationId xmlns:a16="http://schemas.microsoft.com/office/drawing/2014/main" id="{5F10B976-909B-4F20-B9E9-86511C05F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161" y="3030386"/>
            <a:ext cx="2790825" cy="2790825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2002DD2-D67E-4F00-A34C-DCFA122D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161" y="1419677"/>
            <a:ext cx="2790825" cy="1400175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04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개발 환경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68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종류의 개발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793645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IDE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 추가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27100" y="2069109"/>
            <a:ext cx="7545388" cy="855592"/>
            <a:chOff x="927100" y="2069109"/>
            <a:chExt cx="7545388" cy="8555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2489838"/>
              <a:ext cx="7137552" cy="43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파이썬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도구 추가</a:t>
              </a: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27100" y="2069109"/>
              <a:ext cx="548144" cy="594525"/>
              <a:chOff x="3571875" y="3565526"/>
              <a:chExt cx="714375" cy="774821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30" name="이등변 삼각형 29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34" name="이등변 삼각형 33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3697253" y="3618343"/>
                <a:ext cx="411977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1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2112153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비주얼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스튜디오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27100" y="3085922"/>
            <a:ext cx="7545388" cy="837247"/>
            <a:chOff x="927100" y="3215737"/>
            <a:chExt cx="7545388" cy="8372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302636" y="3624790"/>
              <a:ext cx="7137552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1463" indent="-271463" latinLnBrk="0"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  <a:buFontTx/>
                <a:buChar char="-"/>
              </a:pPr>
              <a:r>
                <a:rPr lang="en-US" altLang="ko-KR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PyDev</a:t>
              </a: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설치</a:t>
              </a: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927100" y="3215737"/>
              <a:ext cx="548144" cy="594525"/>
              <a:chOff x="3571875" y="3565526"/>
              <a:chExt cx="714375" cy="774821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571875" y="3565526"/>
                <a:ext cx="714375" cy="533728"/>
                <a:chOff x="1657350" y="3565526"/>
                <a:chExt cx="714375" cy="533728"/>
              </a:xfrm>
            </p:grpSpPr>
            <p:sp>
              <p:nvSpPr>
                <p:cNvPr id="40" name="이등변 삼각형 39"/>
                <p:cNvSpPr/>
                <p:nvPr/>
              </p:nvSpPr>
              <p:spPr>
                <a:xfrm>
                  <a:off x="175260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2E00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  <p:sp>
              <p:nvSpPr>
                <p:cNvPr id="41" name="이등변 삼각형 40"/>
                <p:cNvSpPr/>
                <p:nvPr/>
              </p:nvSpPr>
              <p:spPr>
                <a:xfrm>
                  <a:off x="1657350" y="3565526"/>
                  <a:ext cx="619125" cy="533728"/>
                </a:xfrm>
                <a:prstGeom prst="triangle">
                  <a:avLst>
                    <a:gd name="adj" fmla="val 54615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Noto Sans CJK KR Bold" panose="020B0800000000000000" pitchFamily="34" charset="-127"/>
                    <a:ea typeface="Noto Sans CJK KR Bold" panose="020B0800000000000000" pitchFamily="34" charset="-127"/>
                  </a:endParaRPr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3630401" y="3618343"/>
                <a:ext cx="545681" cy="72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50" dirty="0">
                    <a:ln w="127000">
                      <a:noFill/>
                    </a:ln>
                    <a:solidFill>
                      <a:schemeClr val="bg1"/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2</a:t>
                </a:r>
                <a:endParaRPr lang="ko-KR" altLang="en-US" sz="3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1435617" y="3258781"/>
              <a:ext cx="7036871" cy="428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20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이클립스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71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종류의 개발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전용 통합개발환경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(IDE)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92639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PyCharm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Spyder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Comodo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Wing python IDE,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PyScripter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Thonny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기반 도구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95372" y="2828925"/>
            <a:ext cx="2511428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4333" y="2967524"/>
            <a:ext cx="2033505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Jupyter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Notebook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5761" y="2828925"/>
            <a:ext cx="2065250" cy="6465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77616" y="2967524"/>
            <a:ext cx="1401538" cy="369332"/>
          </a:xfrm>
          <a:prstGeom prst="rect">
            <a:avLst/>
          </a:prstGeom>
          <a:solidFill>
            <a:srgbClr val="D9D9D9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Jupyter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4584" y="363015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클라우드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076333"/>
            <a:ext cx="7137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Colab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(colab.research.google.com)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Kaggle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(www.kaggle.com/code)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애저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(azure)</a:t>
            </a:r>
          </a:p>
        </p:txBody>
      </p:sp>
    </p:spTree>
    <p:extLst>
      <p:ext uri="{BB962C8B-B14F-4D97-AF65-F5344CB8AC3E}">
        <p14:creationId xmlns:p14="http://schemas.microsoft.com/office/powerpoint/2010/main" val="109804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종류의 개발 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편집기 전문 개발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Sublime Text, Atom, Vim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Studio Code, Notepad++</a:t>
            </a:r>
          </a:p>
        </p:txBody>
      </p:sp>
    </p:spTree>
    <p:extLst>
      <p:ext uri="{BB962C8B-B14F-4D97-AF65-F5344CB8AC3E}">
        <p14:creationId xmlns:p14="http://schemas.microsoft.com/office/powerpoint/2010/main" val="236895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주요 개발환경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통합개발환경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(IDE)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Pycharm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Spyder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620654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전통 편집기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206775"/>
            <a:ext cx="7636915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Sublime Text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Atom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studio code </a:t>
            </a:r>
          </a:p>
        </p:txBody>
      </p:sp>
      <p:pic>
        <p:nvPicPr>
          <p:cNvPr id="10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73" y="1636748"/>
            <a:ext cx="4372371" cy="481644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89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039289" y="2609240"/>
            <a:ext cx="6015812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컴파일과 인터프리터 언어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5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주요 개발환경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인터프리트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동시 통역처럼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프로그램의 코드가 한 줄씩 순서대로 해석되고 실행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인터프리터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(interpreter)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488884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컴파일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075005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컴파일러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pt-BR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compiler)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824586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한 줄의 해석을 담당하는 프로그램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480712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(compiling)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담당하는 개발 도구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408814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파이썬</a:t>
            </a:r>
            <a:r>
              <a:rPr lang="ko-KR" altLang="en-US" dirty="0"/>
              <a:t> 언어의 특징과 인기 이유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파이썬의</a:t>
            </a:r>
            <a:r>
              <a:rPr lang="ko-KR" altLang="en-US" dirty="0"/>
              <a:t> 다양한 개발환경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파이썬</a:t>
            </a:r>
            <a:r>
              <a:rPr lang="ko-KR" altLang="en-US" sz="2200" dirty="0"/>
              <a:t> 언어의 특징을 설명할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파이썬의</a:t>
            </a:r>
            <a:r>
              <a:rPr lang="ko-KR" altLang="en-US" sz="2200" dirty="0"/>
              <a:t> 다양한 개발 환경을 설명할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컴파일러 방식과 인터프리터 방식을 설명할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파이썬은</a:t>
            </a:r>
            <a:r>
              <a:rPr lang="ko-KR" altLang="en-US" sz="2200" dirty="0"/>
              <a:t> 인터프리터 언어임을 알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주요 개발환경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8166"/>
          <a:stretch/>
        </p:blipFill>
        <p:spPr>
          <a:xfrm>
            <a:off x="587821" y="1433873"/>
            <a:ext cx="7283766" cy="37734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dist="50800" dir="2520000" sx="101000" sy="101000" algn="tl" rotWithShape="0">
              <a:prstClr val="black">
                <a:alpha val="21000"/>
              </a:prst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2680504" y="5496611"/>
            <a:ext cx="3446457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인터프리터와 컴파일러의 차이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9266" y="2370667"/>
            <a:ext cx="923651" cy="22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 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4466" y="2485496"/>
            <a:ext cx="923651" cy="22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목적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7" y="2787975"/>
            <a:ext cx="923651" cy="22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7817" y="3171920"/>
            <a:ext cx="923651" cy="22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7817" y="4391120"/>
            <a:ext cx="923651" cy="22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메시지</a:t>
            </a:r>
            <a:endParaRPr lang="ko-KR" altLang="en-US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4950" y="4603844"/>
            <a:ext cx="923651" cy="22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인터프리터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8949" y="4629245"/>
            <a:ext cx="923651" cy="22965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실행</a:t>
            </a:r>
          </a:p>
        </p:txBody>
      </p:sp>
    </p:spTree>
    <p:extLst>
      <p:ext uri="{BB962C8B-B14F-4D97-AF65-F5344CB8AC3E}">
        <p14:creationId xmlns:p14="http://schemas.microsoft.com/office/powerpoint/2010/main" val="174270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파이썬의</a:t>
            </a:r>
            <a:r>
              <a:rPr lang="ko-KR" altLang="en-US" dirty="0"/>
              <a:t> 특징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간결하고 강력하며 배우기 쉽고 생산성도 높은 언어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다양한 라이브러리 제공으로 </a:t>
            </a:r>
            <a:r>
              <a:rPr lang="ko-KR" altLang="en-US" dirty="0" err="1"/>
              <a:t>확장성이</a:t>
            </a:r>
            <a:r>
              <a:rPr lang="ko-KR" altLang="en-US" dirty="0"/>
              <a:t> 뛰어남</a:t>
            </a:r>
            <a:br>
              <a:rPr lang="en-US" altLang="ko-KR" dirty="0"/>
            </a:br>
            <a:r>
              <a:rPr lang="en-US" altLang="ko-KR" dirty="0"/>
              <a:t>… </a:t>
            </a:r>
            <a:r>
              <a:rPr lang="ko-KR" altLang="en-US" dirty="0"/>
              <a:t>타 프로그램을 연결하는 풀 언어</a:t>
            </a:r>
            <a:r>
              <a:rPr lang="en-US" altLang="ko-KR" dirty="0"/>
              <a:t>(glue language)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활용 분야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 err="1"/>
              <a:t>웹프로그래밍</a:t>
            </a:r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/>
              <a:t>인공 지능의 구현과 </a:t>
            </a:r>
            <a:r>
              <a:rPr lang="ko-KR" altLang="en-US" dirty="0" err="1"/>
              <a:t>빅데이터</a:t>
            </a:r>
            <a:r>
              <a:rPr lang="ko-KR" altLang="en-US" dirty="0"/>
              <a:t> 분석 분야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다양한 </a:t>
            </a:r>
            <a:r>
              <a:rPr lang="ko-KR" altLang="en-US" dirty="0" err="1"/>
              <a:t>파이썬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다양한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 </a:t>
            </a:r>
            <a:r>
              <a:rPr lang="ko-KR" altLang="en-US" dirty="0"/>
              <a:t>버전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다양한 </a:t>
            </a:r>
            <a:r>
              <a:rPr lang="ko-KR" altLang="en-US" dirty="0" err="1"/>
              <a:t>파이썬</a:t>
            </a:r>
            <a:r>
              <a:rPr lang="ko-KR" altLang="en-US" dirty="0"/>
              <a:t> 개발환경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컴파일러와 인터프리터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파이썬은</a:t>
            </a:r>
            <a:r>
              <a:rPr lang="ko-KR" altLang="en-US" dirty="0"/>
              <a:t> 인터프리터 언어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언어의 특징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쉽고 강력한 언어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간결하고 배우기 쉽고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자바 언어에 비해 문법이 쉬움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20436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 구조가 인간의 사고 체계와 닮아 있어 사용하기가 쉬움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729686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간결해 초보자도 쉽게 배울 수 있음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127786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교육에 많이 활용되는 이유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43072" y="2924096"/>
            <a:ext cx="1914528" cy="646530"/>
          </a:xfrm>
          <a:prstGeom prst="round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sz="2000" spc="-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54976" y="3062695"/>
            <a:ext cx="169071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print(‘python’)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쉽고 강력한 언어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 source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무료이고 강력한 언어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생산성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높음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98984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양이 줄어들고 소스의 개발과 테스트도 빨라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프로젝트 수행 시 생산성이 높음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653417" y="3116610"/>
            <a:ext cx="7533451" cy="498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코드의 양은 자바 언어보다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배에서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 정도 적다고 함</a:t>
            </a:r>
          </a:p>
        </p:txBody>
      </p:sp>
    </p:spTree>
    <p:extLst>
      <p:ext uri="{BB962C8B-B14F-4D97-AF65-F5344CB8AC3E}">
        <p14:creationId xmlns:p14="http://schemas.microsoft.com/office/powerpoint/2010/main" val="178881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확장성이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매우 좋은 언어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강력한 라이브러리를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철학인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‘건전지 포함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(Battery Included)’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27561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다양한 라이브러리를 쉽게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653417" y="2787989"/>
            <a:ext cx="7533451" cy="498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라이브러리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(standard library)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36423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라이브러리 활용이 매우 간편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783751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다양한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라이브러리 저장소인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패키지 색인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PyPI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pypi.org)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653417" y="4544231"/>
            <a:ext cx="7533451" cy="498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커뮤니티에서 공유하는 강력한 라이브러리를 활용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5077993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백만 개 이상의 라이브러리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653417" y="5474434"/>
            <a:ext cx="75334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5738" indent="-185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2019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기준 </a:t>
            </a:r>
          </a:p>
          <a:p>
            <a:pPr marL="185738" indent="-185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120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개의 다양한 기능을 가진 패키지 버전을 제공</a:t>
            </a:r>
          </a:p>
        </p:txBody>
      </p:sp>
    </p:spTree>
    <p:extLst>
      <p:ext uri="{BB962C8B-B14F-4D97-AF65-F5344CB8AC3E}">
        <p14:creationId xmlns:p14="http://schemas.microsoft.com/office/powerpoint/2010/main" val="410070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확장성이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매우 좋은 언어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타 프로그램을 연결하는 풀 언어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(glue language)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24887"/>
            <a:ext cx="7439027" cy="113741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다른 언어로 개발하거나 이미 개발돼 쓰이고 있는 </a:t>
            </a:r>
            <a:endParaRPr lang="en-US" altLang="ko-KR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모듈들을 연결하는 풀 언어로도 자주 활용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7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활용 분야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62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4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빅데이터</a:t>
            </a:r>
            <a:r>
              <a:rPr lang="ko-KR" altLang="en-US" sz="24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처리와 머신 러닝 등 다양한 분야에 적합한 언어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교육과 학술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실무 등 다양한 분야에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파이썬의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외부에 풍부한 라이브러리가 있어 다양한 용도로 확장하기 좋음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대학 프로그래밍 교양 수업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스타트업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대형 글로벌 기업에 이르기까지 다양한 분야에 활용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190044"/>
            <a:ext cx="7137552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웹프로그래밍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화학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물리 등 특정 학술분야</a:t>
            </a:r>
          </a:p>
        </p:txBody>
      </p:sp>
    </p:spTree>
    <p:extLst>
      <p:ext uri="{BB962C8B-B14F-4D97-AF65-F5344CB8AC3E}">
        <p14:creationId xmlns:p14="http://schemas.microsoft.com/office/powerpoint/2010/main" val="403951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6384</TotalTime>
  <Words>674</Words>
  <Application>Microsoft Office PowerPoint</Application>
  <PresentationFormat>와이드스크린</PresentationFormat>
  <Paragraphs>167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Noto Sans CJK KR Bold</vt:lpstr>
      <vt:lpstr>Noto Sans CJK KR Regular</vt:lpstr>
      <vt:lpstr>Noto Sans KR Black</vt:lpstr>
      <vt:lpstr>강원교육튼튼</vt:lpstr>
      <vt:lpstr>맑은 고딕</vt:lpstr>
      <vt:lpstr>에스코어 드림 4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419</cp:revision>
  <dcterms:created xsi:type="dcterms:W3CDTF">2020-07-21T20:23:05Z</dcterms:created>
  <dcterms:modified xsi:type="dcterms:W3CDTF">2023-03-01T06:47:58Z</dcterms:modified>
</cp:coreProperties>
</file>