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1518" r:id="rId2"/>
    <p:sldId id="1497" r:id="rId3"/>
    <p:sldId id="1605" r:id="rId4"/>
    <p:sldId id="1546" r:id="rId5"/>
    <p:sldId id="1585" r:id="rId6"/>
    <p:sldId id="1606" r:id="rId7"/>
    <p:sldId id="1586" r:id="rId8"/>
    <p:sldId id="1607" r:id="rId9"/>
    <p:sldId id="1608" r:id="rId10"/>
    <p:sldId id="1609" r:id="rId11"/>
    <p:sldId id="1610" r:id="rId12"/>
    <p:sldId id="1587" r:id="rId13"/>
    <p:sldId id="1618" r:id="rId14"/>
    <p:sldId id="1611" r:id="rId15"/>
    <p:sldId id="1612" r:id="rId16"/>
    <p:sldId id="1613" r:id="rId17"/>
    <p:sldId id="1614" r:id="rId18"/>
    <p:sldId id="1595" r:id="rId19"/>
    <p:sldId id="1615" r:id="rId20"/>
    <p:sldId id="1616" r:id="rId21"/>
    <p:sldId id="1617" r:id="rId22"/>
    <p:sldId id="1571" r:id="rId23"/>
    <p:sldId id="1575" r:id="rId24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24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9" orient="horz" pos="1094" userDrawn="1">
          <p15:clr>
            <a:srgbClr val="A4A3A4"/>
          </p15:clr>
        </p15:guide>
        <p15:guide id="10" orient="horz" pos="1661" userDrawn="1">
          <p15:clr>
            <a:srgbClr val="A4A3A4"/>
          </p15:clr>
        </p15:guide>
        <p15:guide id="11" orient="horz" pos="14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0DCF"/>
    <a:srgbClr val="FD0808"/>
    <a:srgbClr val="7921D2"/>
    <a:srgbClr val="F82020"/>
    <a:srgbClr val="0070BF"/>
    <a:srgbClr val="0F77C1"/>
    <a:srgbClr val="FD0404"/>
    <a:srgbClr val="DDBABA"/>
    <a:srgbClr val="006601"/>
    <a:srgbClr val="F9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816"/>
      </p:cViewPr>
      <p:guideLst>
        <p:guide pos="3024"/>
        <p:guide orient="horz" pos="572"/>
        <p:guide orient="horz" pos="890"/>
        <p:guide orient="horz" pos="1026"/>
        <p:guide orient="horz" pos="4020"/>
        <p:guide orient="horz" pos="1094"/>
        <p:guide orient="horz" pos="1661"/>
        <p:guide orient="horz" pos="141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18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1cac8d9-9172-4d6c-9b10-74cb51d57900" providerId="ADAL" clId="{42EB8E12-3DFF-4EF6-896D-D3875B0ABC7B}"/>
    <pc:docChg chg="custSel modMainMaster">
      <pc:chgData name=" " userId="f1cac8d9-9172-4d6c-9b10-74cb51d57900" providerId="ADAL" clId="{42EB8E12-3DFF-4EF6-896D-D3875B0ABC7B}" dt="2023-03-01T06:50:21.639" v="2" actId="478"/>
      <pc:docMkLst>
        <pc:docMk/>
      </pc:docMkLst>
      <pc:sldMasterChg chg="delSp modSldLayout">
        <pc:chgData name=" " userId="f1cac8d9-9172-4d6c-9b10-74cb51d57900" providerId="ADAL" clId="{42EB8E12-3DFF-4EF6-896D-D3875B0ABC7B}" dt="2023-03-01T06:50:21.639" v="2" actId="478"/>
        <pc:sldMasterMkLst>
          <pc:docMk/>
          <pc:sldMasterMk cId="713200830" sldId="2147483648"/>
        </pc:sldMasterMkLst>
        <pc:picChg chg="del">
          <ac:chgData name=" " userId="f1cac8d9-9172-4d6c-9b10-74cb51d57900" providerId="ADAL" clId="{42EB8E12-3DFF-4EF6-896D-D3875B0ABC7B}" dt="2023-03-01T06:50:16.381" v="0" actId="478"/>
          <ac:picMkLst>
            <pc:docMk/>
            <pc:sldMasterMk cId="713200830" sldId="2147483648"/>
            <ac:picMk id="4" creationId="{00000000-0000-0000-0000-000000000000}"/>
          </ac:picMkLst>
        </pc:picChg>
        <pc:sldLayoutChg chg="delSp">
          <pc:chgData name=" " userId="f1cac8d9-9172-4d6c-9b10-74cb51d57900" providerId="ADAL" clId="{42EB8E12-3DFF-4EF6-896D-D3875B0ABC7B}" dt="2023-03-01T06:50:19.495" v="1" actId="478"/>
          <pc:sldLayoutMkLst>
            <pc:docMk/>
            <pc:sldMasterMk cId="713200830" sldId="2147483648"/>
            <pc:sldLayoutMk cId="653358699" sldId="2147483660"/>
          </pc:sldLayoutMkLst>
          <pc:picChg chg="del">
            <ac:chgData name=" " userId="f1cac8d9-9172-4d6c-9b10-74cb51d57900" providerId="ADAL" clId="{42EB8E12-3DFF-4EF6-896D-D3875B0ABC7B}" dt="2023-03-01T06:50:19.495" v="1" actId="478"/>
            <ac:picMkLst>
              <pc:docMk/>
              <pc:sldMasterMk cId="713200830" sldId="2147483648"/>
              <pc:sldLayoutMk cId="653358699" sldId="2147483660"/>
              <ac:picMk id="7" creationId="{00000000-0000-0000-0000-000000000000}"/>
            </ac:picMkLst>
          </pc:picChg>
        </pc:sldLayoutChg>
        <pc:sldLayoutChg chg="delSp">
          <pc:chgData name=" " userId="f1cac8d9-9172-4d6c-9b10-74cb51d57900" providerId="ADAL" clId="{42EB8E12-3DFF-4EF6-896D-D3875B0ABC7B}" dt="2023-03-01T06:50:21.639" v="2" actId="478"/>
          <pc:sldLayoutMkLst>
            <pc:docMk/>
            <pc:sldMasterMk cId="713200830" sldId="2147483648"/>
            <pc:sldLayoutMk cId="1167603482" sldId="2147483665"/>
          </pc:sldLayoutMkLst>
          <pc:picChg chg="del">
            <ac:chgData name=" " userId="f1cac8d9-9172-4d6c-9b10-74cb51d57900" providerId="ADAL" clId="{42EB8E12-3DFF-4EF6-896D-D3875B0ABC7B}" dt="2023-03-01T06:50:21.639" v="2" actId="478"/>
            <ac:picMkLst>
              <pc:docMk/>
              <pc:sldMasterMk cId="713200830" sldId="2147483648"/>
              <pc:sldLayoutMk cId="1167603482" sldId="2147483665"/>
              <ac:picMk id="7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18AD8-5B72-42E1-8DF0-3C0B60BE217A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F8971-CAF1-4F2E-8170-4F9474706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93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1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0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13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30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368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19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306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83200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79423" y="227279"/>
            <a:ext cx="3044601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842791" y="247833"/>
            <a:ext cx="2981233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변수와 키워드</a:t>
            </a:r>
            <a:r>
              <a:rPr lang="en-US" altLang="ko-KR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대입연산자</a:t>
            </a: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5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150" y="4360610"/>
            <a:ext cx="4260900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변수와 키워드</a:t>
            </a:r>
            <a:r>
              <a:rPr lang="en-US" altLang="ko-KR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</a:t>
            </a:r>
          </a:p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대입연산자</a:t>
            </a:r>
          </a:p>
        </p:txBody>
      </p:sp>
    </p:spTree>
    <p:extLst>
      <p:ext uri="{BB962C8B-B14F-4D97-AF65-F5344CB8AC3E}">
        <p14:creationId xmlns:p14="http://schemas.microsoft.com/office/powerpoint/2010/main" val="242049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03273" y="853501"/>
            <a:ext cx="641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836AAD"/>
              </a:buClr>
            </a:pPr>
            <a:r>
              <a:rPr lang="ko-KR" altLang="en-US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좀 더 알아봅시다</a:t>
            </a:r>
            <a:r>
              <a:rPr lang="en-US" altLang="ko-KR" sz="2800" spc="50" dirty="0">
                <a:ln w="127000">
                  <a:noFill/>
                </a:ln>
                <a:solidFill>
                  <a:srgbClr val="C00000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!</a:t>
            </a:r>
            <a:endParaRPr lang="ko-KR" altLang="en-US" sz="2800" spc="50" dirty="0">
              <a:ln w="127000">
                <a:noFill/>
              </a:ln>
              <a:solidFill>
                <a:srgbClr val="C00000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1" y="785871"/>
            <a:ext cx="517594" cy="5106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키워드를 대화형 모드에서 확인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C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다음 코드로 키워드를 확인할 수 있다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문장은 키워드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사용한다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점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.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등에 유의해 입력한 후 결과를 확인해보자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75135" y="2884476"/>
            <a:ext cx="11162865" cy="1920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keyword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keyword.kwlist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‘False’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‘None’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‘True’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‘and’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‘as’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‘assert’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‘break’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’class’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‘continue’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‘del’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elif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‘else’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‘except’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‘finally’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‘for’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‘from’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‘global’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‘if’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‘import’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‘in’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‘is’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‘lambda’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‘nonlocal’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‘not’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‘or’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‘pass’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‘raise’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‘return’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‘try’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‘while’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‘with’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‘yield’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665060" y="3223286"/>
            <a:ext cx="688675" cy="263426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445573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994183" y="2478611"/>
            <a:ext cx="6425588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변수와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다양한 대입연산자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40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변수 이름을 붙일 때의 규칙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921D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식별자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921D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(identifiers)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3275795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제한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861916"/>
            <a:ext cx="780732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문자는 대소문자의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영문자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(a, b, c, A, B …),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(0, 1, 2, …)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그리고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구성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함수와 클래스 이름 등 프로그래머가 이름을 짓는 단어 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식별자를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구성하는 문자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758965"/>
            <a:ext cx="7137552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영문자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한글도 가능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그리고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34936" y="4293023"/>
            <a:ext cx="7137552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대소문자는 구별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한글도 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4721217"/>
            <a:ext cx="7807327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숫자는 맨 앞에 올 수 없으므로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영문자로 시작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import, True, False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등과 같은 키워드는 사용 불가</a:t>
            </a:r>
          </a:p>
        </p:txBody>
      </p:sp>
    </p:spTree>
    <p:extLst>
      <p:ext uri="{BB962C8B-B14F-4D97-AF65-F5344CB8AC3E}">
        <p14:creationId xmlns:p14="http://schemas.microsoft.com/office/powerpoint/2010/main" val="1186301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변수 이름을 붙일 때의 규칙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변수 이름의 예</a:t>
            </a:r>
            <a:endParaRPr lang="en-US" altLang="ko-KR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01551"/>
              </p:ext>
            </p:extLst>
          </p:nvPr>
        </p:nvGraphicFramePr>
        <p:xfrm>
          <a:off x="663573" y="2113037"/>
          <a:ext cx="7441607" cy="3967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0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변수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정오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value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O</a:t>
                      </a:r>
                      <a:endParaRPr lang="ko-KR" altLang="en-US" sz="1800" kern="12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Value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와는 구분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total_price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32" rtl="0" eaLnBrk="1" latinLnBrk="1" hangingPunct="1"/>
                      <a:r>
                        <a:rPr lang="en-US" altLang="ko-KR" sz="1800" kern="12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O</a:t>
                      </a:r>
                      <a:endParaRPr lang="ko-KR" altLang="en-US" sz="1800" kern="12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여러 단어로 구성된 변수를 읽기 쉽게 하기 위해 중간에 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_ 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삽입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 err="1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coffeePrice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32" rtl="0" eaLnBrk="1" latinLnBrk="1" hangingPunct="1"/>
                      <a:r>
                        <a:rPr lang="en-US" altLang="ko-KR" sz="1800" kern="12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O</a:t>
                      </a:r>
                      <a:endParaRPr lang="ko-KR" altLang="en-US" sz="1800" kern="12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여러 단어로 구성된 변수에서 중간 새로운 단어를 대문자로</a:t>
                      </a:r>
                      <a:endParaRPr lang="en-US" altLang="ko-KR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시작해 쉽게 읽도록 도움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_month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32" rtl="0" eaLnBrk="1" latinLnBrk="1" hangingPunct="1"/>
                      <a:r>
                        <a:rPr lang="en-US" altLang="ko-KR" sz="1800" kern="12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O</a:t>
                      </a:r>
                      <a:endParaRPr lang="ko-KR" altLang="en-US" sz="1800" kern="12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맨 앞에 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_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도 가능하지만 특수한 사용이 아니라면 </a:t>
                      </a:r>
                      <a:endParaRPr lang="en-US" altLang="ko-KR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가능한 사용하지 말도록</a:t>
                      </a:r>
                      <a:endParaRPr lang="en-US" altLang="ko-KR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2020year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X</a:t>
                      </a:r>
                      <a:endParaRPr lang="ko-KR" altLang="en-US" sz="1800" kern="12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숫자가 가장 앞에 올 수 없음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sale@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X</a:t>
                      </a:r>
                      <a:endParaRPr lang="ko-KR" altLang="en-US" sz="1800" kern="12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영문자 이외의 문자는 올 수 없음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Sale price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X</a:t>
                      </a:r>
                      <a:endParaRPr lang="ko-KR" altLang="en-US" sz="1800" kern="12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공백 문자는 사용 불가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import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X</a:t>
                      </a:r>
                      <a:endParaRPr lang="ko-KR" altLang="en-US" sz="1800" kern="12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키워드도 사용 불가</a:t>
                      </a:r>
                    </a:p>
                  </a:txBody>
                  <a:tcPr marL="90000" marR="9000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415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다양한 대입연산자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75136" y="2040774"/>
            <a:ext cx="3557713" cy="3995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473526" y="2040773"/>
            <a:ext cx="3557713" cy="2895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**=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36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%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7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5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0.2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대입연산자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복합 대입연산자</a:t>
            </a:r>
          </a:p>
        </p:txBody>
      </p:sp>
    </p:spTree>
    <p:extLst>
      <p:ext uri="{BB962C8B-B14F-4D97-AF65-F5344CB8AC3E}">
        <p14:creationId xmlns:p14="http://schemas.microsoft.com/office/powerpoint/2010/main" val="2541903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다양한 대입연산자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]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대입연산자와 다양한 대입연산자</a:t>
            </a:r>
            <a:endParaRPr lang="en-US" altLang="ko-KR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35981"/>
              </p:ext>
            </p:extLst>
          </p:nvPr>
        </p:nvGraphicFramePr>
        <p:xfrm>
          <a:off x="663573" y="2113037"/>
          <a:ext cx="7748907" cy="3521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다양한 대입연산자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형태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0D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=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 = b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 = b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b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의 결과값을 변수 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에 저장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+=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32" rtl="0" eaLnBrk="1" latinLnBrk="1" hangingPunct="1"/>
                      <a:r>
                        <a:rPr lang="en-US" altLang="ko-KR" sz="1800" kern="12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a +=b</a:t>
                      </a:r>
                      <a:endParaRPr lang="ko-KR" altLang="en-US" sz="1800" kern="12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 = a + b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 + b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의 결과값을 변수 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에 저장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－=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32" rtl="0" eaLnBrk="1" latinLnBrk="1" hangingPunct="1"/>
                      <a:r>
                        <a:rPr lang="en-US" altLang="ko-KR" sz="1800" kern="12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a －= b</a:t>
                      </a:r>
                      <a:endParaRPr lang="ko-KR" altLang="en-US" sz="1800" kern="12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 = a  － b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 － b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의 결과값을 변수 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에 저장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*=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32" rtl="0" eaLnBrk="1" latinLnBrk="1" hangingPunct="1"/>
                      <a:r>
                        <a:rPr lang="en-US" altLang="ko-KR" sz="1800" kern="12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a *= b</a:t>
                      </a:r>
                      <a:endParaRPr lang="ko-KR" altLang="en-US" sz="1800" kern="12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 = a * b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 * b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의 결과값을 변수 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에 저장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/=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a /= b</a:t>
                      </a:r>
                      <a:endParaRPr lang="ko-KR" altLang="en-US" sz="1800" kern="12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 = a / b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 / b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의 결과값을 변수 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에 저장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%=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a %= b</a:t>
                      </a:r>
                      <a:endParaRPr lang="ko-KR" altLang="en-US" sz="1800" kern="12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 = a % b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 % b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의 결과값을 변수 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에 저장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//=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a //= b</a:t>
                      </a:r>
                      <a:endParaRPr lang="ko-KR" altLang="en-US" sz="1800" kern="12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 = a // b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 // b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의 결과값을 변수 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에 저장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**=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  <a:cs typeface="+mn-cs"/>
                        </a:rPr>
                        <a:t>a **= b</a:t>
                      </a:r>
                      <a:endParaRPr lang="ko-KR" altLang="en-US" sz="1800" kern="12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 = a ** b</a:t>
                      </a:r>
                      <a:endParaRPr lang="ko-KR" altLang="en-US" sz="1800" spc="-100" baseline="0" dirty="0">
                        <a:solidFill>
                          <a:schemeClr val="tx1"/>
                        </a:solidFill>
                        <a:latin typeface="Noto Sans CJK KR Medium" panose="020B0600000000000000" pitchFamily="34" charset="-127"/>
                        <a:ea typeface="Noto Sans CJK KR Medium" panose="020B0600000000000000" pitchFamily="34" charset="-127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 **b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의 결과값을 변수 </a:t>
                      </a:r>
                      <a:r>
                        <a:rPr lang="en-US" altLang="ko-KR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a</a:t>
                      </a:r>
                      <a:r>
                        <a:rPr lang="ko-KR" altLang="en-US" sz="1800" spc="-100" baseline="0" dirty="0">
                          <a:solidFill>
                            <a:schemeClr val="tx1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에 저장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687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섭씨 온도와 화씨 온도의 관계 및 변환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변환 방법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6295"/>
          <a:stretch/>
        </p:blipFill>
        <p:spPr>
          <a:xfrm>
            <a:off x="827656" y="2157143"/>
            <a:ext cx="4926029" cy="3506441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1190736" y="5867756"/>
            <a:ext cx="4199868" cy="246221"/>
          </a:xfrm>
          <a:prstGeom prst="rect">
            <a:avLst/>
          </a:prstGeom>
          <a:noFill/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[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그림</a:t>
            </a:r>
            <a:r>
              <a:rPr lang="en-US" altLang="ko-KR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5-1] </a:t>
            </a:r>
            <a:r>
              <a: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섭씨 온도와 화씨 온도의 관계 및 </a:t>
            </a:r>
            <a:r>
              <a:rPr lang="ko-KR" altLang="en-US" sz="16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변환식</a:t>
            </a:r>
            <a:endParaRPr lang="en-US" altLang="ko-KR" sz="1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215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섭씨 온도와 화씨 온도의 관계 및 변환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2280475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2" y="2461449"/>
            <a:ext cx="7669216" cy="20390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celsius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37 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fahrenheit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celsius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화씨로 변환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섭씨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celsius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’,’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화씨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fahrenheit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celsius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3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도 증가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fahrenheit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celsius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*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화씨로 변환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섭씨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celsius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’,’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화씨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fahrenheit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3" y="2056857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2116824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섭씨 온도를 화씨 온도로 변환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2102756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3272" y="4515085"/>
            <a:ext cx="7669216" cy="886909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섭씨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37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화씨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98.6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섭씨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40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화씨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104.0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03273" y="4515085"/>
            <a:ext cx="657227" cy="88690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4782914"/>
            <a:ext cx="657226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308196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136423" y="2482631"/>
            <a:ext cx="6317066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</a:t>
            </a:r>
            <a:endParaRPr lang="en-US" altLang="ko-KR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/>
            <a:r>
              <a:rPr lang="en-US" altLang="ko-KR" sz="6500" spc="5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divmod</a:t>
            </a:r>
            <a:r>
              <a:rPr lang="en-US" altLang="ko-KR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0500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한 번에 여러 자료 대입과 함수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divmod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921D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921D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divmod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921D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 )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921D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이용해 지구와 달 사이의 거리 표현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divmod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(a, b)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사용해 지구와 달의 거리인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384,400km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38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4,400km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출력하는 코딩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500888" y="2985235"/>
            <a:ext cx="3944114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간단한 두 수의 교환</a:t>
            </a:r>
            <a:endParaRPr lang="ko-KR" altLang="en-US" sz="2000" spc="-1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3272" y="2985235"/>
            <a:ext cx="7636915" cy="14179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28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808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28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%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divmod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685577" y="3183923"/>
            <a:ext cx="1692623" cy="263426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89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6861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키워드와 </a:t>
            </a:r>
            <a:r>
              <a:rPr lang="ko-KR" altLang="en-US" dirty="0" err="1"/>
              <a:t>식별자</a:t>
            </a:r>
            <a:endParaRPr lang="ko-KR" altLang="en-US" dirty="0"/>
          </a:p>
          <a:p>
            <a:r>
              <a:rPr lang="en-US" altLang="ko-KR" dirty="0"/>
              <a:t>… </a:t>
            </a:r>
            <a:r>
              <a:rPr lang="ko-KR" altLang="en-US" dirty="0"/>
              <a:t>변수와 다양한 대입연산자</a:t>
            </a:r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/>
              <a:t>함수 </a:t>
            </a:r>
            <a:r>
              <a:rPr lang="en-US" altLang="ko-KR" dirty="0"/>
              <a:t>type(), </a:t>
            </a:r>
            <a:r>
              <a:rPr lang="en-US" altLang="ko-KR" dirty="0" err="1"/>
              <a:t>divmod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80871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한 번에 여러 자료 대입과 함수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divmod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03272" y="3204504"/>
            <a:ext cx="3754660" cy="1747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a, b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808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5, 9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temp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808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808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b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808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temp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(a, b)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9 5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3272" y="2204553"/>
            <a:ext cx="7669216" cy="817000"/>
          </a:xfrm>
          <a:prstGeom prst="rect">
            <a:avLst/>
          </a:prstGeom>
          <a:solidFill>
            <a:srgbClr val="F3EAFA"/>
          </a:solidFill>
        </p:spPr>
        <p:txBody>
          <a:bodyPr wrap="square" lIns="108000" tIns="108000" rIns="108000" bIns="108000" rtlCol="0" anchor="ctr">
            <a:noAutofit/>
          </a:bodyPr>
          <a:lstStyle/>
          <a:p>
            <a:pPr algn="ctr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왼쪽은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직관적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이지 않다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  <a:p>
            <a:pPr algn="ctr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한번에 교환할 수 있는 오른쪽이 속도도 빠르고 이해하기도 쉽니다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03272" y="1641523"/>
            <a:ext cx="7669216" cy="456156"/>
            <a:chOff x="5683348" y="2860083"/>
            <a:chExt cx="2560708" cy="456156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5683348" y="2860083"/>
              <a:ext cx="2560708" cy="456156"/>
            </a:xfrm>
            <a:prstGeom prst="roundRect">
              <a:avLst/>
            </a:prstGeom>
            <a:solidFill>
              <a:srgbClr val="2A0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en-US" altLang="ko-KR" sz="2000" spc="-1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575604" y="2888151"/>
              <a:ext cx="776196" cy="4001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간단한 두 변수의 교환</a:t>
              </a:r>
              <a:endParaRPr lang="ko-KR" altLang="en-US" sz="2000" spc="-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4717828" y="3199522"/>
            <a:ext cx="3754660" cy="1747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a, b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808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9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b, 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808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a, b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(a, b)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9 5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248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한 번에 여러 자료 대입과 함수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divmod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()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21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872510"/>
            <a:ext cx="121379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1" y="2053485"/>
            <a:ext cx="9395806" cy="17858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distance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384400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unit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10000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manUnit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remainder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divmod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(distance, unit)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3656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지구에서 달까지의 거리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manUnit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만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remainder,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킬로미터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 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3272" y="1648892"/>
            <a:ext cx="939580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1708859"/>
            <a:ext cx="782627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지구와 달 까지의 거리를 만 단위로 출력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76026" y="1694791"/>
            <a:ext cx="205381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3271" y="3853901"/>
            <a:ext cx="9395806" cy="680810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지구에서 달까지의 거리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38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 </a:t>
            </a:r>
            <a:r>
              <a:rPr lang="en-US" altLang="ko-KR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4400</a:t>
            </a:r>
            <a:r>
              <a:rPr lang="ko-KR" altLang="en-US" sz="18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킬로미터</a:t>
            </a:r>
            <a:endParaRPr lang="en-US" altLang="ko-KR" sz="18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3273" y="3853901"/>
            <a:ext cx="805190" cy="680810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4048401"/>
            <a:ext cx="805189" cy="35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85905" y="2944694"/>
            <a:ext cx="3704828" cy="263426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40728" y="3194231"/>
            <a:ext cx="7315406" cy="263426"/>
          </a:xfrm>
          <a:prstGeom prst="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2A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41411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643807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en-US" altLang="ko-KR" dirty="0"/>
              <a:t>type() </a:t>
            </a:r>
            <a:r>
              <a:rPr lang="ko-KR" altLang="en-US" dirty="0"/>
              <a:t>함수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 err="1"/>
              <a:t>자료형</a:t>
            </a:r>
            <a:r>
              <a:rPr lang="ko-KR" altLang="en-US" dirty="0"/>
              <a:t> 이름 출력</a:t>
            </a:r>
            <a:r>
              <a:rPr lang="en-US" altLang="ko-KR" dirty="0"/>
              <a:t>, </a:t>
            </a:r>
            <a:r>
              <a:rPr lang="ko-KR" altLang="en-US" dirty="0" err="1"/>
              <a:t>자료형을</a:t>
            </a:r>
            <a:r>
              <a:rPr lang="ko-KR" altLang="en-US" dirty="0"/>
              <a:t> 직접 알아 보는 방법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663" y="3101580"/>
            <a:ext cx="8011824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키워드와 </a:t>
            </a:r>
            <a:r>
              <a:rPr lang="ko-KR" altLang="en-US" dirty="0" err="1"/>
              <a:t>식별자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4768" y="3948033"/>
            <a:ext cx="770772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프로그래밍 언어가 사용을 위해 이미 정해 놓은 단어</a:t>
            </a:r>
            <a:r>
              <a:rPr lang="en-US" altLang="ko-KR" dirty="0"/>
              <a:t>,</a:t>
            </a:r>
          </a:p>
          <a:p>
            <a:pPr indent="304800"/>
            <a:r>
              <a:rPr lang="ko-KR" altLang="en-US" dirty="0"/>
              <a:t>프로그래밍 언어 문법에서 사용</a:t>
            </a:r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함수와 클래스 이름 등 프로그래머가 이름을 짓는 단어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endParaRPr lang="en-US" altLang="ko-KR" dirty="0"/>
          </a:p>
          <a:p>
            <a:pPr indent="304800"/>
            <a:r>
              <a:rPr lang="ko-KR" altLang="en-US" dirty="0" err="1">
                <a:solidFill>
                  <a:srgbClr val="6D0DCF"/>
                </a:solidFill>
              </a:rPr>
              <a:t>식별자를</a:t>
            </a:r>
            <a:r>
              <a:rPr lang="ko-KR" altLang="en-US" dirty="0">
                <a:solidFill>
                  <a:srgbClr val="6D0DCF"/>
                </a:solidFill>
              </a:rPr>
              <a:t> 구성하는 문자</a:t>
            </a:r>
            <a:endParaRPr lang="en-US" altLang="ko-KR" dirty="0">
              <a:solidFill>
                <a:srgbClr val="6D0DCF"/>
              </a:solidFill>
            </a:endParaRPr>
          </a:p>
          <a:p>
            <a:pPr indent="304800"/>
            <a:r>
              <a:rPr lang="ko-KR" altLang="en-US" dirty="0">
                <a:solidFill>
                  <a:srgbClr val="6D0DCF"/>
                </a:solidFill>
              </a:rPr>
              <a:t>문자</a:t>
            </a:r>
            <a:r>
              <a:rPr lang="en-US" altLang="ko-KR" dirty="0">
                <a:solidFill>
                  <a:srgbClr val="6D0DCF"/>
                </a:solidFill>
              </a:rPr>
              <a:t>(</a:t>
            </a:r>
            <a:r>
              <a:rPr lang="ko-KR" altLang="en-US" dirty="0">
                <a:solidFill>
                  <a:srgbClr val="6D0DCF"/>
                </a:solidFill>
              </a:rPr>
              <a:t>한글도 가능</a:t>
            </a:r>
            <a:r>
              <a:rPr lang="en-US" altLang="ko-KR" dirty="0">
                <a:solidFill>
                  <a:srgbClr val="6D0DCF"/>
                </a:solidFill>
              </a:rPr>
              <a:t>)</a:t>
            </a:r>
            <a:r>
              <a:rPr lang="ko-KR" altLang="en-US" dirty="0">
                <a:solidFill>
                  <a:srgbClr val="6D0DCF"/>
                </a:solidFill>
              </a:rPr>
              <a:t>와 숫자 그리고 </a:t>
            </a:r>
            <a:r>
              <a:rPr lang="en-US" altLang="ko-KR" dirty="0">
                <a:solidFill>
                  <a:srgbClr val="6D0DCF"/>
                </a:solidFill>
              </a:rPr>
              <a:t>_</a:t>
            </a:r>
            <a:r>
              <a:rPr lang="ko-KR" altLang="en-US" dirty="0">
                <a:solidFill>
                  <a:srgbClr val="6D0DCF"/>
                </a:solidFill>
              </a:rPr>
              <a:t>를 사용</a:t>
            </a:r>
            <a:endParaRPr lang="en-US" altLang="ko-KR" dirty="0">
              <a:solidFill>
                <a:srgbClr val="6D0DCF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857506" y="5736606"/>
            <a:ext cx="395845" cy="395845"/>
            <a:chOff x="7837714" y="5716814"/>
            <a:chExt cx="435429" cy="435429"/>
          </a:xfrm>
        </p:grpSpPr>
        <p:sp>
          <p:nvSpPr>
            <p:cNvPr id="12" name="타원 11"/>
            <p:cNvSpPr/>
            <p:nvPr/>
          </p:nvSpPr>
          <p:spPr>
            <a:xfrm>
              <a:off x="7837714" y="5716814"/>
              <a:ext cx="435429" cy="435429"/>
            </a:xfrm>
            <a:prstGeom prst="ellipse">
              <a:avLst/>
            </a:prstGeom>
            <a:solidFill>
              <a:srgbClr val="C8C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7936928" y="5806956"/>
              <a:ext cx="239905" cy="239905"/>
            </a:xfrm>
            <a:prstGeom prst="chevron">
              <a:avLst/>
            </a:prstGeom>
            <a:solidFill>
              <a:srgbClr val="370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/2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9655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00649"/>
            <a:ext cx="643807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변수</a:t>
            </a:r>
            <a:r>
              <a:rPr lang="en-US" altLang="ko-KR" dirty="0"/>
              <a:t>(variable)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‘변하는 자료를 저장하는 메모리 공간’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663" y="2610513"/>
            <a:ext cx="80118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대입연산자와 복합 대입연산자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4768" y="3456966"/>
            <a:ext cx="7707720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=, +=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2782" y="5734473"/>
            <a:ext cx="6449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altLang="ko-KR" sz="2000" spc="-50" dirty="0">
                <a:ln w="127000">
                  <a:noFill/>
                </a:ln>
                <a:solidFill>
                  <a:srgbClr val="7030A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en-US" altLang="ko-KR" sz="2000" spc="-50" dirty="0">
                <a:ln w="1270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/2</a:t>
            </a:r>
            <a:endParaRPr lang="ko-KR" altLang="en-US" sz="2000" spc="-50" dirty="0">
              <a:ln w="1270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0663" y="4055874"/>
            <a:ext cx="7807037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함수 </a:t>
            </a:r>
            <a:r>
              <a:rPr lang="en-US" altLang="ko-KR" dirty="0" err="1"/>
              <a:t>divmod</a:t>
            </a:r>
            <a:r>
              <a:rPr lang="en-US" altLang="ko-KR" dirty="0"/>
              <a:t>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769" y="4902327"/>
            <a:ext cx="7707719" cy="44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반환 값이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6D0DCF"/>
                </a:solidFill>
              </a:rPr>
              <a:t>몫과 나머지</a:t>
            </a:r>
          </a:p>
        </p:txBody>
      </p:sp>
    </p:spTree>
    <p:extLst>
      <p:ext uri="{BB962C8B-B14F-4D97-AF65-F5344CB8AC3E}">
        <p14:creationId xmlns:p14="http://schemas.microsoft.com/office/powerpoint/2010/main" val="224605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6861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38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pPr>
              <a:buClr>
                <a:srgbClr val="2B004C"/>
              </a:buClr>
            </a:pPr>
            <a:r>
              <a:rPr lang="ko-KR" altLang="en-US" dirty="0">
                <a:solidFill>
                  <a:srgbClr val="2B004C"/>
                </a:solidFill>
              </a:rPr>
              <a:t>학습목표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600"/>
              </a:lnSpc>
              <a:defRPr sz="22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 err="1"/>
              <a:t>자료형을</a:t>
            </a:r>
            <a:r>
              <a:rPr lang="ko-KR" altLang="en-US" dirty="0"/>
              <a:t> 출력할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변수를 만들어 값을 저장할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키워드와 </a:t>
            </a:r>
            <a:r>
              <a:rPr lang="ko-KR" altLang="en-US" dirty="0" err="1"/>
              <a:t>식별자를</a:t>
            </a:r>
            <a:r>
              <a:rPr lang="ko-KR" altLang="en-US" dirty="0"/>
              <a:t> 구별할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다양한 대입연산자를 활용할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… </a:t>
            </a:r>
            <a:r>
              <a:rPr lang="ko-KR" altLang="en-US" dirty="0"/>
              <a:t>함수 </a:t>
            </a:r>
            <a:r>
              <a:rPr lang="en-US" altLang="ko-KR" dirty="0" err="1"/>
              <a:t>divmod</a:t>
            </a:r>
            <a:r>
              <a:rPr lang="en-US" altLang="ko-KR" dirty="0"/>
              <a:t>()</a:t>
            </a:r>
            <a:r>
              <a:rPr lang="ko-KR" altLang="en-US" dirty="0"/>
              <a:t>를 활용할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291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02183" y="2609240"/>
            <a:ext cx="5090023" cy="2000548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키워드와 </a:t>
            </a:r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식별자</a:t>
            </a:r>
            <a:endParaRPr lang="ko-KR" altLang="en-US" sz="6500" spc="50" dirty="0">
              <a:ln w="127000">
                <a:noFill/>
              </a:ln>
              <a:solidFill>
                <a:srgbClr val="370086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자료형과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type()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자료형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정수와 실수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문자열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2138757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type()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724878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자료형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이름 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3179878"/>
            <a:ext cx="7137552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자료형을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직접 알아보는 방법</a:t>
            </a:r>
          </a:p>
        </p:txBody>
      </p:sp>
    </p:spTree>
    <p:extLst>
      <p:ext uri="{BB962C8B-B14F-4D97-AF65-F5344CB8AC3E}">
        <p14:creationId xmlns:p14="http://schemas.microsoft.com/office/powerpoint/2010/main" val="293069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자료형과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type()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75136" y="1642843"/>
            <a:ext cx="7697351" cy="2643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type(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9202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&lt;class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9202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pi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3.14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type(pi)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9202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&lt;class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‘float’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9202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type(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‘python’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9202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&lt;class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9202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type(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B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8202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4j)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9202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&lt;class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‘complex’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9202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5137" y="4398973"/>
            <a:ext cx="7697350" cy="1467255"/>
          </a:xfrm>
          <a:prstGeom prst="rect">
            <a:avLst/>
          </a:prstGeom>
          <a:solidFill>
            <a:srgbClr val="F3EAFA"/>
          </a:solidFill>
        </p:spPr>
        <p:txBody>
          <a:bodyPr wrap="square" lIns="108000" tIns="108000" rIns="108000" bIns="108000" rtlCol="0" anchor="ctr">
            <a:noAutofit/>
          </a:bodyPr>
          <a:lstStyle/>
          <a:p>
            <a:pPr latinLnBrk="0"/>
            <a:r>
              <a:rPr lang="ko-KR" altLang="en-US" sz="18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파이썬에서는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정수나 실수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등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</a:t>
            </a:r>
            <a:r>
              <a:rPr lang="ko-KR" altLang="en-US" sz="18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자료형이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각각 </a:t>
            </a:r>
            <a:r>
              <a:rPr lang="en-US" altLang="ko-KR" sz="18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float, </a:t>
            </a:r>
            <a:r>
              <a:rPr lang="en-US" altLang="ko-KR" sz="18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클래스다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latinLnBrk="0"/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그리고 복소수는 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complex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클래스다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latinLnBrk="0"/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자세한 내용은 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Chapter 12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학습한다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46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변수와 대입연산자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변수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(variable):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‘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변하는 자료를 저장하는 메모리 공간’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변수는 자료를 담을 수 있는 그릇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그릇에 이름인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태그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붙어 있다고 생각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2888867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대입연산자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(=)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474988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변수에 저장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=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 의미는 왼쪽 화살표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(←)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라고 생각</a:t>
            </a:r>
          </a:p>
        </p:txBody>
      </p:sp>
    </p:spTree>
    <p:extLst>
      <p:ext uri="{BB962C8B-B14F-4D97-AF65-F5344CB8AC3E}">
        <p14:creationId xmlns:p14="http://schemas.microsoft.com/office/powerpoint/2010/main" val="38878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변수와 대입연산자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75136" y="1642843"/>
            <a:ext cx="7697351" cy="1347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unit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unit 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SyntaxError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can’t assign to literal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5135" y="3104226"/>
            <a:ext cx="7697351" cy="21394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나눔고딕코딩" panose="020D0009000000000000" pitchFamily="49" charset="-127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b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F77C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SyntaxError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can’t assign to literal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0000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D0404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+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F77C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78515" y="1815044"/>
            <a:ext cx="869953" cy="263426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47088" y="2547458"/>
            <a:ext cx="2534513" cy="263426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52056" y="4521431"/>
            <a:ext cx="1006478" cy="263426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814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81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키워드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이미 예약된 단어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(reserved words)</a:t>
            </a: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C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프로그래밍 언어가 사용을 위해 이미 정해 놓은 단어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프로그래밍 언어 문법에서 사용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2888867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파이썬에서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사용하는 키워드의 개수는 총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35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ver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3.10)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474988"/>
            <a:ext cx="763691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ver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3.7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버전에서는 총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33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46496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6550</TotalTime>
  <Words>1275</Words>
  <Application>Microsoft Office PowerPoint</Application>
  <PresentationFormat>와이드스크린</PresentationFormat>
  <Paragraphs>261</Paragraphs>
  <Slides>23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Noto Sans CJK KR Bold</vt:lpstr>
      <vt:lpstr>Noto Sans CJK KR Medium</vt:lpstr>
      <vt:lpstr>Noto Sans CJK KR Regular</vt:lpstr>
      <vt:lpstr>Noto Sans KR Black</vt:lpstr>
      <vt:lpstr>강원교육튼튼</vt:lpstr>
      <vt:lpstr>나눔고딕코딩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 </cp:lastModifiedBy>
  <cp:revision>440</cp:revision>
  <dcterms:created xsi:type="dcterms:W3CDTF">2020-07-21T20:23:05Z</dcterms:created>
  <dcterms:modified xsi:type="dcterms:W3CDTF">2023-03-01T06:50:33Z</dcterms:modified>
</cp:coreProperties>
</file>