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518" r:id="rId2"/>
    <p:sldId id="1497" r:id="rId3"/>
    <p:sldId id="1686" r:id="rId4"/>
    <p:sldId id="1605" r:id="rId5"/>
    <p:sldId id="1546" r:id="rId6"/>
    <p:sldId id="1662" r:id="rId7"/>
    <p:sldId id="1661" r:id="rId8"/>
    <p:sldId id="1585" r:id="rId9"/>
    <p:sldId id="1663" r:id="rId10"/>
    <p:sldId id="1664" r:id="rId11"/>
    <p:sldId id="1665" r:id="rId12"/>
    <p:sldId id="1666" r:id="rId13"/>
    <p:sldId id="1667" r:id="rId14"/>
    <p:sldId id="1638" r:id="rId15"/>
    <p:sldId id="1668" r:id="rId16"/>
    <p:sldId id="1669" r:id="rId17"/>
    <p:sldId id="1639" r:id="rId18"/>
    <p:sldId id="1670" r:id="rId19"/>
    <p:sldId id="1672" r:id="rId20"/>
    <p:sldId id="1671" r:id="rId21"/>
    <p:sldId id="1680" r:id="rId22"/>
    <p:sldId id="1674" r:id="rId23"/>
    <p:sldId id="1681" r:id="rId24"/>
    <p:sldId id="1675" r:id="rId25"/>
    <p:sldId id="1678" r:id="rId26"/>
    <p:sldId id="1682" r:id="rId27"/>
    <p:sldId id="1683" r:id="rId28"/>
    <p:sldId id="1679" r:id="rId29"/>
    <p:sldId id="1640" r:id="rId30"/>
    <p:sldId id="1571" r:id="rId31"/>
    <p:sldId id="1685" r:id="rId32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01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39AD73"/>
    <a:srgbClr val="2A007A"/>
    <a:srgbClr val="F9D9C5"/>
    <a:srgbClr val="2B004C"/>
    <a:srgbClr val="006601"/>
    <a:srgbClr val="FDEFE3"/>
    <a:srgbClr val="E8F4F8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816"/>
      </p:cViewPr>
      <p:guideLst>
        <p:guide pos="3001"/>
        <p:guide orient="horz" pos="572"/>
        <p:guide orient="horz" pos="1139"/>
        <p:guide orient="horz" pos="867"/>
        <p:guide orient="horz" pos="3997"/>
        <p:guide orient="horz" pos="1049"/>
        <p:guide orient="horz" pos="1661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9EA58A1C-D089-431B-ADDE-A93902A1C1FF}"/>
  </pc:docChgLst>
  <pc:docChgLst>
    <pc:chgData name=" " userId="f1cac8d9-9172-4d6c-9b10-74cb51d57900" providerId="ADAL" clId="{84EE59AE-DBB5-4A29-9937-4158D8970024}"/>
    <pc:docChg chg="custSel modMainMaster">
      <pc:chgData name=" " userId="f1cac8d9-9172-4d6c-9b10-74cb51d57900" providerId="ADAL" clId="{84EE59AE-DBB5-4A29-9937-4158D8970024}" dt="2023-03-01T07:18:33.554" v="2" actId="478"/>
      <pc:docMkLst>
        <pc:docMk/>
      </pc:docMkLst>
      <pc:sldMasterChg chg="delSp modSldLayout">
        <pc:chgData name=" " userId="f1cac8d9-9172-4d6c-9b10-74cb51d57900" providerId="ADAL" clId="{84EE59AE-DBB5-4A29-9937-4158D8970024}" dt="2023-03-01T07:18:33.554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84EE59AE-DBB5-4A29-9937-4158D8970024}" dt="2023-03-01T07:18:26.402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84EE59AE-DBB5-4A29-9937-4158D8970024}" dt="2023-03-01T07:18:31.377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84EE59AE-DBB5-4A29-9937-4158D8970024}" dt="2023-03-01T07:18:31.377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84EE59AE-DBB5-4A29-9937-4158D8970024}" dt="2023-03-01T07:18:33.554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84EE59AE-DBB5-4A29-9937-4158D8970024}" dt="2023-03-01T07:18:33.554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1DC66371-E5AC-482B-8894-39F51E7101D3}"/>
    <pc:docChg chg="modSld">
      <pc:chgData name=" " userId="f1cac8d9-9172-4d6c-9b10-74cb51d57900" providerId="ADAL" clId="{1DC66371-E5AC-482B-8894-39F51E7101D3}" dt="2023-03-01T06:56:16.469" v="10" actId="1036"/>
      <pc:docMkLst>
        <pc:docMk/>
      </pc:docMkLst>
      <pc:sldChg chg="modSp">
        <pc:chgData name=" " userId="f1cac8d9-9172-4d6c-9b10-74cb51d57900" providerId="ADAL" clId="{1DC66371-E5AC-482B-8894-39F51E7101D3}" dt="2023-03-01T06:56:16.469" v="10" actId="1036"/>
        <pc:sldMkLst>
          <pc:docMk/>
          <pc:sldMk cId="1839781463" sldId="1664"/>
        </pc:sldMkLst>
        <pc:spChg chg="mod">
          <ac:chgData name=" " userId="f1cac8d9-9172-4d6c-9b10-74cb51d57900" providerId="ADAL" clId="{1DC66371-E5AC-482B-8894-39F51E7101D3}" dt="2023-03-01T06:56:16.469" v="10" actId="1036"/>
          <ac:spMkLst>
            <pc:docMk/>
            <pc:sldMk cId="1839781463" sldId="1664"/>
            <ac:spMk id="38" creationId="{00000000-0000-0000-0000-000000000000}"/>
          </ac:spMkLst>
        </pc:spChg>
        <pc:spChg chg="mod">
          <ac:chgData name=" " userId="f1cac8d9-9172-4d6c-9b10-74cb51d57900" providerId="ADAL" clId="{1DC66371-E5AC-482B-8894-39F51E7101D3}" dt="2023-03-01T06:56:16.469" v="10" actId="1036"/>
          <ac:spMkLst>
            <pc:docMk/>
            <pc:sldMk cId="1839781463" sldId="1664"/>
            <ac:spMk id="40" creationId="{00000000-0000-0000-0000-000000000000}"/>
          </ac:spMkLst>
        </pc:spChg>
        <pc:spChg chg="mod">
          <ac:chgData name=" " userId="f1cac8d9-9172-4d6c-9b10-74cb51d57900" providerId="ADAL" clId="{1DC66371-E5AC-482B-8894-39F51E7101D3}" dt="2023-03-01T06:56:16.469" v="10" actId="1036"/>
          <ac:spMkLst>
            <pc:docMk/>
            <pc:sldMk cId="1839781463" sldId="1664"/>
            <ac:spMk id="41" creationId="{00000000-0000-0000-0000-000000000000}"/>
          </ac:spMkLst>
        </pc:spChg>
        <pc:spChg chg="mod">
          <ac:chgData name=" " userId="f1cac8d9-9172-4d6c-9b10-74cb51d57900" providerId="ADAL" clId="{1DC66371-E5AC-482B-8894-39F51E7101D3}" dt="2023-03-01T06:56:16.469" v="10" actId="1036"/>
          <ac:spMkLst>
            <pc:docMk/>
            <pc:sldMk cId="1839781463" sldId="1664"/>
            <ac:spMk id="4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3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1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6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3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62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1754999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16916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다루기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8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다루기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인덱싱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(indexing):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첨자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138" y="1679802"/>
            <a:ext cx="4333892" cy="3675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‘n’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‘n’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34653" y="1679802"/>
            <a:ext cx="5607518" cy="250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ing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out of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ing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out of range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97280" y="4603321"/>
            <a:ext cx="221956" cy="28134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76137" y="2644480"/>
            <a:ext cx="1106716" cy="30575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88782" y="2838119"/>
            <a:ext cx="268751" cy="20141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01538" y="3639584"/>
            <a:ext cx="1106716" cy="30575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33877" y="2651355"/>
            <a:ext cx="2878990" cy="297292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33877" y="3658577"/>
            <a:ext cx="2878990" cy="305759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78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활용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길이와 문자 참조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9"/>
            <a:ext cx="7669216" cy="186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‘Hello python!’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문자열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길이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첫 문자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가운데 문자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마지막 문자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75857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첨자로 문자열의 문자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3968985"/>
            <a:ext cx="7669216" cy="132691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문자열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python!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길이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첫 문자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가운데 문자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마지막 문자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!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3" y="3968985"/>
            <a:ext cx="657227" cy="132691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45681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문자열의 부분 문자열 참조 방식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(slicing)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전체에서 일부분을 참조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43624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022364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기존의 문자열은 절대 수정이 되는 것이 아니라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 문자열은 변함이 없고 일부분을 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864340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start:end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450461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첨자에서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end-1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문자열을 반환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55" y="1672336"/>
            <a:ext cx="5390466" cy="2638425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59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문자열의 부분 문자열 참조 방식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98229" y="3613637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7681" y="3613637"/>
            <a:ext cx="901874" cy="8642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7133" y="3613637"/>
            <a:ext cx="901874" cy="8642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6585" y="3613637"/>
            <a:ext cx="901874" cy="8642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56037" y="3613637"/>
            <a:ext cx="901874" cy="8642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95489" y="3613637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8645" y="306702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8097" y="306702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7549" y="306702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7001" y="306702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6453" y="306702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5905" y="306702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914017" y="2857138"/>
            <a:ext cx="2746233" cy="0"/>
          </a:xfrm>
          <a:prstGeom prst="straightConnector1">
            <a:avLst/>
          </a:prstGeom>
          <a:ln w="28575">
            <a:solidFill>
              <a:srgbClr val="2A007A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50771" y="1675864"/>
            <a:ext cx="278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‘python’[1:5] == ‘</a:t>
            </a:r>
            <a:r>
              <a:rPr lang="en-US" altLang="ko-KR" sz="18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ytho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8822" y="5415867"/>
            <a:ext cx="398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[1:5] == 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경계선 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35357" y="304454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5704" y="466639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5156" y="466639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14608" y="466639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54060" y="466639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93512" y="466639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2964" y="466639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2416" y="4643913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2650" y="3036807"/>
            <a:ext cx="5964350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84510" y="2290967"/>
            <a:ext cx="513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[1:5] == 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 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 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전인 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465206" y="5155838"/>
            <a:ext cx="3692705" cy="0"/>
          </a:xfrm>
          <a:prstGeom prst="straightConnector1">
            <a:avLst/>
          </a:prstGeom>
          <a:ln w="28575">
            <a:solidFill>
              <a:srgbClr val="2A007A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646425" y="2762314"/>
            <a:ext cx="0" cy="10730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706973" y="2762314"/>
            <a:ext cx="0" cy="10730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888617" y="2762314"/>
            <a:ext cx="0" cy="10730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430698" y="4292036"/>
            <a:ext cx="0" cy="10730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87462" y="4232259"/>
            <a:ext cx="0" cy="10730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322405" y="4637065"/>
            <a:ext cx="5964350" cy="381000"/>
          </a:xfrm>
          <a:prstGeom prst="rect">
            <a:avLst/>
          </a:prstGeom>
          <a:noFill/>
          <a:ln>
            <a:solidFill>
              <a:srgbClr val="39A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01194" y="2565822"/>
            <a:ext cx="1298491" cy="275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첨자방식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85665" y="5105644"/>
            <a:ext cx="1298491" cy="275156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경계선 방식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263471" y="1689892"/>
            <a:ext cx="2786818" cy="35978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5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문자열의 부분 문자열 참조 방식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8" y="1679803"/>
            <a:ext cx="7697350" cy="2942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ytho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8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35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첨자의 음수 사용과 음수와 양수 혼합하여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738457" y="2196469"/>
            <a:ext cx="5615343" cy="3743457"/>
            <a:chOff x="885665" y="1675864"/>
            <a:chExt cx="6531134" cy="4109335"/>
          </a:xfrm>
        </p:grpSpPr>
        <p:sp>
          <p:nvSpPr>
            <p:cNvPr id="35" name="직사각형 34"/>
            <p:cNvSpPr/>
            <p:nvPr/>
          </p:nvSpPr>
          <p:spPr>
            <a:xfrm>
              <a:off x="2288872" y="1706826"/>
              <a:ext cx="3371378" cy="35978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50771" y="1675864"/>
              <a:ext cx="3440363" cy="40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‘python’[-5:-1] == ‘</a:t>
              </a:r>
              <a:r>
                <a:rPr lang="en-US" altLang="ko-KR" sz="18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ytho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8229" y="3613637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37681" y="3613637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y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7133" y="3613637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16585" y="3613637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56037" y="3613637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95489" y="3613637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8645" y="3067027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77549" y="3067027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17001" y="3067027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914017" y="2857138"/>
              <a:ext cx="2746233" cy="0"/>
            </a:xfrm>
            <a:prstGeom prst="straightConnector1">
              <a:avLst/>
            </a:prstGeom>
            <a:ln w="28575">
              <a:solidFill>
                <a:srgbClr val="2A007A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938822" y="5415867"/>
              <a:ext cx="398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[-5:-1] == 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경계선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에서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까지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5704" y="4666393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14608" y="4666393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4060" y="4666393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3512" y="4666393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82650" y="3036807"/>
              <a:ext cx="5314713" cy="381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4510" y="2290967"/>
              <a:ext cx="5132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[-5:-1] == 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첨자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에서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 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전인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까지</a:t>
              </a: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2465206" y="5155838"/>
              <a:ext cx="3692705" cy="0"/>
            </a:xfrm>
            <a:prstGeom prst="straightConnector1">
              <a:avLst/>
            </a:prstGeom>
            <a:ln w="28575">
              <a:solidFill>
                <a:srgbClr val="2A007A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632855" y="2762314"/>
              <a:ext cx="0" cy="107308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691134" y="2781364"/>
              <a:ext cx="0" cy="10730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888617" y="2762314"/>
              <a:ext cx="0" cy="10730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418172" y="4292036"/>
              <a:ext cx="0" cy="10730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187462" y="4232259"/>
              <a:ext cx="0" cy="10730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322407" y="4637065"/>
              <a:ext cx="5310449" cy="381000"/>
            </a:xfrm>
            <a:prstGeom prst="rect">
              <a:avLst/>
            </a:prstGeom>
            <a:noFill/>
            <a:ln>
              <a:solidFill>
                <a:srgbClr val="39AD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01193" y="2565822"/>
              <a:ext cx="1308053" cy="2913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첨자방식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5665" y="5105644"/>
              <a:ext cx="1398845" cy="288928"/>
            </a:xfrm>
            <a:prstGeom prst="rect">
              <a:avLst/>
            </a:prstGeom>
            <a:solidFill>
              <a:srgbClr val="39A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경계선 방식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38097" y="3067027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5905" y="3067027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56453" y="3067027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75156" y="4666393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32964" y="4666393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24059" y="2292613"/>
            <a:ext cx="4746490" cy="2942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ytho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음수를 이용한 문자열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74271" y="6429849"/>
            <a:ext cx="3492944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음수를 이용한 문자열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10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27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첨자의 음수 사용과 음수와 양수 혼합하여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610360" y="2309203"/>
            <a:ext cx="5831462" cy="3864313"/>
            <a:chOff x="694186" y="1675864"/>
            <a:chExt cx="7142212" cy="513428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6646425" y="2762314"/>
              <a:ext cx="0" cy="148400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706973" y="2762314"/>
              <a:ext cx="0" cy="14840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888617" y="2762314"/>
              <a:ext cx="0" cy="14840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187462" y="4633091"/>
              <a:ext cx="0" cy="165702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430698" y="4692868"/>
              <a:ext cx="0" cy="15972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2288872" y="1706826"/>
              <a:ext cx="3371379" cy="35978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8229" y="4014469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37681" y="4014469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y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7133" y="4014469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16585" y="4014469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56037" y="4014469"/>
              <a:ext cx="901874" cy="864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95489" y="4014469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8645" y="301709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38098" y="301709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77549" y="301709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17001" y="301709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56453" y="301709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5905" y="301709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914017" y="2857138"/>
              <a:ext cx="2746233" cy="0"/>
            </a:xfrm>
            <a:prstGeom prst="straightConnector1">
              <a:avLst/>
            </a:prstGeom>
            <a:ln w="28575">
              <a:solidFill>
                <a:srgbClr val="2A007A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50770" y="1675864"/>
              <a:ext cx="3409480" cy="42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‘python’[1:-1] == ‘</a:t>
              </a:r>
              <a:r>
                <a:rPr lang="en-US" altLang="ko-KR" sz="18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ytho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25811" y="6319439"/>
              <a:ext cx="3982380" cy="490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[1:-1] == 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경계선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에서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까지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5357" y="299461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5704" y="503393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75156" y="503393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14609" y="503393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4060" y="503393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3512" y="503393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32964" y="503393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72417" y="501146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82650" y="3036807"/>
              <a:ext cx="5964350" cy="381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4510" y="2290967"/>
              <a:ext cx="5132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[1:-1] == 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첨자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에서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 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전인 </a:t>
              </a:r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r>
                <a:rPr lang="ko-KR" altLang="en-US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까지</a:t>
              </a: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2470232" y="6152533"/>
              <a:ext cx="3692705" cy="0"/>
            </a:xfrm>
            <a:prstGeom prst="straightConnector1">
              <a:avLst/>
            </a:prstGeom>
            <a:ln w="28575">
              <a:solidFill>
                <a:srgbClr val="2A007A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322405" y="5037897"/>
              <a:ext cx="5964350" cy="381000"/>
            </a:xfrm>
            <a:prstGeom prst="rect">
              <a:avLst/>
            </a:prstGeom>
            <a:noFill/>
            <a:ln>
              <a:solidFill>
                <a:srgbClr val="39AD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6625" y="2565449"/>
              <a:ext cx="1298491" cy="3477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첨자방식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4186" y="6100090"/>
              <a:ext cx="1489971" cy="380041"/>
            </a:xfrm>
            <a:prstGeom prst="rect">
              <a:avLst/>
            </a:prstGeom>
            <a:solidFill>
              <a:srgbClr val="39A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경계선 방식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98645" y="348175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38098" y="348175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77549" y="348175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17001" y="348175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56453" y="348175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95905" y="3481750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82650" y="3501458"/>
              <a:ext cx="5138552" cy="381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35704" y="552246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75156" y="552246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14609" y="552246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4060" y="552246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93512" y="552246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32964" y="5522469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322406" y="5526427"/>
              <a:ext cx="5324021" cy="381000"/>
            </a:xfrm>
            <a:prstGeom prst="rect">
              <a:avLst/>
            </a:prstGeom>
            <a:noFill/>
            <a:ln>
              <a:solidFill>
                <a:srgbClr val="39AD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음수와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양수 첨자를 이용한 문자열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4059" y="2287158"/>
            <a:ext cx="4746490" cy="3981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ytho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ytho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‘python’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‘thon’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974271" y="6429849"/>
            <a:ext cx="3492944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음수를 이용한 문자열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31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start</a:t>
            </a:r>
            <a:r>
              <a:rPr lang="ko-KR" altLang="en-US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end</a:t>
            </a:r>
            <a:r>
              <a:rPr lang="ko-KR" altLang="en-US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비우면 ‘처음부터’와 ‘끝까지’를 의미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9522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end,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생략하면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각각 ‘처음부터’와 ‘끝까지’를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002402"/>
            <a:ext cx="789522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앞뒤를 모두 비우면 문자열 전체를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4059" y="2655867"/>
            <a:ext cx="3684894" cy="2605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‘hon’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03732" y="2655867"/>
            <a:ext cx="4068755" cy="964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전체 반환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</a:p>
        </p:txBody>
      </p:sp>
    </p:spTree>
    <p:extLst>
      <p:ext uri="{BB962C8B-B14F-4D97-AF65-F5344CB8AC3E}">
        <p14:creationId xmlns:p14="http://schemas.microsoft.com/office/powerpoint/2010/main" val="410154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start</a:t>
            </a:r>
            <a:r>
              <a:rPr lang="ko-KR" altLang="en-US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end</a:t>
            </a:r>
            <a:r>
              <a:rPr lang="ko-KR" altLang="en-US" sz="26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비우면 ‘처음부터’와 ‘끝까지’를 의미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80450"/>
            <a:ext cx="7669216" cy="220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‘Monty 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‘Monty’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‘Monty’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75857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슬라이싱으로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부분 문자열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94288" y="3555985"/>
            <a:ext cx="468828" cy="2423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6D3BC-29F3-4CA9-B9EC-8EB56D76DFD8}"/>
              </a:ext>
            </a:extLst>
          </p:cNvPr>
          <p:cNvSpPr txBox="1"/>
          <p:nvPr/>
        </p:nvSpPr>
        <p:spPr>
          <a:xfrm>
            <a:off x="893475" y="4565916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첨자보다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범위 내에서 왼쪽에 위치한 첨자여야 반환문자열이 존재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그렇지 않으면 공백문자열 반환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오류는 발생하지 않음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58D30A-A7C8-4C56-A5AB-4194BB57E0F6}"/>
              </a:ext>
            </a:extLst>
          </p:cNvPr>
          <p:cNvCxnSpPr/>
          <p:nvPr/>
        </p:nvCxnSpPr>
        <p:spPr>
          <a:xfrm flipV="1">
            <a:off x="5228702" y="3822423"/>
            <a:ext cx="0" cy="74155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5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 사이의 간격을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step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으로 조정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start:end:step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사이의 간격을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조정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생략하면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43624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[:] ==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[::] ==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[::1]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022364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문자열 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505636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간격인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step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 음수도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091757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end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오른쪽에 위치한 첨자여야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575029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[::-1]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 역순 문자열 반환</a:t>
            </a:r>
          </a:p>
        </p:txBody>
      </p:sp>
    </p:spTree>
    <p:extLst>
      <p:ext uri="{BB962C8B-B14F-4D97-AF65-F5344CB8AC3E}">
        <p14:creationId xmlns:p14="http://schemas.microsoft.com/office/powerpoint/2010/main" val="126706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문자 함수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7345" y="2492960"/>
            <a:ext cx="7636915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클래스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길이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 활용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(indexing) 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슬라이싱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(slicing)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7345" y="4294051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 사이의 간격을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step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으로 조정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4578" y="1678839"/>
            <a:ext cx="7597909" cy="2605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역순의 문자열을 반환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nothyp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nohty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nohtyp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6272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3050926"/>
            <a:ext cx="6246728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 함수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9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ord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chr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ord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코드 번호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43624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코드번호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022364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해당 코드 번호의 문자 반환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4578" y="3632896"/>
            <a:ext cx="7597909" cy="2429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44032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44032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44032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hex(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44032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ac00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‘0xac00’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hex(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‘0xd6a7’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4609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3050926"/>
            <a:ext cx="6246728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 표현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53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이스케이프 시퀀스 문자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(escape sequence characters)</a:t>
            </a:r>
            <a:endParaRPr lang="ko-KR" altLang="en-US" sz="24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9522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하나의 문자를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역슬래시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(\)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시작하는 조합으로 표현하는 문자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4578" y="2001574"/>
            <a:ext cx="7597909" cy="4343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bell alert sounds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‘\x07’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‘\b’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backspace(BS) removes previous character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‘\x08’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“ab”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“\b”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“c”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‘\n’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newline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‘\n’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“hello\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nworld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Prints a character from the Unicode database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‘\N{DAGGER}’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‘†’</a:t>
            </a:r>
          </a:p>
        </p:txBody>
      </p:sp>
    </p:spTree>
    <p:extLst>
      <p:ext uri="{BB962C8B-B14F-4D97-AF65-F5344CB8AC3E}">
        <p14:creationId xmlns:p14="http://schemas.microsoft.com/office/powerpoint/2010/main" val="22863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이스케이프 시퀀스 문자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(escape sequence characters)</a:t>
            </a:r>
            <a:endParaRPr lang="ko-KR" altLang="en-US" sz="24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02382"/>
              </p:ext>
            </p:extLst>
          </p:nvPr>
        </p:nvGraphicFramePr>
        <p:xfrm>
          <a:off x="691706" y="1671222"/>
          <a:ext cx="81699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이스케이프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시퀀스 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이스케이프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시퀀스 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\\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역슬래시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\f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폼피드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(form feed)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예전 프린터에서 </a:t>
                      </a:r>
                      <a:endParaRPr lang="en-US" altLang="ko-KR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다음 페이지의 첫 줄로 이동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\’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작은 따옴표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\t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수평 탭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\”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큰 따옴표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\v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수직 탭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\a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벨소리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알람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</a:t>
                      </a: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uxxxx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비트  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진수 코드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백스페이스</a:t>
                      </a:r>
                      <a:endParaRPr lang="en-US" altLang="ko-KR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이전 문자 지우기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</a:t>
                      </a: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Uxxxxxxxx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32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비트 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진수 코드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\n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새 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</a:t>
                      </a: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ooo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진수의 코드 문자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\N{name}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유니코드의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</a:t>
                      </a:r>
                      <a:r>
                        <a:rPr lang="en-US" altLang="ko-KR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xhh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진수의 코드 문자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\r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동일한 줄의 맨 앞 </a:t>
                      </a:r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으로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이동</a:t>
                      </a:r>
                      <a:endParaRPr lang="en-US" altLang="ko-KR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파이썬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800" b="0" spc="-100" baseline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쉘에서는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다음 줄로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4478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3050926"/>
            <a:ext cx="6246728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67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min(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인자의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최댓값과 최솟값을 반환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하는 함수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7100" y="2069109"/>
            <a:ext cx="7545388" cy="855592"/>
            <a:chOff x="927100" y="2069109"/>
            <a:chExt cx="7545388" cy="8555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2489838"/>
              <a:ext cx="7137552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문자열을 구성하는 문자에서 코드 값으로 최대와 최소인 문자를 반환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27100" y="2069109"/>
              <a:ext cx="548144" cy="594525"/>
              <a:chOff x="3571875" y="3565526"/>
              <a:chExt cx="714375" cy="77482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20" name="이등변 삼각형 19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21" name="이등변 삼각형 20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3697253" y="3618343"/>
                <a:ext cx="411977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1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2112153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인자가 문자열 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개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7100" y="3085922"/>
            <a:ext cx="7545388" cy="837247"/>
            <a:chOff x="927100" y="3215737"/>
            <a:chExt cx="7545388" cy="8372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3624790"/>
              <a:ext cx="7137552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문자열 중 최대와 최소인 문자열을 반환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927100" y="3215737"/>
              <a:ext cx="548144" cy="594525"/>
              <a:chOff x="3571875" y="3565526"/>
              <a:chExt cx="714375" cy="774821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28" name="이등변 삼각형 27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29" name="이등변 삼각형 28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2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3258781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인자가 문자열이 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개 이상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27100" y="4084390"/>
            <a:ext cx="7545388" cy="852483"/>
            <a:chOff x="927100" y="4260766"/>
            <a:chExt cx="7545388" cy="8524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4678386"/>
              <a:ext cx="7137552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최대와 최소 수를 반환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927100" y="4260766"/>
              <a:ext cx="548144" cy="594525"/>
              <a:chOff x="3571875" y="3565526"/>
              <a:chExt cx="714375" cy="77482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36" name="이등변 삼각형 35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37" name="이등변 삼각형 36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3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4303810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개 이상의 숫자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min(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 - in function)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print( 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float( ),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type( ), min( ), max( )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라이브러리로 인터프리터에서 아무런 설정 없이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배울 부가적인 설치와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임포트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사용할 수 있는 함수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내장 함수 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56709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docs.python.org/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/3/library/functions.html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72207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min(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4578" y="1674998"/>
            <a:ext cx="4385911" cy="467023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‘y’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‘3259’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‘3259’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‘9’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96.4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96.4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96.4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내장 함수</a:t>
            </a:r>
            <a:endParaRPr lang="en-US" altLang="ko-KR" dirty="0">
              <a:solidFill>
                <a:srgbClr val="6D0DC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7345" y="2492960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이스케이프 시퀀스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7345" y="3379648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min() max()</a:t>
            </a:r>
          </a:p>
        </p:txBody>
      </p:sp>
    </p:spTree>
    <p:extLst>
      <p:ext uri="{BB962C8B-B14F-4D97-AF65-F5344CB8AC3E}">
        <p14:creationId xmlns:p14="http://schemas.microsoft.com/office/powerpoint/2010/main" val="407258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문자열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객체와 클래스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문자열 길이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6D0DCF"/>
                </a:solidFill>
              </a:rPr>
              <a:t>len</a:t>
            </a:r>
            <a:r>
              <a:rPr lang="en-US" altLang="ko-KR" dirty="0">
                <a:solidFill>
                  <a:srgbClr val="6D0DCF"/>
                </a:solidFill>
              </a:rPr>
              <a:t>()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첨자</a:t>
            </a:r>
            <a:r>
              <a:rPr lang="en-US" altLang="ko-KR" dirty="0"/>
              <a:t>(indexing): </a:t>
            </a:r>
            <a:r>
              <a:rPr lang="ko-KR" altLang="en-US" dirty="0">
                <a:solidFill>
                  <a:srgbClr val="6D0DCF"/>
                </a:solidFill>
              </a:rPr>
              <a:t>문자열</a:t>
            </a:r>
            <a:r>
              <a:rPr lang="en-US" altLang="ko-KR" dirty="0">
                <a:solidFill>
                  <a:srgbClr val="6D0DCF"/>
                </a:solidFill>
              </a:rPr>
              <a:t>[n]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(slicing): </a:t>
            </a:r>
            <a:r>
              <a:rPr lang="ko-KR" altLang="en-US" dirty="0">
                <a:solidFill>
                  <a:srgbClr val="6D0DCF"/>
                </a:solidFill>
              </a:rPr>
              <a:t>문자열</a:t>
            </a:r>
            <a:r>
              <a:rPr lang="en-US" altLang="ko-KR" dirty="0">
                <a:solidFill>
                  <a:srgbClr val="6D0DCF"/>
                </a:solidFill>
              </a:rPr>
              <a:t>[</a:t>
            </a:r>
            <a:r>
              <a:rPr lang="en-US" altLang="ko-KR" dirty="0" err="1">
                <a:solidFill>
                  <a:srgbClr val="6D0DCF"/>
                </a:solidFill>
              </a:rPr>
              <a:t>start:end:step</a:t>
            </a:r>
            <a:r>
              <a:rPr lang="en-US" altLang="ko-KR" dirty="0">
                <a:solidFill>
                  <a:srgbClr val="6D0DCF"/>
                </a:solidFill>
              </a:rPr>
              <a:t>]</a:t>
            </a:r>
            <a:endParaRPr lang="ko-KR" altLang="en-US" dirty="0">
              <a:solidFill>
                <a:srgbClr val="6D0DCF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문자 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en-US" altLang="ko-KR" dirty="0" err="1"/>
              <a:t>ord</a:t>
            </a:r>
            <a:r>
              <a:rPr lang="en-US" altLang="ko-KR" dirty="0"/>
              <a:t>(): </a:t>
            </a:r>
            <a:r>
              <a:rPr lang="ko-KR" altLang="en-US" dirty="0">
                <a:solidFill>
                  <a:srgbClr val="6D0DCF"/>
                </a:solidFill>
              </a:rPr>
              <a:t>코드 번호 반환</a:t>
            </a:r>
          </a:p>
          <a:p>
            <a:r>
              <a:rPr lang="en-US" altLang="ko-KR" dirty="0"/>
              <a:t>… </a:t>
            </a:r>
            <a:r>
              <a:rPr lang="en-US" altLang="ko-KR" dirty="0" err="1"/>
              <a:t>chr</a:t>
            </a:r>
            <a:r>
              <a:rPr lang="en-US" altLang="ko-KR" dirty="0"/>
              <a:t>(): </a:t>
            </a:r>
            <a:r>
              <a:rPr lang="ko-KR" altLang="en-US" dirty="0">
                <a:solidFill>
                  <a:srgbClr val="6D0DCF"/>
                </a:solidFill>
              </a:rPr>
              <a:t>해당 코드 번호의 문자 반환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문자 표현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이스케이프 시퀀스</a:t>
            </a:r>
            <a:r>
              <a:rPr lang="en-US" altLang="ko-KR" dirty="0"/>
              <a:t>: </a:t>
            </a:r>
          </a:p>
          <a:p>
            <a:pPr indent="309563"/>
            <a:r>
              <a:rPr lang="ko-KR" altLang="en-US" dirty="0">
                <a:solidFill>
                  <a:srgbClr val="6D0DCF"/>
                </a:solidFill>
              </a:rPr>
              <a:t>하나의 문자를 </a:t>
            </a:r>
            <a:r>
              <a:rPr lang="ko-KR" altLang="en-US" dirty="0" err="1">
                <a:solidFill>
                  <a:srgbClr val="6D0DCF"/>
                </a:solidFill>
              </a:rPr>
              <a:t>역슬래시</a:t>
            </a:r>
            <a:r>
              <a:rPr lang="en-US" altLang="ko-KR" dirty="0">
                <a:solidFill>
                  <a:srgbClr val="6D0DCF"/>
                </a:solidFill>
              </a:rPr>
              <a:t>(\)</a:t>
            </a:r>
            <a:r>
              <a:rPr lang="ko-KR" altLang="en-US" dirty="0">
                <a:solidFill>
                  <a:srgbClr val="6D0DCF"/>
                </a:solidFill>
              </a:rPr>
              <a:t>로 시작하는 조합으로 표현하는 문자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내장 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min() max(): </a:t>
            </a:r>
            <a:r>
              <a:rPr lang="ko-KR" altLang="en-US" dirty="0">
                <a:solidFill>
                  <a:srgbClr val="6D0DCF"/>
                </a:solidFill>
              </a:rPr>
              <a:t>인자의 최댓값과 최솟값을 반환하는 함수</a:t>
            </a:r>
          </a:p>
        </p:txBody>
      </p:sp>
    </p:spTree>
    <p:extLst>
      <p:ext uri="{BB962C8B-B14F-4D97-AF65-F5344CB8AC3E}">
        <p14:creationId xmlns:p14="http://schemas.microsoft.com/office/powerpoint/2010/main" val="42305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문자열에서 길이를 알 수 있고 첨자로 하나의 문자를 </a:t>
            </a:r>
            <a:endParaRPr lang="en-US" altLang="ko-KR" dirty="0"/>
          </a:p>
          <a:p>
            <a:pPr indent="338138"/>
            <a:r>
              <a:rPr lang="ko-KR" altLang="en-US" dirty="0"/>
              <a:t>참조할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부분 문자열을 참조할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문자의 코드 번호를</a:t>
            </a:r>
            <a:r>
              <a:rPr lang="en-US" altLang="ko-KR" dirty="0"/>
              <a:t>, </a:t>
            </a:r>
            <a:r>
              <a:rPr lang="ko-KR" altLang="en-US" dirty="0"/>
              <a:t>코드로 문자를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min() max()</a:t>
            </a:r>
            <a:r>
              <a:rPr lang="ko-KR" altLang="en-US" dirty="0"/>
              <a:t>를 활용할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91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3050926"/>
            <a:ext cx="6246728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클래스와 객체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문자의 나열’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시퀀스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sequence)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자료형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class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‘python’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같은 문자열 상수는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객체</a:t>
            </a:r>
          </a:p>
        </p:txBody>
      </p:sp>
    </p:spTree>
    <p:extLst>
      <p:ext uri="{BB962C8B-B14F-4D97-AF65-F5344CB8AC3E}">
        <p14:creationId xmlns:p14="http://schemas.microsoft.com/office/powerpoint/2010/main" val="426550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용어를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클래스와 객체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974432" y="2008049"/>
            <a:ext cx="638667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일상생활에서 사용하는 입학생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자동차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고양이 등의 용어 자체를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라고 생각하자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여기서 구체적으로 오래된 아버지 차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신입생인 나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우리집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고양이 등과 같은 구체적인 사례는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문자열의 개념을 정리해놓은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자료형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여기서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‘python’, ‘java’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등은 클래스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구체적인 객체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클래스는 객체지향 프로그래밍 언어의 관점에서 객체를 정의하기 위한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틀 또는 모형인 템플릿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(templet)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클래스로부터 만들어진 하나의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사례인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(instance)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다시 말해 클래스는 객체를 만들기 위한 정의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해당 클래스의 구체적인 자료라고 생각하자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56529" t="27627" r="25979" b="8199"/>
          <a:stretch/>
        </p:blipFill>
        <p:spPr>
          <a:xfrm>
            <a:off x="693104" y="2330411"/>
            <a:ext cx="1535899" cy="3607036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81045" t="27627" r="1066" b="8199"/>
          <a:stretch/>
        </p:blipFill>
        <p:spPr>
          <a:xfrm>
            <a:off x="3197665" y="2329157"/>
            <a:ext cx="1552256" cy="360829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1584754" y="6057539"/>
            <a:ext cx="2075889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클래스와 객체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20117" y="1979109"/>
            <a:ext cx="1681874" cy="323910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14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120" y="1978128"/>
            <a:ext cx="168187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객체를 위한 틀</a:t>
            </a:r>
            <a:endParaRPr lang="ko-KR" altLang="en-US" sz="1400" spc="-1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32856" y="1979109"/>
            <a:ext cx="1681874" cy="323910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14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8771" y="1978128"/>
            <a:ext cx="135005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객체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구체적인 예</a:t>
            </a:r>
            <a:endParaRPr lang="ko-KR" altLang="en-US" sz="1400" spc="-1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0099" y="3218749"/>
            <a:ext cx="1427387" cy="307777"/>
          </a:xfrm>
          <a:prstGeom prst="rect">
            <a:avLst/>
          </a:prstGeom>
          <a:solidFill>
            <a:srgbClr val="F9D9C5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오래된 아버지 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0099" y="4540520"/>
            <a:ext cx="1427387" cy="307777"/>
          </a:xfrm>
          <a:prstGeom prst="rect">
            <a:avLst/>
          </a:prstGeom>
          <a:solidFill>
            <a:srgbClr val="F9D9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신입생인 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98771" y="5633493"/>
            <a:ext cx="1427387" cy="307777"/>
          </a:xfrm>
          <a:prstGeom prst="rect">
            <a:avLst/>
          </a:prstGeom>
          <a:solidFill>
            <a:srgbClr val="F9D9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우리집</a:t>
            </a:r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고양이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357550" y="2855934"/>
            <a:ext cx="727859" cy="150313"/>
          </a:xfrm>
          <a:prstGeom prst="rightArrow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357550" y="4086334"/>
            <a:ext cx="727859" cy="150313"/>
          </a:xfrm>
          <a:prstGeom prst="rightArrow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357550" y="5280585"/>
            <a:ext cx="727859" cy="150313"/>
          </a:xfrm>
          <a:prstGeom prst="rightArrow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문자열의 다양한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문자의 나열’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시퀀스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sequence)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7100" y="2069109"/>
            <a:ext cx="7545388" cy="855592"/>
            <a:chOff x="927100" y="2069109"/>
            <a:chExt cx="7545388" cy="8555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2489838"/>
              <a:ext cx="7137552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‘“큰” 따옴표 표현’</a:t>
              </a:r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처럼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문자열 내부에 큰따옴표 사용 가능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27100" y="2069109"/>
              <a:ext cx="548144" cy="594525"/>
              <a:chOff x="3571875" y="3565526"/>
              <a:chExt cx="714375" cy="77482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20" name="이등변 삼각형 19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21" name="이등변 삼각형 20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3697253" y="3618343"/>
                <a:ext cx="411977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1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2112153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작은따옴표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7100" y="3085922"/>
            <a:ext cx="7545388" cy="837247"/>
            <a:chOff x="927100" y="3215737"/>
            <a:chExt cx="7545388" cy="8372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3624790"/>
              <a:ext cx="7137552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“‘작은’ 따옴표 표현”</a:t>
              </a:r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처럼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문자열 내부에 작은따옴표 사용 가능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927100" y="3215737"/>
              <a:ext cx="548144" cy="594525"/>
              <a:chOff x="3571875" y="3565526"/>
              <a:chExt cx="714375" cy="774821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28" name="이등변 삼각형 27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29" name="이등변 삼각형 28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2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3258781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큰따옴표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27100" y="4084390"/>
            <a:ext cx="7545388" cy="869026"/>
            <a:chOff x="927100" y="4260766"/>
            <a:chExt cx="7545388" cy="8690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4678386"/>
              <a:ext cx="7137552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“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‘문자열’’’ 또는 “““문자열”””로 여러 줄의 문자열 표현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927100" y="4260766"/>
              <a:ext cx="548144" cy="594525"/>
              <a:chOff x="3571875" y="3565526"/>
              <a:chExt cx="714375" cy="77482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36" name="이등변 삼각형 35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37" name="이등변 삼각형 36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3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4303810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삼중따옴표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69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활용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길이와 문자 참조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문자열의 길이 반환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01095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첨자를 사용한 문자열의 문자 참조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04529" y="3828940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43981" y="3828940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3433" y="3828940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2885" y="3828940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2337" y="3828940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01789" y="3828940"/>
            <a:ext cx="901874" cy="864296"/>
          </a:xfrm>
          <a:prstGeom prst="rect">
            <a:avLst/>
          </a:prstGeom>
          <a:solidFill>
            <a:srgbClr val="2A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945" y="342203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4397" y="342203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849" y="342203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3301" y="342203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2753" y="342203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205" y="342203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4945" y="474334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-6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4397" y="474334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-5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3849" y="474334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-4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3301" y="474334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2753" y="474334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2205" y="474334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304945" y="3290319"/>
            <a:ext cx="5774498" cy="25052"/>
          </a:xfrm>
          <a:prstGeom prst="straightConnector1">
            <a:avLst/>
          </a:prstGeom>
          <a:ln w="28575">
            <a:solidFill>
              <a:srgbClr val="2A007A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898072" y="5323114"/>
            <a:ext cx="5605174" cy="0"/>
          </a:xfrm>
          <a:prstGeom prst="straightConnector1">
            <a:avLst/>
          </a:prstGeom>
          <a:ln w="28575">
            <a:solidFill>
              <a:srgbClr val="2A007A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8072" y="2731491"/>
            <a:ext cx="37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오름차순 첨자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0~[</a:t>
            </a:r>
            <a:r>
              <a:rPr lang="en-US" altLang="ko-KR" sz="18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(‘python’)-1]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7063" y="5478760"/>
            <a:ext cx="398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내림차순 첨자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[-</a:t>
            </a:r>
            <a:r>
              <a:rPr lang="en-US" altLang="ko-KR" sz="18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(‘python’)~-1]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5128" y="2752147"/>
            <a:ext cx="3686513" cy="35978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48470" y="5493894"/>
            <a:ext cx="3914644" cy="37164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38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7169</TotalTime>
  <Words>2004</Words>
  <Application>Microsoft Office PowerPoint</Application>
  <PresentationFormat>와이드스크린</PresentationFormat>
  <Paragraphs>442</Paragraphs>
  <Slides>31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501</cp:revision>
  <dcterms:created xsi:type="dcterms:W3CDTF">2020-07-21T20:23:05Z</dcterms:created>
  <dcterms:modified xsi:type="dcterms:W3CDTF">2023-03-01T07:18:43Z</dcterms:modified>
</cp:coreProperties>
</file>